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media/image1.jpeg" ContentType="image/jpeg"/>
  <Override PartName="/ppt/media/image2.jpeg" ContentType="image/jpeg"/>
  <Override PartName="/ppt/media/image3.jpeg" ContentType="image/jpeg"/>
  <Override PartName="/ppt/media/image4.jpeg" ContentType="image/jpeg"/>
  <Override PartName="/ppt/media/image5.jpeg" ContentType="image/jpeg"/>
  <Override PartName="/ppt/media/image6.jpeg" ContentType="image/jpeg"/>
  <Override PartName="/ppt/media/image7.jpeg" ContentType="image/jpeg"/>
  <Override PartName="/ppt/media/image8.jpeg" ContentType="image/jpeg"/>
  <Override PartName="/ppt/media/image9.jpeg" ContentType="image/jpeg"/>
  <Override PartName="/ppt/media/image10.jpeg" ContentType="image/jpeg"/>
  <Override PartName="/ppt/media/image11.jpeg" ContentType="image/jpeg"/>
  <Override PartName="/ppt/media/image12.jpeg" ContentType="image/jpeg"/>
  <Override PartName="/ppt/media/image13.jpeg" ContentType="image/jpeg"/>
  <Override PartName="/ppt/media/image14.jpeg" ContentType="image/jpeg"/>
  <Override PartName="/ppt/media/image15.jpeg" ContentType="image/jpeg"/>
  <Override PartName="/ppt/media/image16.jpeg" ContentType="image/jpeg"/>
  <Override PartName="/ppt/media/image17.jpeg" ContentType="image/jpeg"/>
  <Override PartName="/ppt/media/image18.jpeg" ContentType="image/jpeg"/>
  <Override PartName="/ppt/media/image19.jpeg" ContentType="image/jpeg"/>
  <Override PartName="/ppt/media/image20.jpeg" ContentType="image/jpeg"/>
  <Override PartName="/ppt/media/image21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ctr" defTabSz="2438337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 b="def" i="def"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 b="def" i="def"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FCDDF"/>
          </a:solidFill>
        </a:fill>
      </a:tcStyle>
    </a:wholeTbl>
    <a:band2H>
      <a:tcTxStyle b="def" i="def"/>
      <a:tcStyle>
        <a:tcBdr/>
        <a:fill>
          <a:solidFill>
            <a:srgbClr val="FFE8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 b="def" i="def"/>
      <a:tcStyle>
        <a:tcBdr/>
        <a:fill>
          <a:solidFill>
            <a:srgbClr val="E9E9E9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solidFill>
            <a:srgbClr val="5E5E5E">
              <a:alpha val="20000"/>
            </a:srgbClr>
          </a:solidFill>
        </a:fill>
      </a:tcStyle>
    </a:firstCol>
    <a:la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127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5E5E5E"/>
        </a:fontRef>
        <a:srgbClr val="5E5E5E"/>
      </a:tcTxStyle>
      <a:tcStyle>
        <a:tcBdr>
          <a:left>
            <a:ln w="12700" cap="flat">
              <a:solidFill>
                <a:srgbClr val="5E5E5E"/>
              </a:solidFill>
              <a:prstDash val="solid"/>
              <a:round/>
            </a:ln>
          </a:left>
          <a:right>
            <a:ln w="12700" cap="flat">
              <a:solidFill>
                <a:srgbClr val="5E5E5E"/>
              </a:solidFill>
              <a:prstDash val="solid"/>
              <a:round/>
            </a:ln>
          </a:right>
          <a:top>
            <a:ln w="127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solidFill>
                <a:srgbClr val="5E5E5E"/>
              </a:solidFill>
              <a:prstDash val="solid"/>
              <a:round/>
            </a:ln>
          </a:insideH>
          <a:insideV>
            <a:ln w="12700" cap="flat">
              <a:solidFill>
                <a:srgbClr val="5E5E5E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51" name="Shape 151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ctr" defTabSz="2438337" latinLnBrk="0">
      <a:defRPr sz="1200">
        <a:solidFill>
          <a:srgbClr val="5E5E5E"/>
        </a:solidFill>
        <a:latin typeface="+mj-lt"/>
        <a:ea typeface="+mj-ea"/>
        <a:cs typeface="+mj-cs"/>
        <a:sym typeface="Helvetica Neue"/>
      </a:defRPr>
    </a:lvl1pPr>
    <a:lvl2pPr indent="228600" algn="ctr" defTabSz="2438337" latinLnBrk="0">
      <a:defRPr sz="1200">
        <a:solidFill>
          <a:srgbClr val="5E5E5E"/>
        </a:solidFill>
        <a:latin typeface="+mj-lt"/>
        <a:ea typeface="+mj-ea"/>
        <a:cs typeface="+mj-cs"/>
        <a:sym typeface="Helvetica Neue"/>
      </a:defRPr>
    </a:lvl2pPr>
    <a:lvl3pPr indent="457200" algn="ctr" defTabSz="2438337" latinLnBrk="0">
      <a:defRPr sz="1200">
        <a:solidFill>
          <a:srgbClr val="5E5E5E"/>
        </a:solidFill>
        <a:latin typeface="+mj-lt"/>
        <a:ea typeface="+mj-ea"/>
        <a:cs typeface="+mj-cs"/>
        <a:sym typeface="Helvetica Neue"/>
      </a:defRPr>
    </a:lvl3pPr>
    <a:lvl4pPr indent="685800" algn="ctr" defTabSz="2438337" latinLnBrk="0">
      <a:defRPr sz="1200">
        <a:solidFill>
          <a:srgbClr val="5E5E5E"/>
        </a:solidFill>
        <a:latin typeface="+mj-lt"/>
        <a:ea typeface="+mj-ea"/>
        <a:cs typeface="+mj-cs"/>
        <a:sym typeface="Helvetica Neue"/>
      </a:defRPr>
    </a:lvl4pPr>
    <a:lvl5pPr indent="914400" algn="ctr" defTabSz="2438337" latinLnBrk="0">
      <a:defRPr sz="1200">
        <a:solidFill>
          <a:srgbClr val="5E5E5E"/>
        </a:solidFill>
        <a:latin typeface="+mj-lt"/>
        <a:ea typeface="+mj-ea"/>
        <a:cs typeface="+mj-cs"/>
        <a:sym typeface="Helvetica Neue"/>
      </a:defRPr>
    </a:lvl5pPr>
    <a:lvl6pPr indent="1143000" algn="ctr" defTabSz="2438337" latinLnBrk="0">
      <a:defRPr sz="1200">
        <a:solidFill>
          <a:srgbClr val="5E5E5E"/>
        </a:solidFill>
        <a:latin typeface="+mj-lt"/>
        <a:ea typeface="+mj-ea"/>
        <a:cs typeface="+mj-cs"/>
        <a:sym typeface="Helvetica Neue"/>
      </a:defRPr>
    </a:lvl6pPr>
    <a:lvl7pPr indent="1371600" algn="ctr" defTabSz="2438337" latinLnBrk="0">
      <a:defRPr sz="1200">
        <a:solidFill>
          <a:srgbClr val="5E5E5E"/>
        </a:solidFill>
        <a:latin typeface="+mj-lt"/>
        <a:ea typeface="+mj-ea"/>
        <a:cs typeface="+mj-cs"/>
        <a:sym typeface="Helvetica Neue"/>
      </a:defRPr>
    </a:lvl7pPr>
    <a:lvl8pPr indent="1600200" algn="ctr" defTabSz="2438337" latinLnBrk="0">
      <a:defRPr sz="1200">
        <a:solidFill>
          <a:srgbClr val="5E5E5E"/>
        </a:solidFill>
        <a:latin typeface="+mj-lt"/>
        <a:ea typeface="+mj-ea"/>
        <a:cs typeface="+mj-cs"/>
        <a:sym typeface="Helvetica Neue"/>
      </a:defRPr>
    </a:lvl8pPr>
    <a:lvl9pPr indent="1828800" algn="ctr" defTabSz="2438337" latinLnBrk="0">
      <a:defRPr sz="1200">
        <a:solidFill>
          <a:srgbClr val="5E5E5E"/>
        </a:solidFill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Уровень текста 1…"/>
          <p:cNvSpPr txBox="1"/>
          <p:nvPr>
            <p:ph type="body" sz="quarter" idx="1" hasCustomPrompt="1"/>
          </p:nvPr>
        </p:nvSpPr>
        <p:spPr>
          <a:xfrm>
            <a:off x="1201340" y="11859862"/>
            <a:ext cx="21971005" cy="636983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3600">
                <a:latin typeface="+mj-lt"/>
                <a:ea typeface="+mj-ea"/>
                <a:cs typeface="+mj-cs"/>
                <a:sym typeface="Helvetica Neue"/>
              </a:defRPr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+mj-lt"/>
                <a:ea typeface="+mj-ea"/>
                <a:cs typeface="+mj-cs"/>
                <a:sym typeface="Helvetica Neue"/>
              </a:defRPr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+mj-lt"/>
                <a:ea typeface="+mj-ea"/>
                <a:cs typeface="+mj-cs"/>
                <a:sym typeface="Helvetica Neue"/>
              </a:defRPr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+mj-lt"/>
                <a:ea typeface="+mj-ea"/>
                <a:cs typeface="+mj-cs"/>
                <a:sym typeface="Helvetica Neue"/>
              </a:defRPr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pPr/>
            <a:r>
              <a:t>Автор и дата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" name="Заголовок презентации"/>
          <p:cNvSpPr txBox="1"/>
          <p:nvPr>
            <p:ph type="title" hasCustomPrompt="1"/>
          </p:nvPr>
        </p:nvSpPr>
        <p:spPr>
          <a:xfrm>
            <a:off x="1206496" y="2574991"/>
            <a:ext cx="21971005" cy="4648204"/>
          </a:xfrm>
          <a:prstGeom prst="rect">
            <a:avLst/>
          </a:prstGeom>
        </p:spPr>
        <p:txBody>
          <a:bodyPr lIns="50800" tIns="50800" rIns="50800" bIns="50800" anchor="b"/>
          <a:lstStyle>
            <a:lvl1pPr defTabSz="2438337">
              <a:lnSpc>
                <a:spcPct val="80000"/>
              </a:lnSpc>
              <a:defRPr b="1" spc="-231" sz="1160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r>
              <a:t>Заголовок презентации</a:t>
            </a:r>
          </a:p>
        </p:txBody>
      </p:sp>
      <p:sp>
        <p:nvSpPr>
          <p:cNvPr id="13" name="Уровень текста 1…"/>
          <p:cNvSpPr txBox="1"/>
          <p:nvPr>
            <p:ph type="body" sz="quarter" idx="21" hasCustomPrompt="1"/>
          </p:nvPr>
        </p:nvSpPr>
        <p:spPr>
          <a:xfrm>
            <a:off x="1201342" y="7223190"/>
            <a:ext cx="21971002" cy="1905003"/>
          </a:xfrm>
          <a:prstGeom prst="rect">
            <a:avLst/>
          </a:prstGeom>
        </p:spPr>
        <p:txBody>
          <a:bodyPr lIns="50800" tIns="50800" rIns="50800" bIns="508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r>
              <a:t>Подзаголовок презентации</a:t>
            </a:r>
          </a:p>
        </p:txBody>
      </p:sp>
      <p:sp>
        <p:nvSpPr>
          <p:cNvPr id="14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 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Авокадо и лаймы"/>
          <p:cNvSpPr/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Заголовок презентации"/>
          <p:cNvSpPr txBox="1"/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lIns="50800" tIns="50800" rIns="50800" bIns="50800" anchor="b"/>
          <a:lstStyle>
            <a:lvl1pPr defTabSz="2438337">
              <a:lnSpc>
                <a:spcPct val="80000"/>
              </a:lnSpc>
              <a:defRPr b="1" spc="-231" sz="1160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r>
              <a:t>Заголовок презентации</a:t>
            </a:r>
          </a:p>
        </p:txBody>
      </p:sp>
      <p:sp>
        <p:nvSpPr>
          <p:cNvPr id="23" name="Уровень текста 1…"/>
          <p:cNvSpPr txBox="1"/>
          <p:nvPr>
            <p:ph type="body" sz="quarter" idx="1" hasCustomPrompt="1"/>
          </p:nvPr>
        </p:nvSpPr>
        <p:spPr>
          <a:xfrm>
            <a:off x="1207690" y="1106137"/>
            <a:ext cx="21968621" cy="636983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3600">
                <a:latin typeface="+mj-lt"/>
                <a:ea typeface="+mj-ea"/>
                <a:cs typeface="+mj-cs"/>
                <a:sym typeface="Helvetica Neue"/>
              </a:defRPr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+mj-lt"/>
                <a:ea typeface="+mj-ea"/>
                <a:cs typeface="+mj-cs"/>
                <a:sym typeface="Helvetica Neue"/>
              </a:defRPr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+mj-lt"/>
                <a:ea typeface="+mj-ea"/>
                <a:cs typeface="+mj-cs"/>
                <a:sym typeface="Helvetica Neue"/>
              </a:defRPr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+mj-lt"/>
                <a:ea typeface="+mj-ea"/>
                <a:cs typeface="+mj-cs"/>
                <a:sym typeface="Helvetica Neue"/>
              </a:defRPr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pPr/>
            <a:r>
              <a:t>Автор и дата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Уровень текста 1…"/>
          <p:cNvSpPr txBox="1"/>
          <p:nvPr>
            <p:ph type="body" sz="quarter" idx="22" hasCustomPrompt="1"/>
          </p:nvPr>
        </p:nvSpPr>
        <p:spPr>
          <a:xfrm>
            <a:off x="1206500" y="11609909"/>
            <a:ext cx="21971000" cy="1116956"/>
          </a:xfrm>
          <a:prstGeom prst="rect">
            <a:avLst/>
          </a:prstGeom>
        </p:spPr>
        <p:txBody>
          <a:bodyPr lIns="50800" tIns="50800" rIns="50800" bIns="508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r>
              <a:t>Подзаголовок презентации</a:t>
            </a:r>
          </a:p>
        </p:txBody>
      </p:sp>
      <p:sp>
        <p:nvSpPr>
          <p:cNvPr id="25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 фото (вариант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Тарелка с рублеными котлетами из лосося, салатом и хумусом"/>
          <p:cNvSpPr/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3" name="Заголовок слайда"/>
          <p:cNvSpPr txBox="1"/>
          <p:nvPr>
            <p:ph type="title" hasCustomPrompt="1"/>
          </p:nvPr>
        </p:nvSpPr>
        <p:spPr>
          <a:xfrm>
            <a:off x="1206500" y="1270000"/>
            <a:ext cx="9779000" cy="5882274"/>
          </a:xfrm>
          <a:prstGeom prst="rect">
            <a:avLst/>
          </a:prstGeom>
        </p:spPr>
        <p:txBody>
          <a:bodyPr lIns="50800" tIns="50800" rIns="50800" bIns="50800" anchor="b"/>
          <a:lstStyle>
            <a:lvl1pPr defTabSz="2438337">
              <a:lnSpc>
                <a:spcPct val="80000"/>
              </a:lnSpc>
              <a:defRPr b="1" spc="-170" sz="850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r>
              <a:t>Заголовок слайда</a:t>
            </a:r>
          </a:p>
        </p:txBody>
      </p:sp>
      <p:sp>
        <p:nvSpPr>
          <p:cNvPr id="34" name="Уровень текста 1…"/>
          <p:cNvSpPr txBox="1"/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 lIns="50800" tIns="50800" rIns="50800" bIns="50800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+mj-lt"/>
                <a:ea typeface="+mj-ea"/>
                <a:cs typeface="+mj-cs"/>
                <a:sym typeface="Helvetica Neue"/>
              </a:defRPr>
            </a:lvl1pPr>
            <a:lvl2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+mj-lt"/>
                <a:ea typeface="+mj-ea"/>
                <a:cs typeface="+mj-cs"/>
                <a:sym typeface="Helvetica Neue"/>
              </a:defRPr>
            </a:lvl2pPr>
            <a:lvl3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+mj-lt"/>
                <a:ea typeface="+mj-ea"/>
                <a:cs typeface="+mj-cs"/>
                <a:sym typeface="Helvetica Neue"/>
              </a:defRPr>
            </a:lvl3pPr>
            <a:lvl4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+mj-lt"/>
                <a:ea typeface="+mj-ea"/>
                <a:cs typeface="+mj-cs"/>
                <a:sym typeface="Helvetica Neue"/>
              </a:defRPr>
            </a:lvl4pPr>
            <a:lvl5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pPr/>
            <a:r>
              <a:t>Подзаголовок слайда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Номер слайда"/>
          <p:cNvSpPr txBox="1"/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Заголовок слайда"/>
          <p:cNvSpPr txBox="1"/>
          <p:nvPr>
            <p:ph type="title" hasCustomPrompt="1"/>
          </p:nvPr>
        </p:nvSpPr>
        <p:spPr>
          <a:xfrm>
            <a:off x="1206500" y="1079500"/>
            <a:ext cx="21971000" cy="1433164"/>
          </a:xfrm>
          <a:prstGeom prst="rect">
            <a:avLst/>
          </a:prstGeom>
        </p:spPr>
        <p:txBody>
          <a:bodyPr lIns="50800" tIns="50800" rIns="50800" bIns="50800" anchor="t"/>
          <a:lstStyle>
            <a:lvl1pPr defTabSz="2438337">
              <a:lnSpc>
                <a:spcPct val="80000"/>
              </a:lnSpc>
              <a:defRPr b="1" spc="-170" sz="850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r>
              <a:t>Заголовок слайда</a:t>
            </a:r>
          </a:p>
        </p:txBody>
      </p:sp>
      <p:sp>
        <p:nvSpPr>
          <p:cNvPr id="43" name="Уровень текста 1…"/>
          <p:cNvSpPr txBox="1"/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+mj-lt"/>
                <a:ea typeface="+mj-ea"/>
                <a:cs typeface="+mj-cs"/>
                <a:sym typeface="Helvetica Neue"/>
              </a:defRPr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+mj-lt"/>
                <a:ea typeface="+mj-ea"/>
                <a:cs typeface="+mj-cs"/>
                <a:sym typeface="Helvetica Neue"/>
              </a:defRPr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+mj-lt"/>
                <a:ea typeface="+mj-ea"/>
                <a:cs typeface="+mj-cs"/>
                <a:sym typeface="Helvetica Neue"/>
              </a:defRPr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+mj-lt"/>
                <a:ea typeface="+mj-ea"/>
                <a:cs typeface="+mj-cs"/>
                <a:sym typeface="Helvetica Neue"/>
              </a:defRPr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pPr/>
            <a:r>
              <a:t>Подзаголовок слайда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Уровень текста 1…"/>
          <p:cNvSpPr txBox="1"/>
          <p:nvPr>
            <p:ph type="body" idx="21" hasCustomPrompt="1"/>
          </p:nvPr>
        </p:nvSpPr>
        <p:spPr>
          <a:xfrm>
            <a:off x="1206500" y="4248503"/>
            <a:ext cx="21971000" cy="8256015"/>
          </a:xfrm>
          <a:prstGeom prst="rect">
            <a:avLst/>
          </a:prstGeom>
        </p:spPr>
        <p:txBody>
          <a:bodyPr lIns="50800" tIns="50800" rIns="50800" bIns="50800"/>
          <a:lstStyle>
            <a:lvl1pPr marL="609600" indent="-609600" defTabSz="2438337">
              <a:spcBef>
                <a:spcPts val="4500"/>
              </a:spcBef>
              <a:buSzPct val="123000"/>
              <a:buFontTx/>
              <a:defRPr sz="480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r>
              <a:t>Текст пункта на слайде</a:t>
            </a:r>
          </a:p>
        </p:txBody>
      </p:sp>
      <p:sp>
        <p:nvSpPr>
          <p:cNvPr id="45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Уровень текста 1…"/>
          <p:cNvSpPr txBox="1"/>
          <p:nvPr>
            <p:ph type="body" idx="1" hasCustomPrompt="1"/>
          </p:nvPr>
        </p:nvSpPr>
        <p:spPr>
          <a:xfrm>
            <a:off x="1206500" y="4248503"/>
            <a:ext cx="21971000" cy="8256014"/>
          </a:xfrm>
          <a:prstGeom prst="rect">
            <a:avLst/>
          </a:prstGeom>
        </p:spPr>
        <p:txBody>
          <a:bodyPr lIns="50800" tIns="50800" rIns="50800" bIns="50800" numCol="2" spcCol="1098550"/>
          <a:lstStyle>
            <a:lvl1pPr marL="609600" indent="-609600" defTabSz="2438337">
              <a:spcBef>
                <a:spcPts val="4500"/>
              </a:spcBef>
              <a:buSzPct val="123000"/>
              <a:buFontTx/>
              <a:defRPr sz="4800">
                <a:latin typeface="+mj-lt"/>
                <a:ea typeface="+mj-ea"/>
                <a:cs typeface="+mj-cs"/>
                <a:sym typeface="Helvetica Neue"/>
              </a:defRPr>
            </a:lvl1pPr>
            <a:lvl2pPr marL="1219200" indent="-609600" defTabSz="2438337">
              <a:spcBef>
                <a:spcPts val="4500"/>
              </a:spcBef>
              <a:buSzPct val="123000"/>
              <a:buFontTx/>
              <a:defRPr sz="4800">
                <a:latin typeface="+mj-lt"/>
                <a:ea typeface="+mj-ea"/>
                <a:cs typeface="+mj-cs"/>
                <a:sym typeface="Helvetica Neue"/>
              </a:defRPr>
            </a:lvl2pPr>
            <a:lvl3pPr marL="1828800" indent="-609600" defTabSz="2438337">
              <a:spcBef>
                <a:spcPts val="4500"/>
              </a:spcBef>
              <a:buSzPct val="123000"/>
              <a:buFontTx/>
              <a:defRPr sz="4800">
                <a:latin typeface="+mj-lt"/>
                <a:ea typeface="+mj-ea"/>
                <a:cs typeface="+mj-cs"/>
                <a:sym typeface="Helvetica Neue"/>
              </a:defRPr>
            </a:lvl3pPr>
            <a:lvl4pPr marL="2438400" indent="-609600" defTabSz="2438337">
              <a:spcBef>
                <a:spcPts val="4500"/>
              </a:spcBef>
              <a:buSzPct val="123000"/>
              <a:buFontTx/>
              <a:defRPr sz="4800">
                <a:latin typeface="+mj-lt"/>
                <a:ea typeface="+mj-ea"/>
                <a:cs typeface="+mj-cs"/>
                <a:sym typeface="Helvetica Neue"/>
              </a:defRPr>
            </a:lvl4pPr>
            <a:lvl5pPr marL="3048000" indent="-609600" defTabSz="2438337">
              <a:spcBef>
                <a:spcPts val="4500"/>
              </a:spcBef>
              <a:buSzPct val="123000"/>
              <a:buFontTx/>
              <a:defRPr sz="4800"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pPr/>
            <a:r>
              <a:t>Текст пункта на слайде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Уровень текста 1…"/>
          <p:cNvSpPr txBox="1"/>
          <p:nvPr>
            <p:ph type="body" sz="quarter" idx="1" hasCustomPrompt="1"/>
          </p:nvPr>
        </p:nvSpPr>
        <p:spPr>
          <a:xfrm>
            <a:off x="1206500" y="2372960"/>
            <a:ext cx="9779000" cy="934782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+mj-lt"/>
                <a:ea typeface="+mj-ea"/>
                <a:cs typeface="+mj-cs"/>
                <a:sym typeface="Helvetica Neue"/>
              </a:defRPr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+mj-lt"/>
                <a:ea typeface="+mj-ea"/>
                <a:cs typeface="+mj-cs"/>
                <a:sym typeface="Helvetica Neue"/>
              </a:defRPr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+mj-lt"/>
                <a:ea typeface="+mj-ea"/>
                <a:cs typeface="+mj-cs"/>
                <a:sym typeface="Helvetica Neue"/>
              </a:defRPr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+mj-lt"/>
                <a:ea typeface="+mj-ea"/>
                <a:cs typeface="+mj-cs"/>
                <a:sym typeface="Helvetica Neue"/>
              </a:defRPr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pPr/>
            <a:r>
              <a:t>Подзаголовок слайда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1" name="Уровень текста 1…"/>
          <p:cNvSpPr txBox="1"/>
          <p:nvPr>
            <p:ph type="body" sz="half" idx="21" hasCustomPrompt="1"/>
          </p:nvPr>
        </p:nvSpPr>
        <p:spPr>
          <a:xfrm>
            <a:off x="1206500" y="4248503"/>
            <a:ext cx="9779000" cy="8256632"/>
          </a:xfrm>
          <a:prstGeom prst="rect">
            <a:avLst/>
          </a:prstGeom>
        </p:spPr>
        <p:txBody>
          <a:bodyPr lIns="50800" tIns="50800" rIns="50800" bIns="50800"/>
          <a:lstStyle>
            <a:lvl1pPr marL="609600" indent="-609600" defTabSz="2438337">
              <a:spcBef>
                <a:spcPts val="4500"/>
              </a:spcBef>
              <a:buSzPct val="123000"/>
              <a:buFontTx/>
              <a:defRPr sz="480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r>
              <a:t>Текст пункта на слайде</a:t>
            </a:r>
          </a:p>
        </p:txBody>
      </p:sp>
      <p:sp>
        <p:nvSpPr>
          <p:cNvPr id="62" name="Тарелка пасты папарделле с зелёным маслом из петрушки, жареным фундуком и стружкой сыра пармезан"/>
          <p:cNvSpPr/>
          <p:nvPr>
            <p:ph type="pic" idx="22"/>
          </p:nvPr>
        </p:nvSpPr>
        <p:spPr>
          <a:xfrm>
            <a:off x="12192000" y="-407266"/>
            <a:ext cx="10916874" cy="145558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3" name="Заголовок слайда"/>
          <p:cNvSpPr txBox="1"/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 lIns="50800" tIns="50800" rIns="50800" bIns="50800" anchor="t"/>
          <a:lstStyle>
            <a:lvl1pPr defTabSz="2438337">
              <a:lnSpc>
                <a:spcPct val="80000"/>
              </a:lnSpc>
              <a:defRPr b="1" spc="-170" sz="850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r>
              <a:t>Заголовок слайда</a:t>
            </a:r>
          </a:p>
        </p:txBody>
      </p:sp>
      <p:sp>
        <p:nvSpPr>
          <p:cNvPr id="64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Разде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Заголовок раздела"/>
          <p:cNvSpPr txBox="1"/>
          <p:nvPr>
            <p:ph type="title" hasCustomPrompt="1"/>
          </p:nvPr>
        </p:nvSpPr>
        <p:spPr>
          <a:xfrm>
            <a:off x="1206496" y="4533900"/>
            <a:ext cx="21971005" cy="4648200"/>
          </a:xfrm>
          <a:prstGeom prst="rect">
            <a:avLst/>
          </a:prstGeom>
        </p:spPr>
        <p:txBody>
          <a:bodyPr lIns="50800" tIns="50800" rIns="50800" bIns="50800"/>
          <a:lstStyle>
            <a:lvl1pPr defTabSz="2438337">
              <a:lnSpc>
                <a:spcPct val="80000"/>
              </a:lnSpc>
              <a:defRPr spc="-231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Заголовок раздела</a:t>
            </a:r>
          </a:p>
        </p:txBody>
      </p:sp>
      <p:sp>
        <p:nvSpPr>
          <p:cNvPr id="72" name="Номер слайда"/>
          <p:cNvSpPr txBox="1"/>
          <p:nvPr>
            <p:ph type="sldNum" sz="quarter" idx="2"/>
          </p:nvPr>
        </p:nvSpPr>
        <p:spPr>
          <a:xfrm>
            <a:off x="12001500" y="13085233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Заголовок слайда"/>
          <p:cNvSpPr txBox="1"/>
          <p:nvPr>
            <p:ph type="title" hasCustomPrompt="1"/>
          </p:nvPr>
        </p:nvSpPr>
        <p:spPr>
          <a:xfrm>
            <a:off x="1206500" y="1079500"/>
            <a:ext cx="21971000" cy="1434951"/>
          </a:xfrm>
          <a:prstGeom prst="rect">
            <a:avLst/>
          </a:prstGeom>
        </p:spPr>
        <p:txBody>
          <a:bodyPr lIns="50800" tIns="50800" rIns="50800" bIns="50800" anchor="t"/>
          <a:lstStyle>
            <a:lvl1pPr defTabSz="2438337">
              <a:lnSpc>
                <a:spcPct val="80000"/>
              </a:lnSpc>
              <a:defRPr b="1" spc="-170" sz="850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r>
              <a:t>Заголовок слайда</a:t>
            </a:r>
          </a:p>
        </p:txBody>
      </p:sp>
      <p:sp>
        <p:nvSpPr>
          <p:cNvPr id="80" name="Уровень текста 1…"/>
          <p:cNvSpPr txBox="1"/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+mj-lt"/>
                <a:ea typeface="+mj-ea"/>
                <a:cs typeface="+mj-cs"/>
                <a:sym typeface="Helvetica Neue"/>
              </a:defRPr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+mj-lt"/>
                <a:ea typeface="+mj-ea"/>
                <a:cs typeface="+mj-cs"/>
                <a:sym typeface="Helvetica Neue"/>
              </a:defRPr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+mj-lt"/>
                <a:ea typeface="+mj-ea"/>
                <a:cs typeface="+mj-cs"/>
                <a:sym typeface="Helvetica Neue"/>
              </a:defRPr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+mj-lt"/>
                <a:ea typeface="+mj-ea"/>
                <a:cs typeface="+mj-cs"/>
                <a:sym typeface="Helvetica Neue"/>
              </a:defRPr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pPr/>
            <a:r>
              <a:t>Подзаголовок слайда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1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Повестка д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Заголовок повестки дня"/>
          <p:cNvSpPr txBox="1"/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 lIns="50800" tIns="50800" rIns="50800" bIns="50800" anchor="t"/>
          <a:lstStyle>
            <a:lvl1pPr defTabSz="2438337">
              <a:lnSpc>
                <a:spcPct val="80000"/>
              </a:lnSpc>
              <a:defRPr b="1" spc="-170" sz="850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r>
              <a:t>Заголовок повестки дня</a:t>
            </a:r>
          </a:p>
        </p:txBody>
      </p:sp>
      <p:sp>
        <p:nvSpPr>
          <p:cNvPr id="89" name="Уровень текста 1…"/>
          <p:cNvSpPr txBox="1"/>
          <p:nvPr>
            <p:ph type="body" sz="quarter" idx="1" hasCustomPrompt="1"/>
          </p:nvPr>
        </p:nvSpPr>
        <p:spPr>
          <a:xfrm>
            <a:off x="1206500" y="2372960"/>
            <a:ext cx="21971000" cy="934782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+mj-lt"/>
                <a:ea typeface="+mj-ea"/>
                <a:cs typeface="+mj-cs"/>
                <a:sym typeface="Helvetica Neue"/>
              </a:defRPr>
            </a:lvl1pPr>
            <a:lvl2pPr marL="13081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+mj-lt"/>
                <a:ea typeface="+mj-ea"/>
                <a:cs typeface="+mj-cs"/>
                <a:sym typeface="Helvetica Neue"/>
              </a:defRPr>
            </a:lvl2pPr>
            <a:lvl3pPr marL="19177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+mj-lt"/>
                <a:ea typeface="+mj-ea"/>
                <a:cs typeface="+mj-cs"/>
                <a:sym typeface="Helvetica Neue"/>
              </a:defRPr>
            </a:lvl3pPr>
            <a:lvl4pPr marL="25273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+mj-lt"/>
                <a:ea typeface="+mj-ea"/>
                <a:cs typeface="+mj-cs"/>
                <a:sym typeface="Helvetica Neue"/>
              </a:defRPr>
            </a:lvl4pPr>
            <a:lvl5pPr marL="3136900" indent="-6985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5500"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pPr/>
            <a:r>
              <a:t>Подзаголовок повестки дня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Уровень текста 1…"/>
          <p:cNvSpPr txBox="1"/>
          <p:nvPr>
            <p:ph type="body" idx="21" hasCustomPrompt="1"/>
          </p:nvPr>
        </p:nvSpPr>
        <p:spPr>
          <a:xfrm>
            <a:off x="1206500" y="4248503"/>
            <a:ext cx="21971000" cy="8256015"/>
          </a:xfrm>
          <a:prstGeom prst="rect">
            <a:avLst/>
          </a:prstGeom>
        </p:spPr>
        <p:txBody>
          <a:bodyPr lIns="50800" tIns="50800" rIns="50800" bIns="50800"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FontTx/>
              <a:buNone/>
              <a:defRPr spc="-99" sz="550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r>
              <a:t>Темы повестки дня</a:t>
            </a:r>
          </a:p>
        </p:txBody>
      </p:sp>
      <p:sp>
        <p:nvSpPr>
          <p:cNvPr id="91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Информационное сообщ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Уровень текста 1…"/>
          <p:cNvSpPr txBox="1"/>
          <p:nvPr>
            <p:ph type="body" sz="half" idx="1" hasCustomPrompt="1"/>
          </p:nvPr>
        </p:nvSpPr>
        <p:spPr>
          <a:xfrm>
            <a:off x="1206500" y="4920841"/>
            <a:ext cx="21971000" cy="3874316"/>
          </a:xfrm>
          <a:prstGeom prst="rect">
            <a:avLst/>
          </a:prstGeom>
        </p:spPr>
        <p:txBody>
          <a:bodyPr lIns="50800" tIns="50800" rIns="50800" bIns="50800" anchor="ctr"/>
          <a:lstStyle>
            <a:lvl1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pc="-231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pc="-231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pc="-231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pc="-231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spc="-231" sz="116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pPr/>
            <a:r>
              <a:t>Информационное сообщение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Важный фа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Уровень текста 1…"/>
          <p:cNvSpPr txBox="1"/>
          <p:nvPr>
            <p:ph type="body" idx="1" hasCustomPrompt="1"/>
          </p:nvPr>
        </p:nvSpPr>
        <p:spPr>
          <a:xfrm>
            <a:off x="1206500" y="1075925"/>
            <a:ext cx="21971000" cy="7241587"/>
          </a:xfrm>
          <a:prstGeom prst="rect">
            <a:avLst/>
          </a:prstGeom>
        </p:spPr>
        <p:txBody>
          <a:bodyPr lIns="50800" tIns="50800" rIns="50800" bIns="50800" anchor="b"/>
          <a:lstStyle>
            <a:lvl1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b="1" spc="-250" sz="25000">
                <a:latin typeface="+mj-lt"/>
                <a:ea typeface="+mj-ea"/>
                <a:cs typeface="+mj-cs"/>
                <a:sym typeface="Helvetica Neue"/>
              </a:defRPr>
            </a:lvl1pPr>
            <a:lvl2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b="1" spc="-250" sz="25000">
                <a:latin typeface="+mj-lt"/>
                <a:ea typeface="+mj-ea"/>
                <a:cs typeface="+mj-cs"/>
                <a:sym typeface="Helvetica Neue"/>
              </a:defRPr>
            </a:lvl2pPr>
            <a:lvl3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b="1" spc="-250" sz="25000">
                <a:latin typeface="+mj-lt"/>
                <a:ea typeface="+mj-ea"/>
                <a:cs typeface="+mj-cs"/>
                <a:sym typeface="Helvetica Neue"/>
              </a:defRPr>
            </a:lvl3pPr>
            <a:lvl4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b="1" spc="-250" sz="25000">
                <a:latin typeface="+mj-lt"/>
                <a:ea typeface="+mj-ea"/>
                <a:cs typeface="+mj-cs"/>
                <a:sym typeface="Helvetica Neue"/>
              </a:defRPr>
            </a:lvl4pPr>
            <a:lvl5pPr marL="0" indent="0" algn="ctr" defTabSz="2438337">
              <a:lnSpc>
                <a:spcPct val="80000"/>
              </a:lnSpc>
              <a:spcBef>
                <a:spcPts val="0"/>
              </a:spcBef>
              <a:buSzTx/>
              <a:buFontTx/>
              <a:buNone/>
              <a:defRPr b="1" spc="-250" sz="25000"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pPr/>
            <a:r>
              <a:t>100 %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7" name="Информация о факте"/>
          <p:cNvSpPr txBox="1"/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550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r>
              <a:t>Информация о факте</a:t>
            </a:r>
          </a:p>
        </p:txBody>
      </p:sp>
      <p:sp>
        <p:nvSpPr>
          <p:cNvPr id="108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Уровень текста 1…"/>
          <p:cNvSpPr txBox="1"/>
          <p:nvPr>
            <p:ph type="body" sz="quarter" idx="1" hasCustomPrompt="1"/>
          </p:nvPr>
        </p:nvSpPr>
        <p:spPr>
          <a:xfrm>
            <a:off x="2430022" y="10675453"/>
            <a:ext cx="20200057" cy="636983"/>
          </a:xfrm>
          <a:prstGeom prst="rect">
            <a:avLst/>
          </a:prstGeom>
        </p:spPr>
        <p:txBody>
          <a:bodyPr lIns="45718" tIns="45718" rIns="45718" bIns="45718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FontTx/>
              <a:buNone/>
              <a:defRPr b="1" sz="3600">
                <a:latin typeface="+mj-lt"/>
                <a:ea typeface="+mj-ea"/>
                <a:cs typeface="+mj-cs"/>
                <a:sym typeface="Helvetica Neue"/>
              </a:defRPr>
            </a:lvl1pPr>
            <a:lvl2pPr marL="10668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+mj-lt"/>
                <a:ea typeface="+mj-ea"/>
                <a:cs typeface="+mj-cs"/>
                <a:sym typeface="Helvetica Neue"/>
              </a:defRPr>
            </a:lvl2pPr>
            <a:lvl3pPr marL="16764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+mj-lt"/>
                <a:ea typeface="+mj-ea"/>
                <a:cs typeface="+mj-cs"/>
                <a:sym typeface="Helvetica Neue"/>
              </a:defRPr>
            </a:lvl3pPr>
            <a:lvl4pPr marL="22860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+mj-lt"/>
                <a:ea typeface="+mj-ea"/>
                <a:cs typeface="+mj-cs"/>
                <a:sym typeface="Helvetica Neue"/>
              </a:defRPr>
            </a:lvl4pPr>
            <a:lvl5pPr marL="2895600" indent="-457200" defTabSz="825500">
              <a:lnSpc>
                <a:spcPct val="100000"/>
              </a:lnSpc>
              <a:spcBef>
                <a:spcPts val="0"/>
              </a:spcBef>
              <a:buSzPct val="123000"/>
              <a:buFontTx/>
              <a:defRPr b="1" sz="3600">
                <a:latin typeface="+mj-lt"/>
                <a:ea typeface="+mj-ea"/>
                <a:cs typeface="+mj-cs"/>
                <a:sym typeface="Helvetica Neue"/>
              </a:defRPr>
            </a:lvl5pPr>
          </a:lstStyle>
          <a:p>
            <a:pPr/>
            <a:r>
              <a:t>Авторство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6" name="Уровень текста 1…"/>
          <p:cNvSpPr txBox="1"/>
          <p:nvPr>
            <p:ph type="body" sz="half" idx="21" hasCustomPrompt="1"/>
          </p:nvPr>
        </p:nvSpPr>
        <p:spPr>
          <a:xfrm>
            <a:off x="1753923" y="4939860"/>
            <a:ext cx="20876154" cy="3836284"/>
          </a:xfrm>
          <a:prstGeom prst="rect">
            <a:avLst/>
          </a:prstGeom>
        </p:spPr>
        <p:txBody>
          <a:bodyPr lIns="50800" tIns="50800" rIns="50800" bIns="50800"/>
          <a:lstStyle>
            <a:lvl1pPr marL="0" indent="169021" defTabSz="2438337">
              <a:spcBef>
                <a:spcPts val="0"/>
              </a:spcBef>
              <a:buSzTx/>
              <a:buFontTx/>
              <a:buNone/>
              <a:defRPr spc="-200" sz="850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pPr/>
            <a:r>
              <a:t>«Важная цитата»</a:t>
            </a:r>
          </a:p>
        </p:txBody>
      </p:sp>
      <p:sp>
        <p:nvSpPr>
          <p:cNvPr id="117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Миска салата с жареным рисом, варёными яйцами и палочками для еды"/>
          <p:cNvSpPr/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Тарелка с рублеными котлетами из лосося, салатом и хумусом "/>
          <p:cNvSpPr/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Тарелка пасты папарделле с зелёным маслом из петрушки, жареным фундуком и стружкой сыра пармезан"/>
          <p:cNvSpPr/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000000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миска салата с жареным рисом, варёными яйцами и палочками для еды"/>
          <p:cNvSpPr/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Номер слайда"/>
          <p:cNvSpPr txBox="1"/>
          <p:nvPr>
            <p:ph type="sldNum" sz="quarter" idx="2"/>
          </p:nvPr>
        </p:nvSpPr>
        <p:spPr>
          <a:xfrm>
            <a:off x="12001500" y="13080999"/>
            <a:ext cx="368504" cy="374600"/>
          </a:xfrm>
          <a:prstGeom prst="rect">
            <a:avLst/>
          </a:prstGeom>
        </p:spPr>
        <p:txBody>
          <a:bodyPr lIns="50800" tIns="50800" rIns="50800" bIns="50800" anchor="b"/>
          <a:lstStyle>
            <a:lvl1pPr algn="ctr" defTabSz="584200">
              <a:defRPr sz="1800">
                <a:solidFill>
                  <a:srgbClr val="FFFFFF"/>
                </a:solidFill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143" name="Уровень текста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44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/>
          <p:nvPr>
            <p:ph type="title"/>
          </p:nvPr>
        </p:nvSpPr>
        <p:spPr>
          <a:xfrm>
            <a:off x="1676400" y="730250"/>
            <a:ext cx="21031200" cy="26511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3" name="Уровень текста 1…"/>
          <p:cNvSpPr txBox="1"/>
          <p:nvPr>
            <p:ph type="body" idx="1"/>
          </p:nvPr>
        </p:nvSpPr>
        <p:spPr>
          <a:xfrm>
            <a:off x="1676400" y="3651250"/>
            <a:ext cx="21031200" cy="87026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>
            <a:normAutofit fontScale="100000" lnSpcReduction="0"/>
          </a:bodyPr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/>
          <p:nvPr>
            <p:ph type="sldNum" sz="quarter" idx="2"/>
          </p:nvPr>
        </p:nvSpPr>
        <p:spPr>
          <a:xfrm>
            <a:off x="22203062" y="12835875"/>
            <a:ext cx="504540" cy="483903"/>
          </a:xfrm>
          <a:prstGeom prst="rect">
            <a:avLst/>
          </a:prstGeom>
          <a:ln w="12700">
            <a:miter lim="400000"/>
          </a:ln>
        </p:spPr>
        <p:txBody>
          <a:bodyPr wrap="none" lIns="91436" tIns="91436" rIns="91436" bIns="91436" anchor="ctr">
            <a:spAutoFit/>
          </a:bodyPr>
          <a:lstStyle>
            <a:lvl1pPr algn="r" defTabSz="18288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18288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800" u="none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457200" marR="0" indent="-457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990600" marR="0" indent="-5334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554476" marR="0" indent="-640076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20828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5400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37592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230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43688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230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49784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230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5588000" marR="0" indent="-711200" algn="l" defTabSz="1828800" rtl="0" latinLnBrk="0">
        <a:lnSpc>
          <a:spcPct val="90000"/>
        </a:lnSpc>
        <a:spcBef>
          <a:spcPts val="2000"/>
        </a:spcBef>
        <a:spcAft>
          <a:spcPts val="0"/>
        </a:spcAft>
        <a:buClrTx/>
        <a:buSzPct val="123000"/>
        <a:buFont typeface="Arial"/>
        <a:buChar char="•"/>
        <a:tabLst/>
        <a:defRPr b="0" baseline="0" cap="none" i="0" spc="0" strike="noStrike" sz="5600" u="none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18288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.jpeg"/><Relationship Id="rId5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jpeg"/><Relationship Id="rId5" Type="http://schemas.openxmlformats.org/officeDocument/2006/relationships/image" Target="../media/image4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5.jpe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5.jpeg"/><Relationship Id="rId5" Type="http://schemas.openxmlformats.org/officeDocument/2006/relationships/hyperlink" Target="https://esim.firpo.ru/sm/skill_documentation/edit/1958" TargetMode="Externa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6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7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hyperlink" Target="https://gitlab.mobird.dev/fms_group/ar_webots_fms_ros2" TargetMode="External"/><Relationship Id="rId5" Type="http://schemas.openxmlformats.org/officeDocument/2006/relationships/image" Target="../media/image8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9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0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4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1.jpe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2.jpe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3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4.jpe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5.jpeg"/><Relationship Id="rId5" Type="http://schemas.openxmlformats.org/officeDocument/2006/relationships/image" Target="../media/image16.jpe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7.jpe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5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8.png"/><Relationship Id="rId6" Type="http://schemas.openxmlformats.org/officeDocument/2006/relationships/image" Target="../media/image9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8.jpe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9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20.jpe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20.jpeg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21.jpe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0.jpe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0.jpe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TextBox 2"/>
          <p:cNvSpPr txBox="1"/>
          <p:nvPr/>
        </p:nvSpPr>
        <p:spPr>
          <a:xfrm>
            <a:off x="4301425" y="4671155"/>
            <a:ext cx="15781150" cy="8554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>
            <a:spAutoFit/>
          </a:bodyPr>
          <a:lstStyle/>
          <a:p>
            <a:pPr defTabSz="1828800">
              <a:lnSpc>
                <a:spcPct val="107000"/>
              </a:lnSpc>
              <a:spcBef>
                <a:spcPts val="800"/>
              </a:spcBef>
              <a:defRPr sz="4800">
                <a:solidFill>
                  <a:srgbClr val="F76034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«Оператор-техник складских роботов (AGV/AMR)</a:t>
            </a:r>
            <a:r>
              <a:rPr b="1"/>
              <a:t>»</a:t>
            </a:r>
          </a:p>
        </p:txBody>
      </p:sp>
      <p:grpSp>
        <p:nvGrpSpPr>
          <p:cNvPr id="157" name="Группа 12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155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156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1</a:t>
              </a:r>
            </a:p>
          </p:txBody>
        </p:sp>
      </p:grpSp>
      <p:pic>
        <p:nvPicPr>
          <p:cNvPr id="158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Главный разработчик и менеджер компетенции — Даукаев Руслан Ильнурович"/>
          <p:cNvSpPr txBox="1"/>
          <p:nvPr/>
        </p:nvSpPr>
        <p:spPr>
          <a:xfrm>
            <a:off x="4440852" y="8778896"/>
            <a:ext cx="15502291" cy="574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3200"/>
            </a:lvl1pPr>
          </a:lstStyle>
          <a:p>
            <a:pPr/>
            <a:r>
              <a:t>Главный разработчик и менеджер компетенции — Даукаев Руслан Ильнурович</a:t>
            </a:r>
          </a:p>
        </p:txBody>
      </p:sp>
      <p:sp>
        <p:nvSpPr>
          <p:cNvPr id="160" name="Тема занятия — документация компетенции"/>
          <p:cNvSpPr txBox="1"/>
          <p:nvPr/>
        </p:nvSpPr>
        <p:spPr>
          <a:xfrm>
            <a:off x="7754956" y="9346417"/>
            <a:ext cx="8874082" cy="574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3200"/>
            </a:lvl1pPr>
          </a:lstStyle>
          <a:p>
            <a:pPr/>
            <a:r>
              <a:t>Тема занятия — документация компетенции 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164" name="СТОРОНА 1"/>
          <p:cNvSpPr txBox="1"/>
          <p:nvPr/>
        </p:nvSpPr>
        <p:spPr>
          <a:xfrm>
            <a:off x="383073" y="2111372"/>
            <a:ext cx="7219627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Сайт ЧВТ</a:t>
            </a:r>
          </a:p>
        </p:txBody>
      </p:sp>
      <p:sp>
        <p:nvSpPr>
          <p:cNvPr id="165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168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166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167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2</a:t>
              </a:r>
            </a:p>
          </p:txBody>
        </p:sp>
      </p:grpSp>
      <p:sp>
        <p:nvSpPr>
          <p:cNvPr id="169" name="Заголовок 1"/>
          <p:cNvSpPr txBox="1"/>
          <p:nvPr/>
        </p:nvSpPr>
        <p:spPr>
          <a:xfrm>
            <a:off x="1042480" y="4999197"/>
            <a:ext cx="10492906" cy="5403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normAutofit fontScale="100000" lnSpcReduction="0"/>
          </a:bodyPr>
          <a:lstStyle/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На сайте размещаются:</a:t>
            </a:r>
          </a:p>
          <a:p>
            <a:pPr algn="l" defTabSz="1152144">
              <a:lnSpc>
                <a:spcPct val="90000"/>
              </a:lnSpc>
              <a:defRPr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—новости и объявления</a:t>
            </a:r>
            <a:endParaRPr sz="3000"/>
          </a:p>
          <a:p>
            <a:pPr algn="l" defTabSz="1152144">
              <a:lnSpc>
                <a:spcPct val="90000"/>
              </a:lnSpc>
              <a:defRPr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</a:t>
            </a:r>
            <a:r>
              <a:rPr sz="3600"/>
              <a:t>информация о чемпионатах</a:t>
            </a:r>
          </a:p>
          <a:p>
            <a:pPr algn="l" defTabSz="1152144">
              <a:lnSpc>
                <a:spcPct val="90000"/>
              </a:lnSpc>
              <a:defRPr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</a:t>
            </a:r>
            <a:r>
              <a:rPr sz="3600"/>
              <a:t>нормативные документы</a:t>
            </a:r>
            <a:endParaRPr sz="3600"/>
          </a:p>
          <a:p>
            <a:pPr algn="l" defTabSz="1152144">
              <a:lnSpc>
                <a:spcPct val="90000"/>
              </a:lnSpc>
              <a:defRPr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</a:t>
            </a:r>
            <a:r>
              <a:rPr sz="3600"/>
              <a:t>сведения о компетенциях</a:t>
            </a:r>
          </a:p>
          <a:p>
            <a:pPr algn="l" defTabSz="1152144">
              <a:lnSpc>
                <a:spcPct val="90000"/>
              </a:lnSpc>
              <a:defRPr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</a:t>
            </a:r>
            <a:r>
              <a:rPr sz="3600"/>
              <a:t>материалы для участников и экспертов</a:t>
            </a:r>
          </a:p>
          <a:p>
            <a:pPr algn="l" defTabSz="1152144">
              <a:lnSpc>
                <a:spcPct val="90000"/>
              </a:lnSpc>
              <a:defRPr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</a:t>
            </a:r>
            <a:r>
              <a:rPr sz="3600"/>
              <a:t>результаты и итоги</a:t>
            </a:r>
            <a:endParaRPr sz="3600"/>
          </a:p>
          <a:p>
            <a:pPr algn="l" defTabSz="1152144">
              <a:lnSpc>
                <a:spcPct val="90000"/>
              </a:lnSpc>
              <a:defRPr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</a:t>
            </a:r>
            <a:r>
              <a:rPr sz="3600"/>
              <a:t>контакты и справочная информация.</a:t>
            </a:r>
          </a:p>
        </p:txBody>
      </p:sp>
      <p:pic>
        <p:nvPicPr>
          <p:cNvPr id="170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71" name="IMG_9699.jpeg" descr="IMG_9699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165317" y="3811204"/>
            <a:ext cx="4471871" cy="8153363"/>
          </a:xfrm>
          <a:prstGeom prst="rect">
            <a:avLst/>
          </a:prstGeom>
          <a:ln w="12700">
            <a:miter lim="400000"/>
          </a:ln>
        </p:spPr>
      </p:pic>
      <p:pic>
        <p:nvPicPr>
          <p:cNvPr id="172" name="IMG_9700.jpeg" descr="IMG_9700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7025500" y="3881080"/>
            <a:ext cx="4448178" cy="801361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176" name="СТОРОНА 1"/>
          <p:cNvSpPr txBox="1"/>
          <p:nvPr/>
        </p:nvSpPr>
        <p:spPr>
          <a:xfrm>
            <a:off x="383070" y="2111372"/>
            <a:ext cx="9477625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Нормативные документы</a:t>
            </a:r>
          </a:p>
        </p:txBody>
      </p:sp>
      <p:sp>
        <p:nvSpPr>
          <p:cNvPr id="177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180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178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179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3</a:t>
              </a:r>
            </a:p>
          </p:txBody>
        </p:sp>
      </p:grpSp>
      <p:sp>
        <p:nvSpPr>
          <p:cNvPr id="181" name="Заголовок 1"/>
          <p:cNvSpPr txBox="1"/>
          <p:nvPr/>
        </p:nvSpPr>
        <p:spPr>
          <a:xfrm>
            <a:off x="1042480" y="4536290"/>
            <a:ext cx="10492906" cy="61894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normAutofit fontScale="100000" lnSpcReduction="0"/>
          </a:bodyPr>
          <a:lstStyle/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К основным документам относятся:</a:t>
            </a:r>
          </a:p>
          <a:p>
            <a:pPr algn="l" defTabSz="1152144">
              <a:lnSpc>
                <a:spcPct val="90000"/>
              </a:lnSpc>
              <a:defRPr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 </a:t>
            </a:r>
            <a:r>
              <a:rPr sz="3600"/>
              <a:t>положение о чемпионатном движении</a:t>
            </a:r>
          </a:p>
          <a:p>
            <a:pPr algn="l" defTabSz="1152144">
              <a:lnSpc>
                <a:spcPct val="90000"/>
              </a:lnSpc>
              <a:defRPr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 </a:t>
            </a:r>
            <a:r>
              <a:rPr sz="3600"/>
              <a:t>регламент проведения чемпионата</a:t>
            </a:r>
            <a:endParaRPr sz="3600"/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порядок организации и проведения этапов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требования к участникам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требования к экспертам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правила работы конкурсных площадок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документы по охране труда и технике безопасности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методические рекомендации.</a:t>
            </a:r>
          </a:p>
        </p:txBody>
      </p:sp>
      <p:pic>
        <p:nvPicPr>
          <p:cNvPr id="182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83" name="IMG_9702.jpeg" descr="IMG_9702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826954" y="3692812"/>
            <a:ext cx="4536167" cy="8390147"/>
          </a:xfrm>
          <a:prstGeom prst="rect">
            <a:avLst/>
          </a:prstGeom>
          <a:ln w="12700">
            <a:miter lim="400000"/>
          </a:ln>
        </p:spPr>
      </p:pic>
      <p:pic>
        <p:nvPicPr>
          <p:cNvPr id="184" name="IMG_9703.jpeg" descr="IMG_9703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6654690" y="3692812"/>
            <a:ext cx="4494724" cy="83901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188" name="СТОРОНА 1"/>
          <p:cNvSpPr txBox="1"/>
          <p:nvPr/>
        </p:nvSpPr>
        <p:spPr>
          <a:xfrm>
            <a:off x="383070" y="2111372"/>
            <a:ext cx="9477625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Иерархия документации</a:t>
            </a:r>
          </a:p>
        </p:txBody>
      </p:sp>
      <p:sp>
        <p:nvSpPr>
          <p:cNvPr id="189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192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190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191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4</a:t>
              </a:r>
            </a:p>
          </p:txBody>
        </p:sp>
      </p:grpSp>
      <p:sp>
        <p:nvSpPr>
          <p:cNvPr id="193" name="Заголовок 1"/>
          <p:cNvSpPr txBox="1"/>
          <p:nvPr/>
        </p:nvSpPr>
        <p:spPr>
          <a:xfrm>
            <a:off x="1042480" y="4536290"/>
            <a:ext cx="11077106" cy="61894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normAutofit fontScale="100000" lnSpcReduction="0"/>
          </a:bodyPr>
          <a:lstStyle/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Документы можно рассматривать по уровням:</a:t>
            </a:r>
            <a:endParaRPr sz="3000"/>
          </a:p>
          <a:p>
            <a:pPr algn="l" defTabSz="1152144">
              <a:lnSpc>
                <a:spcPct val="90000"/>
              </a:lnSpc>
              <a:defRPr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</a:t>
            </a:r>
            <a:r>
              <a:rPr sz="3600"/>
              <a:t>Документы чемпионатного движения в целом</a:t>
            </a:r>
            <a:endParaRPr sz="3600"/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Документы конкретного чемпионата или этапа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Документы конкретной компетенции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Локальные документы площадки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Инструкции и материалы для конкурсантов.</a:t>
            </a:r>
          </a:p>
        </p:txBody>
      </p:sp>
      <p:pic>
        <p:nvPicPr>
          <p:cNvPr id="194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195" name="IMG_9704.jpeg" descr="IMG_9704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414937" y="3530705"/>
            <a:ext cx="4891877" cy="87143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199" name="СТОРОНА 1"/>
          <p:cNvSpPr txBox="1"/>
          <p:nvPr/>
        </p:nvSpPr>
        <p:spPr>
          <a:xfrm>
            <a:off x="383070" y="2111372"/>
            <a:ext cx="9477625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Документация</a:t>
            </a:r>
          </a:p>
        </p:txBody>
      </p:sp>
      <p:sp>
        <p:nvSpPr>
          <p:cNvPr id="200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203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201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202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5</a:t>
              </a:r>
            </a:p>
          </p:txBody>
        </p:sp>
      </p:grpSp>
      <p:pic>
        <p:nvPicPr>
          <p:cNvPr id="204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" name="IMG_9704.jpeg" descr="IMG_9704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943794" y="3530705"/>
            <a:ext cx="4891878" cy="8714363"/>
          </a:xfrm>
          <a:prstGeom prst="rect">
            <a:avLst/>
          </a:prstGeom>
          <a:ln w="12700">
            <a:miter lim="400000"/>
          </a:ln>
        </p:spPr>
      </p:pic>
      <p:sp>
        <p:nvSpPr>
          <p:cNvPr id="206" name="Документация компетенции состоит из следующих документов:…"/>
          <p:cNvSpPr txBox="1"/>
          <p:nvPr/>
        </p:nvSpPr>
        <p:spPr>
          <a:xfrm>
            <a:off x="1153120" y="4005241"/>
            <a:ext cx="14469948" cy="7026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Документация компетенции состоит из следующих документов: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marL="481263" indent="-481263" algn="l" defTabSz="1152144">
              <a:lnSpc>
                <a:spcPct val="90000"/>
              </a:lnSpc>
              <a:buSzPct val="100000"/>
              <a:buAutoNum type="arabicPeriod" startAt="1"/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Описание компетенции — базовое описание, </a:t>
            </a:r>
            <a:br/>
            <a:r>
              <a:t>что из себя представляет компетенция</a:t>
            </a:r>
          </a:p>
          <a:p>
            <a:pPr marL="481263" indent="-481263" algn="l" defTabSz="1152144">
              <a:lnSpc>
                <a:spcPct val="90000"/>
              </a:lnSpc>
              <a:buSzPct val="100000"/>
              <a:buAutoNum type="arabicPeriod" startAt="1"/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Инфраструктурный лист — перечень требуемого оборудования</a:t>
            </a:r>
          </a:p>
          <a:p>
            <a:pPr marL="481263" indent="-481263" algn="l" defTabSz="1152144">
              <a:lnSpc>
                <a:spcPct val="90000"/>
              </a:lnSpc>
              <a:buSzPct val="100000"/>
              <a:buAutoNum type="arabicPeriod" startAt="1"/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План застройки — схематичное отображение,</a:t>
            </a:r>
            <a:br/>
            <a:r>
              <a:t> как выглядит соревновательная площадка</a:t>
            </a:r>
          </a:p>
          <a:p>
            <a:pPr marL="481263" indent="-481263" algn="l" defTabSz="1152144">
              <a:lnSpc>
                <a:spcPct val="90000"/>
              </a:lnSpc>
              <a:buSzPct val="100000"/>
              <a:buAutoNum type="arabicPeriod" startAt="1"/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Конкурсное задание — полное описание заданий данной</a:t>
            </a:r>
            <a:br/>
            <a:r>
              <a:t>компетенции</a:t>
            </a:r>
          </a:p>
          <a:p>
            <a:pPr marL="481263" indent="-481263" algn="l" defTabSz="1152144">
              <a:lnSpc>
                <a:spcPct val="90000"/>
              </a:lnSpc>
              <a:buSzPct val="100000"/>
              <a:buAutoNum type="arabicPeriod" startAt="1"/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Критерии оценки — таблица с баллами за каждый пункт</a:t>
            </a:r>
            <a:br/>
            <a:r>
              <a:t>выполнения конкурсного задания</a:t>
            </a:r>
          </a:p>
          <a:p>
            <a:pPr marL="481263" indent="-481263" algn="l" defTabSz="1152144">
              <a:lnSpc>
                <a:spcPct val="90000"/>
              </a:lnSpc>
              <a:buSzPct val="100000"/>
              <a:buAutoNum type="arabicPeriod" startAt="1"/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Лист согласованя — лист, подтверждающий, что региональный</a:t>
            </a:r>
            <a:br/>
            <a:r>
              <a:t>оператор согласен на проведение данной компетенции</a:t>
            </a:r>
          </a:p>
          <a:p>
            <a:pPr marL="481263" indent="-481263" algn="l" defTabSz="1152144">
              <a:lnSpc>
                <a:spcPct val="90000"/>
              </a:lnSpc>
              <a:buSzPct val="100000"/>
              <a:buAutoNum type="arabicPeriod" startAt="1"/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Программа проведения — расписание проведения </a:t>
            </a:r>
          </a:p>
        </p:txBody>
      </p:sp>
      <p:sp>
        <p:nvSpPr>
          <p:cNvPr id="207" name="Ознакомиться со всей документацией можно по ссылке."/>
          <p:cNvSpPr txBox="1"/>
          <p:nvPr/>
        </p:nvSpPr>
        <p:spPr>
          <a:xfrm>
            <a:off x="3004879" y="11188793"/>
            <a:ext cx="8320045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/>
            <a:r>
              <a:t>Ознакомиться со всей документацией можно по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5" invalidUrl="" action="" tgtFrame="" tooltip="" history="1" highlightClick="0" endSnd="0"/>
              </a:rPr>
              <a:t>ссылке.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210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211" name="СТОРОНА 1"/>
          <p:cNvSpPr txBox="1"/>
          <p:nvPr/>
        </p:nvSpPr>
        <p:spPr>
          <a:xfrm>
            <a:off x="383070" y="2111372"/>
            <a:ext cx="9477625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Этапы чвт</a:t>
            </a:r>
          </a:p>
        </p:txBody>
      </p:sp>
      <p:sp>
        <p:nvSpPr>
          <p:cNvPr id="212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215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213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214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6</a:t>
              </a:r>
            </a:p>
          </p:txBody>
        </p:sp>
      </p:grpSp>
      <p:sp>
        <p:nvSpPr>
          <p:cNvPr id="216" name="Заголовок 1"/>
          <p:cNvSpPr txBox="1"/>
          <p:nvPr/>
        </p:nvSpPr>
        <p:spPr>
          <a:xfrm>
            <a:off x="1197958" y="4536290"/>
            <a:ext cx="10492903" cy="61894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normAutofit fontScale="100000" lnSpcReduction="0"/>
          </a:bodyPr>
          <a:lstStyle/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Типовая логика этапов:</a:t>
            </a:r>
            <a:endParaRPr sz="3000"/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</a:t>
            </a:r>
            <a:r>
              <a:rPr sz="3000"/>
              <a:t> </a:t>
            </a:r>
            <a:r>
              <a:t>подготовительный этап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регистрация участников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отборочные мероприятия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региональный этап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межрегиональный или окружной этап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финальный этап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подведение итогов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анализ результатов и дальнейшее развитие.</a:t>
            </a:r>
          </a:p>
        </p:txBody>
      </p:sp>
      <p:pic>
        <p:nvPicPr>
          <p:cNvPr id="217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8" name="Рисунок 3" descr="Рисунок 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412616" y="6392176"/>
            <a:ext cx="13484314" cy="16636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221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222" name="СТОРОНА 1"/>
          <p:cNvSpPr txBox="1"/>
          <p:nvPr/>
        </p:nvSpPr>
        <p:spPr>
          <a:xfrm>
            <a:off x="383070" y="2111372"/>
            <a:ext cx="9477625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Трек конкурсанта</a:t>
            </a:r>
          </a:p>
        </p:txBody>
      </p:sp>
      <p:sp>
        <p:nvSpPr>
          <p:cNvPr id="223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226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224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225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7</a:t>
              </a:r>
            </a:p>
          </p:txBody>
        </p:sp>
      </p:grpSp>
      <p:sp>
        <p:nvSpPr>
          <p:cNvPr id="227" name="Заголовок 1"/>
          <p:cNvSpPr txBox="1"/>
          <p:nvPr/>
        </p:nvSpPr>
        <p:spPr>
          <a:xfrm>
            <a:off x="1042480" y="4071825"/>
            <a:ext cx="10492906" cy="71183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/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Индивидуальный трек конкурсанта — это путь участника от выбора компетенции до анализа результатов.</a:t>
            </a:r>
            <a:endParaRPr sz="3000"/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Основные шаги:</a:t>
            </a:r>
            <a:endParaRPr sz="3000"/>
          </a:p>
          <a:p>
            <a:pPr algn="l" defTabSz="1152144">
              <a:lnSpc>
                <a:spcPct val="90000"/>
              </a:lnSpc>
              <a:buSzPct val="100000"/>
              <a:buAutoNum type="arabicPeriod" startAt="1"/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Выбор компетенции.</a:t>
            </a:r>
            <a:endParaRPr sz="3000"/>
          </a:p>
          <a:p>
            <a:pPr algn="l" defTabSz="1152144">
              <a:lnSpc>
                <a:spcPct val="90000"/>
              </a:lnSpc>
              <a:buSzPct val="100000"/>
              <a:buAutoNum type="arabicPeriod" startAt="1"/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Изучение требований.</a:t>
            </a:r>
            <a:endParaRPr sz="3000"/>
          </a:p>
          <a:p>
            <a:pPr algn="l" defTabSz="1152144">
              <a:lnSpc>
                <a:spcPct val="90000"/>
              </a:lnSpc>
              <a:buSzPct val="100000"/>
              <a:buAutoNum type="arabicPeriod" startAt="1"/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Регистрация.</a:t>
            </a:r>
            <a:endParaRPr sz="3000"/>
          </a:p>
          <a:p>
            <a:pPr algn="l" defTabSz="1152144">
              <a:lnSpc>
                <a:spcPct val="90000"/>
              </a:lnSpc>
              <a:buSzPct val="100000"/>
              <a:buAutoNum type="arabicPeriod" startAt="1"/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Подготовка.</a:t>
            </a:r>
            <a:endParaRPr sz="3000"/>
          </a:p>
          <a:p>
            <a:pPr algn="l" defTabSz="1152144">
              <a:lnSpc>
                <a:spcPct val="90000"/>
              </a:lnSpc>
              <a:buSzPct val="100000"/>
              <a:buAutoNum type="arabicPeriod" startAt="1"/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Тренировки и консультации.</a:t>
            </a:r>
            <a:endParaRPr sz="3000"/>
          </a:p>
          <a:p>
            <a:pPr algn="l" defTabSz="1152144">
              <a:lnSpc>
                <a:spcPct val="90000"/>
              </a:lnSpc>
              <a:buSzPct val="100000"/>
              <a:buAutoNum type="arabicPeriod" startAt="1"/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Участие в чемпионате.</a:t>
            </a:r>
            <a:endParaRPr sz="3000"/>
          </a:p>
          <a:p>
            <a:pPr algn="l" defTabSz="1152144">
              <a:lnSpc>
                <a:spcPct val="90000"/>
              </a:lnSpc>
              <a:buSzPct val="100000"/>
              <a:buAutoNum type="arabicPeriod" startAt="1"/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Получение результатов.</a:t>
            </a:r>
            <a:endParaRPr sz="3000"/>
          </a:p>
          <a:p>
            <a:pPr algn="l" defTabSz="1152144">
              <a:lnSpc>
                <a:spcPct val="90000"/>
              </a:lnSpc>
              <a:buSzPct val="100000"/>
              <a:buAutoNum type="arabicPeriod" startAt="1"/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Разбор ошибок.</a:t>
            </a:r>
            <a:endParaRPr sz="3000"/>
          </a:p>
          <a:p>
            <a:pPr algn="l" defTabSz="1152144">
              <a:lnSpc>
                <a:spcPct val="90000"/>
              </a:lnSpc>
              <a:buSzPct val="100000"/>
              <a:buAutoNum type="arabicPeriod" startAt="1"/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Построение дальнейшей профессиональной траектории.</a:t>
            </a:r>
          </a:p>
        </p:txBody>
      </p:sp>
      <p:pic>
        <p:nvPicPr>
          <p:cNvPr id="228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29" name="Рисунок 3" descr="Рисунок 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412616" y="6392176"/>
            <a:ext cx="13484314" cy="16636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232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233" name="СТОРОНА 1"/>
          <p:cNvSpPr txBox="1"/>
          <p:nvPr/>
        </p:nvSpPr>
        <p:spPr>
          <a:xfrm>
            <a:off x="383071" y="2111372"/>
            <a:ext cx="11152315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Конкурсное задание компетенции</a:t>
            </a:r>
          </a:p>
        </p:txBody>
      </p:sp>
      <p:sp>
        <p:nvSpPr>
          <p:cNvPr id="234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237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235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236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8</a:t>
              </a:r>
            </a:p>
          </p:txBody>
        </p:sp>
      </p:grpSp>
      <p:sp>
        <p:nvSpPr>
          <p:cNvPr id="238" name="Заголовок 1"/>
          <p:cNvSpPr txBox="1"/>
          <p:nvPr/>
        </p:nvSpPr>
        <p:spPr>
          <a:xfrm>
            <a:off x="631518" y="4603320"/>
            <a:ext cx="11807504" cy="60553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/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Что предстоит выполнить участнику:</a:t>
            </a:r>
          </a:p>
          <a:p>
            <a:pPr algn="l" defTabSz="1152144">
              <a:lnSpc>
                <a:spcPct val="90000"/>
              </a:lnSpc>
              <a:defRPr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Диагностика платы (Модуль А)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Написание навигационного алгоритма по Aruco-маркерам (Модуль Б)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Сбор датасета и обучение модели (Модуль В)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Написание графического интерфейса (Модуль Г)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Решение складского кейса группой автономных мобильных роботов (Модуль Д)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Время на выполнение 22 часа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Общее количество баллов — 100 за все 5 модулей.</a:t>
            </a:r>
          </a:p>
        </p:txBody>
      </p:sp>
      <p:pic>
        <p:nvPicPr>
          <p:cNvPr id="239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IMG_9705.jpeg" descr="IMG_9705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918289" y="4119445"/>
            <a:ext cx="7772401" cy="7023103"/>
          </a:xfrm>
          <a:prstGeom prst="rect">
            <a:avLst/>
          </a:prstGeom>
          <a:ln w="12700">
            <a:miter lim="400000"/>
          </a:ln>
        </p:spPr>
      </p:pic>
      <p:sp>
        <p:nvSpPr>
          <p:cNvPr id="241" name="Квадрат"/>
          <p:cNvSpPr/>
          <p:nvPr/>
        </p:nvSpPr>
        <p:spPr>
          <a:xfrm>
            <a:off x="12412122" y="10446794"/>
            <a:ext cx="1270004" cy="127000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/>
          </a:p>
        </p:txBody>
      </p:sp>
      <p:sp>
        <p:nvSpPr>
          <p:cNvPr id="242" name="Квадрат"/>
          <p:cNvSpPr/>
          <p:nvPr/>
        </p:nvSpPr>
        <p:spPr>
          <a:xfrm>
            <a:off x="19639247" y="10055538"/>
            <a:ext cx="1270003" cy="127000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/>
          </a:p>
        </p:txBody>
      </p:sp>
      <p:sp>
        <p:nvSpPr>
          <p:cNvPr id="243" name="Квадрат"/>
          <p:cNvSpPr/>
          <p:nvPr/>
        </p:nvSpPr>
        <p:spPr>
          <a:xfrm>
            <a:off x="20310417" y="3911625"/>
            <a:ext cx="1270003" cy="127000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246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247" name="СТОРОНА 1"/>
          <p:cNvSpPr txBox="1"/>
          <p:nvPr/>
        </p:nvSpPr>
        <p:spPr>
          <a:xfrm>
            <a:off x="383071" y="2111372"/>
            <a:ext cx="11152315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Конкурсное задание компетенции</a:t>
            </a:r>
          </a:p>
        </p:txBody>
      </p:sp>
      <p:sp>
        <p:nvSpPr>
          <p:cNvPr id="248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251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249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250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9</a:t>
              </a:r>
            </a:p>
          </p:txBody>
        </p:sp>
      </p:grpSp>
      <p:sp>
        <p:nvSpPr>
          <p:cNvPr id="252" name="Заголовок 1"/>
          <p:cNvSpPr txBox="1"/>
          <p:nvPr/>
        </p:nvSpPr>
        <p:spPr>
          <a:xfrm>
            <a:off x="887004" y="4524018"/>
            <a:ext cx="12006254" cy="56438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/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5 модулей обеспечивается 7-ю профессиональными задачами специалиста: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marL="481263" indent="-481263" algn="l" defTabSz="1152144">
              <a:lnSpc>
                <a:spcPct val="90000"/>
              </a:lnSpc>
              <a:buSzPct val="100000"/>
              <a:buAutoNum type="arabicPeriod" startAt="1"/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Управление РМК</a:t>
            </a:r>
          </a:p>
          <a:p>
            <a:pPr marL="481263" indent="-481263" algn="l" defTabSz="1152144">
              <a:lnSpc>
                <a:spcPct val="90000"/>
              </a:lnSpc>
              <a:buSzPct val="100000"/>
              <a:buAutoNum type="arabicPeriod" startAt="1"/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Разработка программного обеспечения</a:t>
            </a:r>
          </a:p>
          <a:p>
            <a:pPr marL="481263" indent="-481263" algn="l" defTabSz="1152144">
              <a:lnSpc>
                <a:spcPct val="90000"/>
              </a:lnSpc>
              <a:buSzPct val="100000"/>
              <a:buAutoNum type="arabicPeriod" startAt="1"/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Использование технологий технического зрения</a:t>
            </a:r>
          </a:p>
          <a:p>
            <a:pPr marL="481263" indent="-481263" algn="l" defTabSz="1152144">
              <a:lnSpc>
                <a:spcPct val="90000"/>
              </a:lnSpc>
              <a:buSzPct val="100000"/>
              <a:buAutoNum type="arabicPeriod" startAt="1"/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Обучение и интеграция моделей искусственного интеллекта</a:t>
            </a:r>
          </a:p>
          <a:p>
            <a:pPr marL="481263" indent="-481263" algn="l" defTabSz="1152144">
              <a:lnSpc>
                <a:spcPct val="90000"/>
              </a:lnSpc>
              <a:buSzPct val="100000"/>
              <a:buAutoNum type="arabicPeriod" startAt="1"/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Диагностика и отладка электронных компонентов</a:t>
            </a:r>
          </a:p>
          <a:p>
            <a:pPr marL="481263" indent="-481263" algn="l" defTabSz="1152144">
              <a:lnSpc>
                <a:spcPct val="90000"/>
              </a:lnSpc>
              <a:buSzPct val="100000"/>
              <a:buAutoNum type="arabicPeriod" startAt="1"/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Чтение и анализ технической документации</a:t>
            </a:r>
          </a:p>
          <a:p>
            <a:pPr marL="481263" indent="-481263" algn="l" defTabSz="1152144">
              <a:lnSpc>
                <a:spcPct val="90000"/>
              </a:lnSpc>
              <a:buSzPct val="100000"/>
              <a:buAutoNum type="arabicPeriod" startAt="1"/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Коммуникативные и межличностные навыки</a:t>
            </a:r>
          </a:p>
        </p:txBody>
      </p:sp>
      <p:pic>
        <p:nvPicPr>
          <p:cNvPr id="253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4" name="IMG_9706.jpeg" descr="IMG_9706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515236" y="3899291"/>
            <a:ext cx="10091744" cy="65394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257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258" name="СТОРОНА 1"/>
          <p:cNvSpPr txBox="1"/>
          <p:nvPr/>
        </p:nvSpPr>
        <p:spPr>
          <a:xfrm>
            <a:off x="383071" y="2111372"/>
            <a:ext cx="13014119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Подготовка к Отраслевому чемпионату</a:t>
            </a:r>
          </a:p>
        </p:txBody>
      </p:sp>
      <p:sp>
        <p:nvSpPr>
          <p:cNvPr id="259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262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260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261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10</a:t>
              </a:r>
            </a:p>
          </p:txBody>
        </p:sp>
      </p:grpSp>
      <p:pic>
        <p:nvPicPr>
          <p:cNvPr id="263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264" name="Заголовок 1"/>
          <p:cNvSpPr txBox="1"/>
          <p:nvPr/>
        </p:nvSpPr>
        <p:spPr>
          <a:xfrm>
            <a:off x="887003" y="4278273"/>
            <a:ext cx="12006255" cy="6135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/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Поскольку Отраслевой чемпионат представляет из себя решение задачи в специально созданном симуляторе, участникам необходимо подготовить рабочее место: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Персональный компьютер (ноутбук)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Стабильное подключение к интернету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Возможность демонстрировать экран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Возможность включить веб-камеру для демонстрации себя и своего рабочего места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Установленный </a:t>
            </a:r>
            <a:r>
              <a: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hlinkClick r:id="rId4" invalidUrl="" action="" tgtFrame="" tooltip="" history="1" highlightClick="0" endSnd="0"/>
              </a:rPr>
              <a:t>симулятор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Рабочий стол, стул, мышка, клавиатура</a:t>
            </a:r>
          </a:p>
        </p:txBody>
      </p:sp>
      <p:pic>
        <p:nvPicPr>
          <p:cNvPr id="265" name="Изображение" descr="Изображение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838741" y="3842580"/>
            <a:ext cx="9722068" cy="6465175"/>
          </a:xfrm>
          <a:prstGeom prst="rect">
            <a:avLst/>
          </a:prstGeom>
          <a:ln w="12700">
            <a:miter lim="400000"/>
          </a:ln>
        </p:spPr>
      </p:pic>
      <p:sp>
        <p:nvSpPr>
          <p:cNvPr id="266" name="Картинка из интернета. Пример рабочего места"/>
          <p:cNvSpPr txBox="1"/>
          <p:nvPr/>
        </p:nvSpPr>
        <p:spPr>
          <a:xfrm>
            <a:off x="14159250" y="10489147"/>
            <a:ext cx="7081051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/>
            <a:r>
              <a:t>Картинка из интернета. Пример рабочего места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269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270" name="СТОРОНА 1"/>
          <p:cNvSpPr txBox="1"/>
          <p:nvPr/>
        </p:nvSpPr>
        <p:spPr>
          <a:xfrm>
            <a:off x="383071" y="2111372"/>
            <a:ext cx="13014119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Подготовка к Отраслевому чемпионату</a:t>
            </a:r>
          </a:p>
        </p:txBody>
      </p:sp>
      <p:sp>
        <p:nvSpPr>
          <p:cNvPr id="271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274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272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273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11</a:t>
              </a:r>
            </a:p>
          </p:txBody>
        </p:sp>
      </p:grpSp>
      <p:pic>
        <p:nvPicPr>
          <p:cNvPr id="275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276" name="Заголовок 1"/>
          <p:cNvSpPr txBox="1"/>
          <p:nvPr/>
        </p:nvSpPr>
        <p:spPr>
          <a:xfrm>
            <a:off x="1163049" y="4032529"/>
            <a:ext cx="21214935" cy="662685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/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После начала чемпионата, участник запускает симулятор и приступает к выполнению конкурсного задания. 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В процессе работы ГЭ может попросить включить демонстрацию экрана для проверки.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После окончания времени участники прекращают выполнение конкурсного задания, после чего необходимо выгрузить свое решение (все лаунч-файлы и прочие необходимые файлы) на Гит, ГЭ и другие эксперты проверят код, после этого участник включает демонстрацию экрана и демонстрирует свое решение.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На видеозаписи необходимо показать момент запуска всех необходимых команд в терминале, робота на сцене, запись (демонстрация) ведется до тех пор, пока участник не посчитает задание полностью выполненным (либо если действия робота не приводят к прогрессу)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279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280" name="СТОРОНА 1"/>
          <p:cNvSpPr txBox="1"/>
          <p:nvPr/>
        </p:nvSpPr>
        <p:spPr>
          <a:xfrm>
            <a:off x="383071" y="2111372"/>
            <a:ext cx="13014119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Подготовка к Отраслевому чемпионату</a:t>
            </a:r>
          </a:p>
        </p:txBody>
      </p:sp>
      <p:sp>
        <p:nvSpPr>
          <p:cNvPr id="281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284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282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283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12</a:t>
              </a:r>
            </a:p>
          </p:txBody>
        </p:sp>
      </p:grpSp>
      <p:pic>
        <p:nvPicPr>
          <p:cNvPr id="285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286" name="Заголовок 1"/>
          <p:cNvSpPr txBox="1"/>
          <p:nvPr/>
        </p:nvSpPr>
        <p:spPr>
          <a:xfrm>
            <a:off x="1584532" y="3890435"/>
            <a:ext cx="21214936" cy="71183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/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В процессе выполнения конкурсного задания и участия в чемпионате в целом разрешено: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Свободный поиск информации в интернете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Запрещено: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Использование любых LLM (нейросетей) в любых целях.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</a:t>
            </a:r>
            <a:r>
              <a:rPr>
                <a:solidFill>
                  <a:schemeClr val="accent5"/>
                </a:solidFill>
              </a:rPr>
              <a:t>Категорически</a:t>
            </a:r>
            <a:r>
              <a:t> запрещено вносить изменения в файлы симуляции webots, включая физику поведения, расположения объектов на сцене и пакеты драйверов управления манипулятором ARM95.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В случае если у судей появятся сомнения в целостности файлов симулятора, судьи имеют право запросить дополнительные материалы о выполнении задания.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Нарушение целостности симулятора или изменения его файлов — незамедлительная </a:t>
            </a:r>
            <a:r>
              <a:rPr>
                <a:solidFill>
                  <a:schemeClr val="accent5"/>
                </a:solidFill>
              </a:rPr>
              <a:t>дисквалификация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289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290" name="СТОРОНА 1"/>
          <p:cNvSpPr txBox="1"/>
          <p:nvPr/>
        </p:nvSpPr>
        <p:spPr>
          <a:xfrm>
            <a:off x="383071" y="2111372"/>
            <a:ext cx="11152315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Рабочая среда</a:t>
            </a:r>
          </a:p>
        </p:txBody>
      </p:sp>
      <p:sp>
        <p:nvSpPr>
          <p:cNvPr id="291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294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292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293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13</a:t>
              </a:r>
            </a:p>
          </p:txBody>
        </p:sp>
      </p:grpSp>
      <p:sp>
        <p:nvSpPr>
          <p:cNvPr id="295" name="Заголовок 1"/>
          <p:cNvSpPr txBox="1"/>
          <p:nvPr/>
        </p:nvSpPr>
        <p:spPr>
          <a:xfrm>
            <a:off x="938830" y="4386312"/>
            <a:ext cx="10871656" cy="61353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/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Соревновательное поле представляет собой 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Прямоугольное ограниченное стенками 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пространство с равномерно нанесенными на пол аруко-маркерами.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Минимальный размер поля — 5х5м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Минимальное расстояние между руками — 50см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Размер аруки — 2х2см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Так же на поле есть несколько препятствий и стеллажей для их дальнейшего перемещения РМК-2</a:t>
            </a:r>
          </a:p>
        </p:txBody>
      </p:sp>
      <p:pic>
        <p:nvPicPr>
          <p:cNvPr id="296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297" name="IMG_9705.jpeg" descr="IMG_9705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791214" y="3952021"/>
            <a:ext cx="11500265" cy="6154440"/>
          </a:xfrm>
          <a:prstGeom prst="rect">
            <a:avLst/>
          </a:prstGeom>
          <a:ln w="12700">
            <a:miter lim="400000"/>
          </a:ln>
        </p:spPr>
      </p:pic>
      <p:sp>
        <p:nvSpPr>
          <p:cNvPr id="298" name="Пример соревновательного поля.…"/>
          <p:cNvSpPr txBox="1"/>
          <p:nvPr/>
        </p:nvSpPr>
        <p:spPr>
          <a:xfrm>
            <a:off x="14711027" y="10670537"/>
            <a:ext cx="5660635" cy="828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/>
            <a:r>
              <a:t>Пример соревновательного поля.</a:t>
            </a:r>
          </a:p>
          <a:p>
            <a:pPr/>
            <a:r>
              <a:t>Aruco-маркеры, препятствия, стеллаж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0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301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302" name="СТОРОНА 1"/>
          <p:cNvSpPr txBox="1"/>
          <p:nvPr/>
        </p:nvSpPr>
        <p:spPr>
          <a:xfrm>
            <a:off x="383071" y="2111372"/>
            <a:ext cx="11152315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Инструменты и технологии</a:t>
            </a:r>
          </a:p>
        </p:txBody>
      </p:sp>
      <p:sp>
        <p:nvSpPr>
          <p:cNvPr id="303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306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304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305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14</a:t>
              </a:r>
            </a:p>
          </p:txBody>
        </p:sp>
      </p:grpSp>
      <p:sp>
        <p:nvSpPr>
          <p:cNvPr id="307" name="Заголовок 1"/>
          <p:cNvSpPr txBox="1"/>
          <p:nvPr/>
        </p:nvSpPr>
        <p:spPr>
          <a:xfrm>
            <a:off x="1042479" y="4563314"/>
            <a:ext cx="12006259" cy="61353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/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Основные инструменты компетенции: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Ros2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Nav2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Aruco-markers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Кинематика мобильных роботов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Кинематика манипулятивных шестизвенных роботов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Python3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C++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Техническое зрение, CV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Linux, ubuntu </a:t>
            </a:r>
          </a:p>
        </p:txBody>
      </p:sp>
      <p:pic>
        <p:nvPicPr>
          <p:cNvPr id="308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309" name="Квадрат"/>
          <p:cNvSpPr/>
          <p:nvPr/>
        </p:nvSpPr>
        <p:spPr>
          <a:xfrm>
            <a:off x="19639247" y="10055538"/>
            <a:ext cx="1270003" cy="127000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/>
          </a:p>
        </p:txBody>
      </p:sp>
      <p:sp>
        <p:nvSpPr>
          <p:cNvPr id="310" name="Квадрат"/>
          <p:cNvSpPr/>
          <p:nvPr/>
        </p:nvSpPr>
        <p:spPr>
          <a:xfrm>
            <a:off x="19766247" y="10182538"/>
            <a:ext cx="1270003" cy="127000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/>
          </a:p>
        </p:txBody>
      </p:sp>
      <p:pic>
        <p:nvPicPr>
          <p:cNvPr id="311" name="IMG_9694.jpeg" descr="IMG_9694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591111" y="4517008"/>
            <a:ext cx="10685258" cy="622797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314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315" name="СТОРОНА 1"/>
          <p:cNvSpPr txBox="1"/>
          <p:nvPr/>
        </p:nvSpPr>
        <p:spPr>
          <a:xfrm>
            <a:off x="383071" y="2111372"/>
            <a:ext cx="11152315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Модуль А</a:t>
            </a:r>
          </a:p>
        </p:txBody>
      </p:sp>
      <p:sp>
        <p:nvSpPr>
          <p:cNvPr id="316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319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317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318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15</a:t>
              </a:r>
            </a:p>
          </p:txBody>
        </p:sp>
      </p:grpSp>
      <p:sp>
        <p:nvSpPr>
          <p:cNvPr id="320" name="Заголовок 1"/>
          <p:cNvSpPr txBox="1"/>
          <p:nvPr/>
        </p:nvSpPr>
        <p:spPr>
          <a:xfrm>
            <a:off x="1042479" y="6037786"/>
            <a:ext cx="12006259" cy="31864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В модуле А участникам предстоит продиагностировать выданную плату на предмет неисправностей. Будет выдан перечень возможных неисправностей и способы их проверки. Каждому участнику будет необходимо описать, какие неисправности в его плате.</a:t>
            </a:r>
          </a:p>
        </p:txBody>
      </p:sp>
      <p:pic>
        <p:nvPicPr>
          <p:cNvPr id="321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322" name="вставленный-фильм.png" descr="вставленный-фильм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867340" y="3772141"/>
            <a:ext cx="9269259" cy="6936866"/>
          </a:xfrm>
          <a:prstGeom prst="rect">
            <a:avLst/>
          </a:prstGeom>
          <a:ln w="12700">
            <a:miter lim="400000"/>
          </a:ln>
        </p:spPr>
      </p:pic>
      <p:sp>
        <p:nvSpPr>
          <p:cNvPr id="323" name="Картинка из интернета. Пример платы."/>
          <p:cNvSpPr txBox="1"/>
          <p:nvPr/>
        </p:nvSpPr>
        <p:spPr>
          <a:xfrm>
            <a:off x="14593515" y="10877839"/>
            <a:ext cx="5816905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/>
            <a:r>
              <a:t>Картинка из интернета. Пример платы.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326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327" name="СТОРОНА 1"/>
          <p:cNvSpPr txBox="1"/>
          <p:nvPr/>
        </p:nvSpPr>
        <p:spPr>
          <a:xfrm>
            <a:off x="383071" y="2111372"/>
            <a:ext cx="11152315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Модуль А</a:t>
            </a:r>
          </a:p>
        </p:txBody>
      </p:sp>
      <p:sp>
        <p:nvSpPr>
          <p:cNvPr id="328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331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329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330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16</a:t>
              </a:r>
            </a:p>
          </p:txBody>
        </p:sp>
      </p:grpSp>
      <p:pic>
        <p:nvPicPr>
          <p:cNvPr id="332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333" name="Заголовок 1"/>
          <p:cNvSpPr txBox="1"/>
          <p:nvPr/>
        </p:nvSpPr>
        <p:spPr>
          <a:xfrm>
            <a:off x="1042479" y="5792041"/>
            <a:ext cx="12006259" cy="3677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/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Разновидности неисправностей: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Диод припаян неправильно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Резисторы перепутаны местами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Резистор неправильного номинала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Короткое замыкание некоторых дорожек платы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Перетертая дорожка</a:t>
            </a:r>
          </a:p>
        </p:txBody>
      </p:sp>
      <p:pic>
        <p:nvPicPr>
          <p:cNvPr id="334" name="Изображение" descr="Изображение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512232" y="5065400"/>
            <a:ext cx="9128931" cy="5131195"/>
          </a:xfrm>
          <a:prstGeom prst="rect">
            <a:avLst/>
          </a:prstGeom>
          <a:ln w="12700">
            <a:miter lim="400000"/>
          </a:ln>
        </p:spPr>
      </p:pic>
      <p:sp>
        <p:nvSpPr>
          <p:cNvPr id="335" name="Картинка из интернета. Диагностика платы."/>
          <p:cNvSpPr txBox="1"/>
          <p:nvPr/>
        </p:nvSpPr>
        <p:spPr>
          <a:xfrm>
            <a:off x="14801978" y="10411407"/>
            <a:ext cx="6549437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/>
            <a:r>
              <a:t>Картинка из интернета. Диагностика платы.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338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339" name="СТОРОНА 1"/>
          <p:cNvSpPr txBox="1"/>
          <p:nvPr/>
        </p:nvSpPr>
        <p:spPr>
          <a:xfrm>
            <a:off x="383071" y="2111372"/>
            <a:ext cx="11152315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Модуль А</a:t>
            </a:r>
          </a:p>
        </p:txBody>
      </p:sp>
      <p:sp>
        <p:nvSpPr>
          <p:cNvPr id="340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343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341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342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17</a:t>
              </a:r>
            </a:p>
          </p:txBody>
        </p:sp>
      </p:grpSp>
      <p:pic>
        <p:nvPicPr>
          <p:cNvPr id="344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345" name="Заголовок 1"/>
          <p:cNvSpPr txBox="1"/>
          <p:nvPr/>
        </p:nvSpPr>
        <p:spPr>
          <a:xfrm>
            <a:off x="1042479" y="5300550"/>
            <a:ext cx="12006259" cy="46608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/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Время выполнения модуля А — 2 часа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Количество баллов за модуль А — 9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Оценивается: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Количество найденных дефектов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Описание каждого дефекта 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Найдены ли правильные дефекты и не найдены ли 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Дефектов, которых нет на этой плате</a:t>
            </a:r>
          </a:p>
        </p:txBody>
      </p:sp>
      <p:pic>
        <p:nvPicPr>
          <p:cNvPr id="346" name="Изображение" descr="Изображение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486562" y="4374050"/>
            <a:ext cx="8979659" cy="5993923"/>
          </a:xfrm>
          <a:prstGeom prst="rect">
            <a:avLst/>
          </a:prstGeom>
          <a:ln w="12700">
            <a:miter lim="400000"/>
          </a:ln>
        </p:spPr>
      </p:pic>
      <p:sp>
        <p:nvSpPr>
          <p:cNvPr id="347" name="Картинка из интернета. Пример платы."/>
          <p:cNvSpPr txBox="1"/>
          <p:nvPr/>
        </p:nvSpPr>
        <p:spPr>
          <a:xfrm>
            <a:off x="15067939" y="10618710"/>
            <a:ext cx="5816904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/>
            <a:r>
              <a:t>Картинка из интернета. Пример платы.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9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350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351" name="СТОРОНА 1"/>
          <p:cNvSpPr txBox="1"/>
          <p:nvPr/>
        </p:nvSpPr>
        <p:spPr>
          <a:xfrm>
            <a:off x="383071" y="2111372"/>
            <a:ext cx="11152315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Модуль Б</a:t>
            </a:r>
          </a:p>
        </p:txBody>
      </p:sp>
      <p:sp>
        <p:nvSpPr>
          <p:cNvPr id="352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355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353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354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18</a:t>
              </a:r>
            </a:p>
          </p:txBody>
        </p:sp>
      </p:grpSp>
      <p:pic>
        <p:nvPicPr>
          <p:cNvPr id="356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357" name="Заголовок 1"/>
          <p:cNvSpPr txBox="1"/>
          <p:nvPr/>
        </p:nvSpPr>
        <p:spPr>
          <a:xfrm>
            <a:off x="1172044" y="3642450"/>
            <a:ext cx="12769169" cy="7609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/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В модуле Б участнику предстоит решить базовую задачу мобильной робототехники — автономное перемещение из точки А в точку Б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РМК-2 оснащен камерой в днище, направленной на пол. На роботе будет загружен модуль распознавания аруко-маркеров, таким образом он сможет их различать.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Необходимо с помощью: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Колесной одометре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Показаний с камеры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Графа расположения аруко-маркеров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Доехать из стартовой точки до случайно определенной точки, а также вернуться обратно, избежав столкновения с динамическим препятствием</a:t>
            </a:r>
          </a:p>
        </p:txBody>
      </p:sp>
      <p:pic>
        <p:nvPicPr>
          <p:cNvPr id="358" name="IMG_9692.jpeg" descr="IMG_9692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932965" y="4255639"/>
            <a:ext cx="9018462" cy="5619330"/>
          </a:xfrm>
          <a:prstGeom prst="rect">
            <a:avLst/>
          </a:prstGeom>
          <a:ln w="12700">
            <a:miter lim="400000"/>
          </a:ln>
        </p:spPr>
      </p:pic>
      <p:sp>
        <p:nvSpPr>
          <p:cNvPr id="359" name="Кадр из симулятора. РМК-2 паркуется под стеллажом."/>
          <p:cNvSpPr txBox="1"/>
          <p:nvPr/>
        </p:nvSpPr>
        <p:spPr>
          <a:xfrm>
            <a:off x="13747877" y="9968324"/>
            <a:ext cx="9388630" cy="523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800"/>
            </a:lvl1pPr>
          </a:lstStyle>
          <a:p>
            <a:pPr/>
            <a:r>
              <a:t>Кадр из симулятора. РМК-2 паркуется под стеллажом.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1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362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363" name="СТОРОНА 1"/>
          <p:cNvSpPr txBox="1"/>
          <p:nvPr/>
        </p:nvSpPr>
        <p:spPr>
          <a:xfrm>
            <a:off x="383071" y="2111372"/>
            <a:ext cx="11152315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Модуль Б</a:t>
            </a:r>
          </a:p>
        </p:txBody>
      </p:sp>
      <p:sp>
        <p:nvSpPr>
          <p:cNvPr id="364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367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365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366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19</a:t>
              </a:r>
            </a:p>
          </p:txBody>
        </p:sp>
      </p:grpSp>
      <p:pic>
        <p:nvPicPr>
          <p:cNvPr id="368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369" name="IMG_9708.jpeg" descr="IMG_9708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362667" y="4083048"/>
            <a:ext cx="9029703" cy="5549902"/>
          </a:xfrm>
          <a:prstGeom prst="rect">
            <a:avLst/>
          </a:prstGeom>
          <a:ln w="12700">
            <a:miter lim="400000"/>
          </a:ln>
        </p:spPr>
      </p:pic>
      <p:sp>
        <p:nvSpPr>
          <p:cNvPr id="370" name="Заголовок 1"/>
          <p:cNvSpPr txBox="1"/>
          <p:nvPr/>
        </p:nvSpPr>
        <p:spPr>
          <a:xfrm>
            <a:off x="861089" y="4017760"/>
            <a:ext cx="13612753" cy="71183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/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Сенсоры на роботе: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Колесная одометрия. За счет вращения колес считает пройденный путь и ориентацию в пространстве. Ненадежная обратная связь, т.к. проскальзывания и неточности накапливают ошибку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Аруко-маркеры. Один из базовых способов навигации 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AGV роботов. За счет точного понимания где находится маркер, можно крайне точно определять положение в пространстве.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Точки лазерного дальномера. С помощью лидара можно уже очень точно строить карты и локализоваться в пространстве, но в рамках компетенции лидар используется исключительно для определения препятствий на пути.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373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374" name="СТОРОНА 1"/>
          <p:cNvSpPr txBox="1"/>
          <p:nvPr/>
        </p:nvSpPr>
        <p:spPr>
          <a:xfrm>
            <a:off x="383071" y="2111372"/>
            <a:ext cx="11152315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Модуль Б</a:t>
            </a:r>
          </a:p>
        </p:txBody>
      </p:sp>
      <p:sp>
        <p:nvSpPr>
          <p:cNvPr id="375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378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376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377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20</a:t>
              </a:r>
            </a:p>
          </p:txBody>
        </p:sp>
      </p:grpSp>
      <p:pic>
        <p:nvPicPr>
          <p:cNvPr id="379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380" name="Заголовок 1"/>
          <p:cNvSpPr txBox="1"/>
          <p:nvPr/>
        </p:nvSpPr>
        <p:spPr>
          <a:xfrm>
            <a:off x="1560737" y="3663239"/>
            <a:ext cx="22472624" cy="1711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/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Рабочий инструмент на РМК-2 — подъемный лифт.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Драйвер к нему уже написан, учиться им управлять не потребуется.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Участникам будет выдан рос сервис, вызывая который, можно как опустить так и поднять лифт</a:t>
            </a:r>
          </a:p>
        </p:txBody>
      </p:sp>
      <p:pic>
        <p:nvPicPr>
          <p:cNvPr id="381" name="IMG_9715.jpeg" descr="IMG_9715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3008532" y="5461525"/>
            <a:ext cx="9068345" cy="5605888"/>
          </a:xfrm>
          <a:prstGeom prst="rect">
            <a:avLst/>
          </a:prstGeom>
          <a:ln w="12700">
            <a:miter lim="400000"/>
          </a:ln>
        </p:spPr>
      </p:pic>
      <p:pic>
        <p:nvPicPr>
          <p:cNvPr id="382" name="IMG_9716.jpeg" descr="IMG_9716.jpe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2071343" y="5461525"/>
            <a:ext cx="9068345" cy="5605888"/>
          </a:xfrm>
          <a:prstGeom prst="rect">
            <a:avLst/>
          </a:prstGeom>
          <a:ln w="12700">
            <a:miter lim="400000"/>
          </a:ln>
        </p:spPr>
      </p:pic>
      <p:sp>
        <p:nvSpPr>
          <p:cNvPr id="383" name="РМК-2 приподнимает стеллаж. Кадр из симулятора."/>
          <p:cNvSpPr txBox="1"/>
          <p:nvPr/>
        </p:nvSpPr>
        <p:spPr>
          <a:xfrm>
            <a:off x="8346299" y="11153743"/>
            <a:ext cx="7691395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/>
            <a:r>
              <a:t>РМК-2 приподнимает стеллаж. Кадр из симулятора.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386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387" name="СТОРОНА 1"/>
          <p:cNvSpPr txBox="1"/>
          <p:nvPr/>
        </p:nvSpPr>
        <p:spPr>
          <a:xfrm>
            <a:off x="383071" y="2111372"/>
            <a:ext cx="11152315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Модуль Б</a:t>
            </a:r>
          </a:p>
        </p:txBody>
      </p:sp>
      <p:sp>
        <p:nvSpPr>
          <p:cNvPr id="388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391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389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390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21</a:t>
              </a:r>
            </a:p>
          </p:txBody>
        </p:sp>
      </p:grpSp>
      <p:pic>
        <p:nvPicPr>
          <p:cNvPr id="392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393" name="Заголовок 1"/>
          <p:cNvSpPr txBox="1"/>
          <p:nvPr/>
        </p:nvSpPr>
        <p:spPr>
          <a:xfrm>
            <a:off x="912915" y="5026652"/>
            <a:ext cx="12769169" cy="51523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/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Время выполнения модуля Б — 6 часов.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Количество баллов за модуль Б — 26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Оценивается: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Добрался ли робот до каждой из точек?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Врезался ли робот в границы поля или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динамическое препятствие?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Затраченное время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Оптимальность маршрута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Точность позиционирования</a:t>
            </a:r>
          </a:p>
        </p:txBody>
      </p:sp>
      <p:pic>
        <p:nvPicPr>
          <p:cNvPr id="394" name="IMG_9717.jpeg" descr="IMG_9717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604331" y="5059983"/>
            <a:ext cx="9725685" cy="55796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6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397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398" name="СТОРОНА 1"/>
          <p:cNvSpPr txBox="1"/>
          <p:nvPr/>
        </p:nvSpPr>
        <p:spPr>
          <a:xfrm>
            <a:off x="383071" y="2111372"/>
            <a:ext cx="11152315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Модуль В</a:t>
            </a:r>
          </a:p>
        </p:txBody>
      </p:sp>
      <p:sp>
        <p:nvSpPr>
          <p:cNvPr id="399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402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400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401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22</a:t>
              </a:r>
            </a:p>
          </p:txBody>
        </p:sp>
      </p:grpSp>
      <p:pic>
        <p:nvPicPr>
          <p:cNvPr id="403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404" name="Заголовок 1"/>
          <p:cNvSpPr txBox="1"/>
          <p:nvPr/>
        </p:nvSpPr>
        <p:spPr>
          <a:xfrm>
            <a:off x="757438" y="3823508"/>
            <a:ext cx="10534589" cy="66268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/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Зачем нужна разметка датасета?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Размеченные данные показывают модели, какие объекты искать, где они расположены и к каким классам относятся.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Четкие качественные метки позволяют модели лучше обобщать паттерны, избегать ошибок и точнее определять объекты в сложных условиях.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Адаптация модели под конкретную задачу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Стандартизирование входных данных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Обеспечивает возможность валидации и тестирования</a:t>
            </a:r>
          </a:p>
        </p:txBody>
      </p:sp>
      <p:sp>
        <p:nvSpPr>
          <p:cNvPr id="405" name="Кадр из симулятора. Видеопоток с камеры на манипуляторе."/>
          <p:cNvSpPr txBox="1"/>
          <p:nvPr/>
        </p:nvSpPr>
        <p:spPr>
          <a:xfrm>
            <a:off x="15268801" y="7658017"/>
            <a:ext cx="3597877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/>
            <a:r>
              <a:t>Пример работы модели.</a:t>
            </a:r>
          </a:p>
        </p:txBody>
      </p:sp>
      <p:pic>
        <p:nvPicPr>
          <p:cNvPr id="406" name="Google Shape;96;p14" descr="Google Shape;96;p14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231139" y="4252367"/>
            <a:ext cx="11673205" cy="3195197"/>
          </a:xfrm>
          <a:prstGeom prst="rect">
            <a:avLst/>
          </a:prstGeom>
          <a:ln w="12700">
            <a:miter lim="400000"/>
          </a:ln>
        </p:spPr>
      </p:pic>
      <p:sp>
        <p:nvSpPr>
          <p:cNvPr id="407" name="Заголовок 1"/>
          <p:cNvSpPr txBox="1"/>
          <p:nvPr/>
        </p:nvSpPr>
        <p:spPr>
          <a:xfrm>
            <a:off x="8321429" y="10320798"/>
            <a:ext cx="10534589" cy="1711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Без разметки модель не сможет увидеть связь между изображением и ожидаемым результатом.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410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411" name="СТОРОНА 1"/>
          <p:cNvSpPr txBox="1"/>
          <p:nvPr/>
        </p:nvSpPr>
        <p:spPr>
          <a:xfrm>
            <a:off x="383071" y="2111372"/>
            <a:ext cx="11152315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Модуль В</a:t>
            </a:r>
          </a:p>
        </p:txBody>
      </p:sp>
      <p:sp>
        <p:nvSpPr>
          <p:cNvPr id="412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415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413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414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23</a:t>
              </a:r>
            </a:p>
          </p:txBody>
        </p:sp>
      </p:grpSp>
      <p:pic>
        <p:nvPicPr>
          <p:cNvPr id="416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417" name="Кадр из симулятора. Видеопоток с камеры на манипуляторе."/>
          <p:cNvSpPr txBox="1"/>
          <p:nvPr/>
        </p:nvSpPr>
        <p:spPr>
          <a:xfrm>
            <a:off x="14618625" y="10180356"/>
            <a:ext cx="7236576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/>
            <a:r>
              <a:t>Кадр из симулятора. Пример разметки датасета.</a:t>
            </a:r>
          </a:p>
        </p:txBody>
      </p:sp>
      <p:pic>
        <p:nvPicPr>
          <p:cNvPr id="418" name="Google Shape;143;p16" descr="Google Shape;143;p16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940167" y="3650738"/>
            <a:ext cx="8593491" cy="6414524"/>
          </a:xfrm>
          <a:prstGeom prst="rect">
            <a:avLst/>
          </a:prstGeom>
          <a:ln w="12700">
            <a:miter lim="400000"/>
          </a:ln>
        </p:spPr>
      </p:pic>
      <p:sp>
        <p:nvSpPr>
          <p:cNvPr id="419" name="Заголовок 1"/>
          <p:cNvSpPr txBox="1"/>
          <p:nvPr/>
        </p:nvSpPr>
        <p:spPr>
          <a:xfrm>
            <a:off x="757438" y="6280958"/>
            <a:ext cx="10534589" cy="1711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На финальном этапе будет несколько (N &gt; 3) коробок с рисунком на них для удобства разметки.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1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422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423" name="СТОРОНА 1"/>
          <p:cNvSpPr txBox="1"/>
          <p:nvPr/>
        </p:nvSpPr>
        <p:spPr>
          <a:xfrm>
            <a:off x="383071" y="2111372"/>
            <a:ext cx="11152315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Модуль В</a:t>
            </a:r>
          </a:p>
        </p:txBody>
      </p:sp>
      <p:sp>
        <p:nvSpPr>
          <p:cNvPr id="424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427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425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426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24</a:t>
              </a:r>
            </a:p>
          </p:txBody>
        </p:sp>
      </p:grpSp>
      <p:pic>
        <p:nvPicPr>
          <p:cNvPr id="428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429" name="Screenshot from 2026-06-03 17-30-30.pngGoogle Shape;214;p19" descr="Screenshot from 2026-06-03 17-30-30.pngGoogle Shape;214;p19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673997" y="4661282"/>
            <a:ext cx="6938686" cy="3621993"/>
          </a:xfrm>
          <a:prstGeom prst="rect">
            <a:avLst/>
          </a:prstGeom>
          <a:ln w="12700">
            <a:miter lim="400000"/>
          </a:ln>
        </p:spPr>
      </p:pic>
      <p:pic>
        <p:nvPicPr>
          <p:cNvPr id="430" name="Google Shape;216;p19" descr="Google Shape;216;p19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8590995" y="4661294"/>
            <a:ext cx="6938641" cy="3621969"/>
          </a:xfrm>
          <a:prstGeom prst="rect">
            <a:avLst/>
          </a:prstGeom>
          <a:ln w="12700">
            <a:miter lim="400000"/>
          </a:ln>
        </p:spPr>
      </p:pic>
      <p:pic>
        <p:nvPicPr>
          <p:cNvPr id="431" name="Google Shape;221;p19" descr="Google Shape;221;p19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5533907" y="4661294"/>
            <a:ext cx="6932783" cy="3621969"/>
          </a:xfrm>
          <a:prstGeom prst="rect">
            <a:avLst/>
          </a:prstGeom>
          <a:ln w="12700">
            <a:miter lim="400000"/>
          </a:ln>
        </p:spPr>
      </p:pic>
      <p:sp>
        <p:nvSpPr>
          <p:cNvPr id="432" name="Заголовок 1"/>
          <p:cNvSpPr txBox="1"/>
          <p:nvPr/>
        </p:nvSpPr>
        <p:spPr>
          <a:xfrm>
            <a:off x="6328703" y="8871722"/>
            <a:ext cx="12769168" cy="1711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Для создания качественного датасета необходимо сделать как можно больше фотографий (скриншотов) необходимых объектов под разными углами.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435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436" name="СТОРОНА 1"/>
          <p:cNvSpPr txBox="1"/>
          <p:nvPr/>
        </p:nvSpPr>
        <p:spPr>
          <a:xfrm>
            <a:off x="383071" y="2111372"/>
            <a:ext cx="11152315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Модуль В</a:t>
            </a:r>
          </a:p>
        </p:txBody>
      </p:sp>
      <p:sp>
        <p:nvSpPr>
          <p:cNvPr id="437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440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438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439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25</a:t>
              </a:r>
            </a:p>
          </p:txBody>
        </p:sp>
      </p:grpSp>
      <p:pic>
        <p:nvPicPr>
          <p:cNvPr id="441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442" name="IMG_9695.jpeg" descr="IMG_9695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999057" y="4061424"/>
            <a:ext cx="8475714" cy="6272548"/>
          </a:xfrm>
          <a:prstGeom prst="rect">
            <a:avLst/>
          </a:prstGeom>
          <a:ln w="12700">
            <a:miter lim="400000"/>
          </a:ln>
        </p:spPr>
      </p:pic>
      <p:sp>
        <p:nvSpPr>
          <p:cNvPr id="443" name="Кадр из симулятора. Видеопоток с камеры на манипуляторе."/>
          <p:cNvSpPr txBox="1"/>
          <p:nvPr/>
        </p:nvSpPr>
        <p:spPr>
          <a:xfrm>
            <a:off x="13743886" y="10387658"/>
            <a:ext cx="8986051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/>
            <a:r>
              <a:t>Кадр из симулятора. Видеопоток с камеры на манипуляторе.</a:t>
            </a:r>
          </a:p>
        </p:txBody>
      </p:sp>
      <p:sp>
        <p:nvSpPr>
          <p:cNvPr id="444" name="Заголовок 1"/>
          <p:cNvSpPr txBox="1"/>
          <p:nvPr/>
        </p:nvSpPr>
        <p:spPr>
          <a:xfrm>
            <a:off x="912915" y="5518144"/>
            <a:ext cx="12769169" cy="41694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/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Время выполнения модуля Б — 4 часов.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Количество баллов за модуль Б — 27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Оценивается: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Сбор датасета, его разметка и размножение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Нанесение контуров объектов на видеопоток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Взятие манипулятором необходимого объекта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Опускание манипулятором объекта на пустое место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447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448" name="СТОРОНА 1"/>
          <p:cNvSpPr txBox="1"/>
          <p:nvPr/>
        </p:nvSpPr>
        <p:spPr>
          <a:xfrm>
            <a:off x="383071" y="2111372"/>
            <a:ext cx="11152315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Модуль Г</a:t>
            </a:r>
          </a:p>
        </p:txBody>
      </p:sp>
      <p:sp>
        <p:nvSpPr>
          <p:cNvPr id="449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452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450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451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26</a:t>
              </a:r>
            </a:p>
          </p:txBody>
        </p:sp>
      </p:grpSp>
      <p:sp>
        <p:nvSpPr>
          <p:cNvPr id="453" name="Заголовок 1"/>
          <p:cNvSpPr txBox="1"/>
          <p:nvPr/>
        </p:nvSpPr>
        <p:spPr>
          <a:xfrm>
            <a:off x="1042479" y="4397581"/>
            <a:ext cx="12006259" cy="64668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/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В модуле Г участникам необходимо написать графический интерфейс для взаимодействия и мониторинга группы мобильных роботов.</a:t>
            </a:r>
          </a:p>
          <a:p>
            <a:pPr algn="l" defTabSz="1152144">
              <a:lnSpc>
                <a:spcPct val="90000"/>
              </a:lnSpc>
              <a:defRPr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(FMS - fleet management system)</a:t>
            </a:r>
          </a:p>
          <a:p>
            <a:pPr algn="l" defTabSz="1152144">
              <a:lnSpc>
                <a:spcPct val="90000"/>
              </a:lnSpc>
              <a:defRPr sz="30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Конкретного задания в этом модуле нет, опираться нужно больше на критерии оценки — есть очень много параметров, которые необходимы такой системе, чтобы приносить максимальную пользу. Отображение карты, задание целевой точки для конкретного робота, остановка, отображение точек лидара, построение маршрута и т.д.</a:t>
            </a:r>
          </a:p>
        </p:txBody>
      </p:sp>
      <p:pic>
        <p:nvPicPr>
          <p:cNvPr id="454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455" name="IMG_9709.jpeg" descr="IMG_9709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206911" y="4844046"/>
            <a:ext cx="9673020" cy="4912082"/>
          </a:xfrm>
          <a:prstGeom prst="rect">
            <a:avLst/>
          </a:prstGeom>
          <a:ln w="12700">
            <a:miter lim="400000"/>
          </a:ln>
        </p:spPr>
      </p:pic>
      <p:sp>
        <p:nvSpPr>
          <p:cNvPr id="456" name="Кадр из симулятора. Видеопоток с камеры на манипуляторе."/>
          <p:cNvSpPr txBox="1"/>
          <p:nvPr/>
        </p:nvSpPr>
        <p:spPr>
          <a:xfrm>
            <a:off x="15586213" y="9895315"/>
            <a:ext cx="4914410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/>
            <a:r>
              <a:t>Окно авторизации FMS системы.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459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460" name="СТОРОНА 1"/>
          <p:cNvSpPr txBox="1"/>
          <p:nvPr/>
        </p:nvSpPr>
        <p:spPr>
          <a:xfrm>
            <a:off x="383071" y="2111372"/>
            <a:ext cx="11152315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Модуль Г</a:t>
            </a:r>
          </a:p>
        </p:txBody>
      </p:sp>
      <p:sp>
        <p:nvSpPr>
          <p:cNvPr id="461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464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462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463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27</a:t>
              </a:r>
            </a:p>
          </p:txBody>
        </p:sp>
      </p:grpSp>
      <p:sp>
        <p:nvSpPr>
          <p:cNvPr id="465" name="Заголовок 1"/>
          <p:cNvSpPr txBox="1"/>
          <p:nvPr/>
        </p:nvSpPr>
        <p:spPr>
          <a:xfrm>
            <a:off x="1638475" y="3726817"/>
            <a:ext cx="12006257" cy="76098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/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Какой базовый функционал необходим FMS?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Есть набор функций, без которых даже самое простое взаимодействие FMS будет невозможным.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Необходимо: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Подключение FMS к роботу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Отображение карты (как карты занятости, так и граф aruco-маркеров)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Задача целевой точки и отправка робота в нее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Остановка робота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Ручное управление (джойстик)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Взаимодействие с манипулятором и подъемным лифтом</a:t>
            </a:r>
          </a:p>
        </p:txBody>
      </p:sp>
      <p:pic>
        <p:nvPicPr>
          <p:cNvPr id="466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467" name="IMG_9696.jpeg" descr="IMG_9696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055761" y="4222751"/>
            <a:ext cx="10268247" cy="5270499"/>
          </a:xfrm>
          <a:prstGeom prst="rect">
            <a:avLst/>
          </a:prstGeom>
          <a:ln w="12700">
            <a:miter lim="400000"/>
          </a:ln>
        </p:spPr>
      </p:pic>
      <p:sp>
        <p:nvSpPr>
          <p:cNvPr id="468" name="Кадр из симулятора. Видеопоток с камеры на манипуляторе."/>
          <p:cNvSpPr txBox="1"/>
          <p:nvPr/>
        </p:nvSpPr>
        <p:spPr>
          <a:xfrm>
            <a:off x="14903183" y="9895315"/>
            <a:ext cx="6573398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/>
            <a:r>
              <a:t>Пример внешнего вида основного окна FMS.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0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471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472" name="СТОРОНА 1"/>
          <p:cNvSpPr txBox="1"/>
          <p:nvPr/>
        </p:nvSpPr>
        <p:spPr>
          <a:xfrm>
            <a:off x="383071" y="2111372"/>
            <a:ext cx="11152315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Модуль Г</a:t>
            </a:r>
          </a:p>
        </p:txBody>
      </p:sp>
      <p:sp>
        <p:nvSpPr>
          <p:cNvPr id="473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476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474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475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28</a:t>
              </a:r>
            </a:p>
          </p:txBody>
        </p:sp>
      </p:grpSp>
      <p:sp>
        <p:nvSpPr>
          <p:cNvPr id="477" name="Заголовок 1"/>
          <p:cNvSpPr txBox="1"/>
          <p:nvPr/>
        </p:nvSpPr>
        <p:spPr>
          <a:xfrm>
            <a:off x="1042479" y="4806487"/>
            <a:ext cx="12006259" cy="46608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/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Какой дополнительный функционал будет плюсом?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Любая информация, отображающая внутреннее состояние робота, будет полезной, например: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Отображение точек лидара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Визуализация построенного маршрута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Визуализация предупреждений при приближении к препятствиям</a:t>
            </a:r>
          </a:p>
        </p:txBody>
      </p:sp>
      <p:pic>
        <p:nvPicPr>
          <p:cNvPr id="478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479" name="IMG_9696.jpeg" descr="IMG_9696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055761" y="4222751"/>
            <a:ext cx="10268247" cy="5270499"/>
          </a:xfrm>
          <a:prstGeom prst="rect">
            <a:avLst/>
          </a:prstGeom>
          <a:ln w="12700">
            <a:miter lim="400000"/>
          </a:ln>
        </p:spPr>
      </p:pic>
      <p:sp>
        <p:nvSpPr>
          <p:cNvPr id="480" name="Кадр из симулятора. Видеопоток с камеры на манипуляторе."/>
          <p:cNvSpPr txBox="1"/>
          <p:nvPr/>
        </p:nvSpPr>
        <p:spPr>
          <a:xfrm>
            <a:off x="14903183" y="9895315"/>
            <a:ext cx="6573398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/>
            <a:r>
              <a:t>Пример внешнего вида основного окна FMS.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2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483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484" name="СТОРОНА 1"/>
          <p:cNvSpPr txBox="1"/>
          <p:nvPr/>
        </p:nvSpPr>
        <p:spPr>
          <a:xfrm>
            <a:off x="383071" y="2111372"/>
            <a:ext cx="11152315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Модуль Г</a:t>
            </a:r>
          </a:p>
        </p:txBody>
      </p:sp>
      <p:sp>
        <p:nvSpPr>
          <p:cNvPr id="485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488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486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487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29</a:t>
              </a:r>
            </a:p>
          </p:txBody>
        </p:sp>
      </p:grpSp>
      <p:pic>
        <p:nvPicPr>
          <p:cNvPr id="489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490" name="Заголовок 1"/>
          <p:cNvSpPr txBox="1"/>
          <p:nvPr/>
        </p:nvSpPr>
        <p:spPr>
          <a:xfrm>
            <a:off x="912915" y="5763888"/>
            <a:ext cx="12769169" cy="36779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/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Время выполнения модуля Г — 4 часа.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Количество баллов за модуль Б — 14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Оценивается: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Наличие необходимого функционала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Его работоспособность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Внешняя стилистика и эргономичность</a:t>
            </a:r>
          </a:p>
        </p:txBody>
      </p:sp>
      <p:pic>
        <p:nvPicPr>
          <p:cNvPr id="491" name="IMG_9714.jpeg" descr="IMG_9714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905540" y="3833893"/>
            <a:ext cx="7683800" cy="753790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3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494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495" name="СТОРОНА 1"/>
          <p:cNvSpPr txBox="1"/>
          <p:nvPr/>
        </p:nvSpPr>
        <p:spPr>
          <a:xfrm>
            <a:off x="383071" y="2111372"/>
            <a:ext cx="11152315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Модуль Д</a:t>
            </a:r>
          </a:p>
        </p:txBody>
      </p:sp>
      <p:sp>
        <p:nvSpPr>
          <p:cNvPr id="496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499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497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498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30</a:t>
              </a:r>
            </a:p>
          </p:txBody>
        </p:sp>
      </p:grpSp>
      <p:pic>
        <p:nvPicPr>
          <p:cNvPr id="500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501" name="Заголовок 1"/>
          <p:cNvSpPr txBox="1"/>
          <p:nvPr/>
        </p:nvSpPr>
        <p:spPr>
          <a:xfrm>
            <a:off x="809266" y="4587843"/>
            <a:ext cx="12177522" cy="71183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/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Модуль Д представляет собой проверку всех навыков, приобретенных участниками в прошлых модулях.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Конкурсное задание следующее: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marL="481263" indent="-481263" algn="l" defTabSz="1152144">
              <a:lnSpc>
                <a:spcPct val="90000"/>
              </a:lnSpc>
              <a:buSzPct val="100000"/>
              <a:buAutoNum type="arabicPeriod" startAt="1"/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РМК-2 выполняет транспортировку стеллажа из точки хранения в точку комплектации.</a:t>
            </a:r>
          </a:p>
          <a:p>
            <a:pPr marL="481263" indent="-481263" algn="l" defTabSz="1152144">
              <a:lnSpc>
                <a:spcPct val="90000"/>
              </a:lnSpc>
              <a:buSzPct val="100000"/>
              <a:buAutoNum type="arabicPeriod" startAt="1"/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РМК-1 выполняет операцию комплектации (picking) требуемой детали со стеллажа.</a:t>
            </a:r>
          </a:p>
          <a:p>
            <a:pPr marL="481263" indent="-481263" algn="l" defTabSz="1152144">
              <a:lnSpc>
                <a:spcPct val="90000"/>
              </a:lnSpc>
              <a:buSzPct val="100000"/>
              <a:buAutoNum type="arabicPeriod" startAt="1"/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РМК-1 доставляет деталь в точку сдачи.</a:t>
            </a:r>
          </a:p>
          <a:p>
            <a:pPr marL="481263" indent="-481263" algn="l" defTabSz="1152144">
              <a:lnSpc>
                <a:spcPct val="90000"/>
              </a:lnSpc>
              <a:buSzPct val="100000"/>
              <a:buAutoNum type="arabicPeriod" startAt="1"/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РМК-2 выполняет транспортировку стеллажа из точки комплектации в точку хранения.</a:t>
            </a:r>
          </a:p>
          <a:p>
            <a:pPr marL="481263" indent="-481263" algn="l" defTabSz="1152144">
              <a:lnSpc>
                <a:spcPct val="90000"/>
              </a:lnSpc>
              <a:buSzPct val="100000"/>
              <a:buAutoNum type="arabicPeriod" startAt="1"/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Оба РМК возвращаются в исходные позиции.</a:t>
            </a:r>
          </a:p>
        </p:txBody>
      </p:sp>
      <p:sp>
        <p:nvSpPr>
          <p:cNvPr id="502" name="Кадр из симулятора. РМК-2 паркуется под стеллажом."/>
          <p:cNvSpPr txBox="1"/>
          <p:nvPr/>
        </p:nvSpPr>
        <p:spPr>
          <a:xfrm>
            <a:off x="13622585" y="10279277"/>
            <a:ext cx="8550877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/>
            <a:r>
              <a:t>Кадр из симулятора. РМК-1 и РМК-2 работают совместно.</a:t>
            </a:r>
          </a:p>
        </p:txBody>
      </p:sp>
      <p:pic>
        <p:nvPicPr>
          <p:cNvPr id="503" name="IMG_9694.jpeg" descr="IMG_9694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986755" y="4249082"/>
            <a:ext cx="10351057" cy="60331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5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506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507" name="СТОРОНА 1"/>
          <p:cNvSpPr txBox="1"/>
          <p:nvPr/>
        </p:nvSpPr>
        <p:spPr>
          <a:xfrm>
            <a:off x="383071" y="2111372"/>
            <a:ext cx="11152315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Модуль Д</a:t>
            </a:r>
          </a:p>
        </p:txBody>
      </p:sp>
      <p:sp>
        <p:nvSpPr>
          <p:cNvPr id="508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511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509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510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31</a:t>
              </a:r>
            </a:p>
          </p:txBody>
        </p:sp>
      </p:grpSp>
      <p:pic>
        <p:nvPicPr>
          <p:cNvPr id="512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513" name="Заголовок 1"/>
          <p:cNvSpPr txBox="1"/>
          <p:nvPr/>
        </p:nvSpPr>
        <p:spPr>
          <a:xfrm>
            <a:off x="912915" y="4780908"/>
            <a:ext cx="12769169" cy="56438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/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Время выполнения модуля Д — 6 часов.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Количество баллов за модуль Б — 24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Оценивается: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Движение по маршруту каждого РМК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Работа с подъемным лифтом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Работа с манипулятором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Проезд каждого из этапов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Скорость выполнения работы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Отсутствие опасных ситуаций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Отсутствие столкновений РМК</a:t>
            </a:r>
          </a:p>
        </p:txBody>
      </p:sp>
      <p:sp>
        <p:nvSpPr>
          <p:cNvPr id="514" name="Кадр из симулятора. РМК-2 паркуется под стеллажом."/>
          <p:cNvSpPr txBox="1"/>
          <p:nvPr/>
        </p:nvSpPr>
        <p:spPr>
          <a:xfrm>
            <a:off x="13622585" y="10279277"/>
            <a:ext cx="8550877" cy="45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/>
            <a:r>
              <a:t>Кадр из симулятора. РМК-1 и РМК-2 работают совместно.</a:t>
            </a:r>
          </a:p>
        </p:txBody>
      </p:sp>
      <p:pic>
        <p:nvPicPr>
          <p:cNvPr id="515" name="IMG_9694.jpeg" descr="IMG_9694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2986755" y="4249082"/>
            <a:ext cx="10351057" cy="60331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518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519" name="СТОРОНА 1"/>
          <p:cNvSpPr txBox="1"/>
          <p:nvPr/>
        </p:nvSpPr>
        <p:spPr>
          <a:xfrm>
            <a:off x="383071" y="2111372"/>
            <a:ext cx="11152315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Заключение</a:t>
            </a:r>
          </a:p>
        </p:txBody>
      </p:sp>
      <p:sp>
        <p:nvSpPr>
          <p:cNvPr id="520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523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521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522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32</a:t>
              </a:r>
            </a:p>
          </p:txBody>
        </p:sp>
      </p:grpSp>
      <p:pic>
        <p:nvPicPr>
          <p:cNvPr id="524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525" name="Заголовок 1"/>
          <p:cNvSpPr txBox="1"/>
          <p:nvPr/>
        </p:nvSpPr>
        <p:spPr>
          <a:xfrm>
            <a:off x="5807416" y="6009633"/>
            <a:ext cx="12769168" cy="31864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/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Сегодня изучили: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Структуру чемпионатного движения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Основные документы компетенции</a:t>
            </a:r>
          </a:p>
          <a:p>
            <a: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  <a:r>
              <a:t>— Конкурсное задание компетенции «Оператор-техник складских роботов (AGV/AMR)»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7" name="Рисунок 6" descr="Рисунок 6"/>
          <p:cNvPicPr>
            <a:picLocks noChangeAspect="1"/>
          </p:cNvPicPr>
          <p:nvPr/>
        </p:nvPicPr>
        <p:blipFill>
          <a:blip r:embed="rId2">
            <a:extLst/>
          </a:blip>
          <a:srcRect l="0" t="0" r="59703" b="0"/>
          <a:stretch>
            <a:fillRect/>
          </a:stretch>
        </p:blipFill>
        <p:spPr>
          <a:xfrm rot="2658961">
            <a:off x="21418176" y="9035952"/>
            <a:ext cx="2402921" cy="5963042"/>
          </a:xfrm>
          <a:prstGeom prst="rect">
            <a:avLst/>
          </a:prstGeom>
          <a:ln w="12700">
            <a:miter lim="400000"/>
          </a:ln>
        </p:spPr>
      </p:pic>
      <p:sp>
        <p:nvSpPr>
          <p:cNvPr id="528" name="Google Shape;258;p20"/>
          <p:cNvSpPr/>
          <p:nvPr/>
        </p:nvSpPr>
        <p:spPr>
          <a:xfrm rot="10800000">
            <a:off x="-11" y="2038510"/>
            <a:ext cx="24384013" cy="1093714"/>
          </a:xfrm>
          <a:prstGeom prst="rect">
            <a:avLst/>
          </a:prstGeom>
          <a:solidFill>
            <a:srgbClr val="ED5E3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defTabSz="2438336">
              <a:defRPr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pPr>
          </a:p>
        </p:txBody>
      </p:sp>
      <p:sp>
        <p:nvSpPr>
          <p:cNvPr id="529" name="СТОРОНА 1"/>
          <p:cNvSpPr txBox="1"/>
          <p:nvPr/>
        </p:nvSpPr>
        <p:spPr>
          <a:xfrm>
            <a:off x="383071" y="2111372"/>
            <a:ext cx="11152315" cy="9194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828800">
              <a:defRPr sz="4800">
                <a:solidFill>
                  <a:srgbClr val="FFFFFF"/>
                </a:solidFill>
                <a:latin typeface="Roboto Black"/>
                <a:ea typeface="Roboto Black"/>
                <a:cs typeface="Roboto Black"/>
                <a:sym typeface="Roboto Black"/>
              </a:defRPr>
            </a:lvl1pPr>
          </a:lstStyle>
          <a:p>
            <a:pPr/>
            <a:r>
              <a:t>Заключение</a:t>
            </a:r>
          </a:p>
        </p:txBody>
      </p:sp>
      <p:sp>
        <p:nvSpPr>
          <p:cNvPr id="530" name="Прямоугольник: скругленные углы 37"/>
          <p:cNvSpPr/>
          <p:nvPr/>
        </p:nvSpPr>
        <p:spPr>
          <a:xfrm>
            <a:off x="487069" y="3540230"/>
            <a:ext cx="23166549" cy="8695313"/>
          </a:xfrm>
          <a:prstGeom prst="roundRect">
            <a:avLst>
              <a:gd name="adj" fmla="val 16667"/>
            </a:avLst>
          </a:prstGeom>
          <a:ln w="19050">
            <a:solidFill>
              <a:srgbClr val="EC5D35">
                <a:alpha val="50195"/>
              </a:srgbClr>
            </a:solidFill>
          </a:ln>
        </p:spPr>
        <p:txBody>
          <a:bodyPr lIns="45718" tIns="45718" rIns="45718" bIns="45718" anchor="ctr"/>
          <a:lstStyle/>
          <a:p>
            <a:pPr defTabSz="1828710">
              <a:defRPr sz="3600">
                <a:solidFill>
                  <a:srgbClr val="FFFFFF"/>
                </a:solidFill>
              </a:defRPr>
            </a:pPr>
          </a:p>
        </p:txBody>
      </p:sp>
      <p:grpSp>
        <p:nvGrpSpPr>
          <p:cNvPr id="533" name="Группа 4"/>
          <p:cNvGrpSpPr/>
          <p:nvPr/>
        </p:nvGrpSpPr>
        <p:grpSpPr>
          <a:xfrm>
            <a:off x="598485" y="11141645"/>
            <a:ext cx="1852107" cy="1832391"/>
            <a:chOff x="0" y="-1"/>
            <a:chExt cx="1852106" cy="1832390"/>
          </a:xfrm>
        </p:grpSpPr>
        <p:sp>
          <p:nvSpPr>
            <p:cNvPr id="531" name="Кружок"/>
            <p:cNvSpPr/>
            <p:nvPr/>
          </p:nvSpPr>
          <p:spPr>
            <a:xfrm>
              <a:off x="0" y="-2"/>
              <a:ext cx="1852106" cy="1832392"/>
            </a:xfrm>
            <a:prstGeom prst="ellipse">
              <a:avLst/>
            </a:prstGeom>
            <a:solidFill>
              <a:srgbClr val="EF5F36"/>
            </a:solidFill>
            <a:ln w="12700" cap="flat">
              <a:noFill/>
              <a:miter lim="400000"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Helvetica Neue"/>
                </a:defRPr>
              </a:pPr>
            </a:p>
          </p:txBody>
        </p:sp>
        <p:sp>
          <p:nvSpPr>
            <p:cNvPr id="532" name="Заголовок 1"/>
            <p:cNvSpPr txBox="1"/>
            <p:nvPr/>
          </p:nvSpPr>
          <p:spPr>
            <a:xfrm>
              <a:off x="-1" y="152610"/>
              <a:ext cx="1852106" cy="167977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36" tIns="91436" rIns="91436" bIns="91436" numCol="1" anchor="ctr">
              <a:normAutofit fontScale="100000" lnSpcReduction="0"/>
            </a:bodyPr>
            <a:lstStyle>
              <a:lvl1pPr defTabSz="1117578">
                <a:lnSpc>
                  <a:spcPct val="90000"/>
                </a:lnSpc>
                <a:defRPr sz="9700">
                  <a:solidFill>
                    <a:srgbClr val="FFFFFF"/>
                  </a:solidFill>
                  <a:latin typeface="Roboto Black"/>
                  <a:ea typeface="Roboto Black"/>
                  <a:cs typeface="Roboto Black"/>
                  <a:sym typeface="Roboto Black"/>
                </a:defRPr>
              </a:lvl1pPr>
            </a:lstStyle>
            <a:p>
              <a:pPr/>
              <a:r>
                <a:t>33</a:t>
              </a:r>
            </a:p>
          </p:txBody>
        </p:sp>
      </p:grpSp>
      <p:pic>
        <p:nvPicPr>
          <p:cNvPr id="534" name="Picture 2" descr="Picture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33427" y="845335"/>
            <a:ext cx="6667503" cy="1809751"/>
          </a:xfrm>
          <a:prstGeom prst="rect">
            <a:avLst/>
          </a:prstGeom>
          <a:ln w="12700">
            <a:miter lim="400000"/>
          </a:ln>
        </p:spPr>
      </p:pic>
      <p:sp>
        <p:nvSpPr>
          <p:cNvPr id="535" name="Заголовок 1"/>
          <p:cNvSpPr txBox="1"/>
          <p:nvPr/>
        </p:nvSpPr>
        <p:spPr>
          <a:xfrm>
            <a:off x="9487144" y="7264272"/>
            <a:ext cx="5409712" cy="7289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36" tIns="91436" rIns="91436" bIns="91436" anchor="ctr">
            <a:spAutoFit/>
          </a:bodyPr>
          <a:lstStyle>
            <a:lvl1pPr algn="l" defTabSz="1152144">
              <a:lnSpc>
                <a:spcPct val="90000"/>
              </a:lnSpc>
              <a:defRPr sz="3600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defRPr>
            </a:lvl1pPr>
          </a:lstStyle>
          <a:p>
            <a:pPr/>
            <a:r>
              <a:t>Спасибо за внимание!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1_BasicWhite">
  <a:themeElements>
    <a:clrScheme name="21_Basic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ctr" upright="0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 upright="0">
        <a:spAutoFit/>
      </a:bodyPr>
      <a:lstStyle>
        <a:defPPr marL="0" marR="0" indent="0" algn="ctr" defTabSz="2438337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