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</p:sldIdLst>
  <p:sldSz cx="9144000" cy="51435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400" u="none" kumimoji="0" normalizeH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8FB"/>
          </a:solidFill>
        </a:fill>
      </a:tcStyle>
    </a:wholeTbl>
    <a:band2H>
      <a:tcTxStyle b="def" i="def"/>
      <a:tcStyle>
        <a:tcBdr/>
        <a:fill>
          <a:solidFill>
            <a:srgbClr val="E8ED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BDE"/>
          </a:solidFill>
        </a:fill>
      </a:tcStyle>
    </a:wholeTbl>
    <a:band2H>
      <a:tcTxStyle b="def" i="def"/>
      <a:tcStyle>
        <a:tcBdr/>
        <a:fill>
          <a:solidFill>
            <a:srgbClr val="EBEEE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8FFCD"/>
          </a:solidFill>
        </a:fill>
      </a:tcStyle>
    </a:wholeTbl>
    <a:band2H>
      <a:tcTxStyle b="def" i="def"/>
      <a:tcStyle>
        <a:tcBdr/>
        <a:fill>
          <a:solidFill>
            <a:srgbClr val="FCFF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07" name="Shape 107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Текст заголовка"/>
          <p:cNvSpPr txBox="1"/>
          <p:nvPr>
            <p:ph type="title"/>
          </p:nvPr>
        </p:nvSpPr>
        <p:spPr>
          <a:xfrm>
            <a:off x="311708" y="744574"/>
            <a:ext cx="8520601" cy="2052601"/>
          </a:xfrm>
          <a:prstGeom prst="rect">
            <a:avLst/>
          </a:prstGeom>
        </p:spPr>
        <p:txBody>
          <a:bodyPr anchor="b"/>
          <a:lstStyle>
            <a:lvl1pPr algn="ctr">
              <a:defRPr sz="5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12" name="Уровень текста 1…"/>
          <p:cNvSpPr txBox="1"/>
          <p:nvPr>
            <p:ph type="body" sz="quarter" idx="1"/>
          </p:nvPr>
        </p:nvSpPr>
        <p:spPr>
          <a:xfrm>
            <a:off x="311699" y="2834125"/>
            <a:ext cx="8520602" cy="7926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8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8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8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8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8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Текст заголовка"/>
          <p:cNvSpPr txBox="1"/>
          <p:nvPr>
            <p:ph type="title"/>
          </p:nvPr>
        </p:nvSpPr>
        <p:spPr>
          <a:xfrm>
            <a:off x="311699" y="2150849"/>
            <a:ext cx="8520602" cy="841801"/>
          </a:xfrm>
          <a:prstGeom prst="rect">
            <a:avLst/>
          </a:prstGeom>
        </p:spPr>
        <p:txBody>
          <a:bodyPr anchor="ctr"/>
          <a:lstStyle>
            <a:lvl1pPr algn="ctr">
              <a:defRPr sz="36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21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29" name="Уровень текста 1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AND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38" name="Уровень текста 1…"/>
          <p:cNvSpPr txBox="1"/>
          <p:nvPr>
            <p:ph type="body" sz="half" idx="1"/>
          </p:nvPr>
        </p:nvSpPr>
        <p:spPr>
          <a:xfrm>
            <a:off x="311699" y="1152475"/>
            <a:ext cx="3999902" cy="3416400"/>
          </a:xfrm>
          <a:prstGeom prst="rect">
            <a:avLst/>
          </a:prstGeom>
        </p:spPr>
        <p:txBody>
          <a:bodyPr/>
          <a:lstStyle>
            <a:lvl1pPr indent="-317500">
              <a:buSzPts val="1400"/>
              <a:defRPr sz="1400"/>
            </a:lvl1pPr>
            <a:lvl2pPr marL="965200" indent="-355600">
              <a:buSzPts val="1400"/>
              <a:defRPr sz="1400"/>
            </a:lvl2pPr>
            <a:lvl3pPr marL="1422400" indent="-355600">
              <a:buSzPts val="1400"/>
              <a:defRPr sz="1400"/>
            </a:lvl3pPr>
            <a:lvl4pPr marL="1879600" indent="-355600">
              <a:buSzPts val="1400"/>
              <a:defRPr sz="1400"/>
            </a:lvl4pPr>
            <a:lvl5pPr marL="2336800" indent="-355600">
              <a:buSzPts val="1400"/>
              <a:defRPr sz="14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9" name="Google Shape;23;p5"/>
          <p:cNvSpPr txBox="1"/>
          <p:nvPr>
            <p:ph type="body" sz="half" idx="21"/>
          </p:nvPr>
        </p:nvSpPr>
        <p:spPr>
          <a:xfrm>
            <a:off x="4832399" y="1152475"/>
            <a:ext cx="3999902" cy="3416400"/>
          </a:xfrm>
          <a:prstGeom prst="rect">
            <a:avLst/>
          </a:prstGeom>
        </p:spPr>
        <p:txBody>
          <a:bodyPr/>
          <a:lstStyle/>
          <a:p>
            <a:pPr indent="-317500">
              <a:buSzPts val="1400"/>
              <a:defRPr sz="1400"/>
            </a:pPr>
          </a:p>
        </p:txBody>
      </p:sp>
      <p:sp>
        <p:nvSpPr>
          <p:cNvPr id="4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Текст заголовка</a:t>
            </a:r>
          </a:p>
        </p:txBody>
      </p:sp>
      <p:sp>
        <p:nvSpPr>
          <p:cNvPr id="48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ONE_COLUMN_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Текст заголовка"/>
          <p:cNvSpPr txBox="1"/>
          <p:nvPr>
            <p:ph type="title"/>
          </p:nvPr>
        </p:nvSpPr>
        <p:spPr>
          <a:xfrm>
            <a:off x="311699" y="555600"/>
            <a:ext cx="2808001" cy="7557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56" name="Уровень текста 1…"/>
          <p:cNvSpPr txBox="1"/>
          <p:nvPr>
            <p:ph type="body" sz="quarter" idx="1"/>
          </p:nvPr>
        </p:nvSpPr>
        <p:spPr>
          <a:xfrm>
            <a:off x="311699" y="1389599"/>
            <a:ext cx="2808001" cy="3179401"/>
          </a:xfrm>
          <a:prstGeom prst="rect">
            <a:avLst/>
          </a:prstGeom>
        </p:spPr>
        <p:txBody>
          <a:bodyPr/>
          <a:lstStyle>
            <a:lvl1pPr indent="-304800">
              <a:buSzPts val="1200"/>
              <a:defRPr sz="1200"/>
            </a:lvl1pPr>
            <a:lvl2pPr marL="914400" indent="-304800">
              <a:buSzPts val="1200"/>
              <a:defRPr sz="1200"/>
            </a:lvl2pPr>
            <a:lvl3pPr marL="1371600" indent="-304800">
              <a:buSzPts val="1200"/>
              <a:defRPr sz="1200"/>
            </a:lvl3pPr>
            <a:lvl4pPr marL="1828800" indent="-304800">
              <a:buSzPts val="1200"/>
              <a:defRPr sz="1200"/>
            </a:lvl4pPr>
            <a:lvl5pPr marL="2286000" indent="-304800">
              <a:buSzPts val="1200"/>
              <a:defRPr sz="12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7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IN_POI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Текст заголовка"/>
          <p:cNvSpPr txBox="1"/>
          <p:nvPr>
            <p:ph type="title"/>
          </p:nvPr>
        </p:nvSpPr>
        <p:spPr>
          <a:xfrm>
            <a:off x="490250" y="450149"/>
            <a:ext cx="6367801" cy="4090801"/>
          </a:xfrm>
          <a:prstGeom prst="rect">
            <a:avLst/>
          </a:prstGeom>
        </p:spPr>
        <p:txBody>
          <a:bodyPr anchor="ctr"/>
          <a:lstStyle>
            <a:lvl1pPr>
              <a:defRPr sz="48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65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_TITLE_AND_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36;p9"/>
          <p:cNvSpPr/>
          <p:nvPr/>
        </p:nvSpPr>
        <p:spPr>
          <a:xfrm>
            <a:off x="4572000" y="-125"/>
            <a:ext cx="4572000" cy="5143501"/>
          </a:xfrm>
          <a:prstGeom prst="rect">
            <a:avLst/>
          </a:prstGeom>
          <a:solidFill>
            <a:srgbClr val="EEEEEE"/>
          </a:solidFill>
          <a:ln w="12700">
            <a:miter lim="400000"/>
          </a:ln>
        </p:spPr>
        <p:txBody>
          <a:bodyPr lIns="0" tIns="0" rIns="0" bIns="0" anchor="ctr"/>
          <a:lstStyle/>
          <a:p>
            <a:pPr/>
          </a:p>
        </p:txBody>
      </p:sp>
      <p:sp>
        <p:nvSpPr>
          <p:cNvPr id="73" name="Текст заголовка"/>
          <p:cNvSpPr txBox="1"/>
          <p:nvPr>
            <p:ph type="title"/>
          </p:nvPr>
        </p:nvSpPr>
        <p:spPr>
          <a:xfrm>
            <a:off x="265500" y="1233175"/>
            <a:ext cx="4045200" cy="1482301"/>
          </a:xfrm>
          <a:prstGeom prst="rect">
            <a:avLst/>
          </a:prstGeom>
        </p:spPr>
        <p:txBody>
          <a:bodyPr anchor="b"/>
          <a:lstStyle>
            <a:lvl1pPr algn="ctr">
              <a:defRPr sz="4200"/>
            </a:lvl1pPr>
          </a:lstStyle>
          <a:p>
            <a:pPr/>
            <a:r>
              <a:t>Текст заголовка</a:t>
            </a:r>
          </a:p>
        </p:txBody>
      </p:sp>
      <p:sp>
        <p:nvSpPr>
          <p:cNvPr id="74" name="Уровень текста 1…"/>
          <p:cNvSpPr txBox="1"/>
          <p:nvPr>
            <p:ph type="body" sz="quarter" idx="1"/>
          </p:nvPr>
        </p:nvSpPr>
        <p:spPr>
          <a:xfrm>
            <a:off x="265500" y="2803075"/>
            <a:ext cx="4045200" cy="1235101"/>
          </a:xfrm>
          <a:prstGeom prst="rect">
            <a:avLst/>
          </a:prstGeom>
        </p:spPr>
        <p:txBody>
          <a:bodyPr/>
          <a:lstStyle>
            <a:lvl1pPr marL="342900" indent="-228600" algn="ctr">
              <a:lnSpc>
                <a:spcPct val="100000"/>
              </a:lnSpc>
              <a:buClrTx/>
              <a:buSzTx/>
              <a:buFontTx/>
              <a:buNone/>
              <a:defRPr sz="2100"/>
            </a:lvl1pPr>
            <a:lvl2pPr marL="342900" indent="254000" algn="ctr">
              <a:lnSpc>
                <a:spcPct val="100000"/>
              </a:lnSpc>
              <a:buClrTx/>
              <a:buSzTx/>
              <a:buFontTx/>
              <a:buNone/>
              <a:defRPr sz="2100"/>
            </a:lvl2pPr>
            <a:lvl3pPr marL="342900" indent="711200" algn="ctr">
              <a:lnSpc>
                <a:spcPct val="100000"/>
              </a:lnSpc>
              <a:buClrTx/>
              <a:buSzTx/>
              <a:buFontTx/>
              <a:buNone/>
              <a:defRPr sz="2100"/>
            </a:lvl3pPr>
            <a:lvl4pPr marL="342900" indent="1168400" algn="ctr">
              <a:lnSpc>
                <a:spcPct val="100000"/>
              </a:lnSpc>
              <a:buClrTx/>
              <a:buSzTx/>
              <a:buFontTx/>
              <a:buNone/>
              <a:defRPr sz="2100"/>
            </a:lvl4pPr>
            <a:lvl5pPr marL="342900" indent="1625600" algn="ctr">
              <a:lnSpc>
                <a:spcPct val="100000"/>
              </a:lnSpc>
              <a:buClrTx/>
              <a:buSzTx/>
              <a:buFontTx/>
              <a:buNone/>
              <a:defRPr sz="2100"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5" name="Google Shape;39;p9"/>
          <p:cNvSpPr txBox="1"/>
          <p:nvPr>
            <p:ph type="body" sz="half" idx="21"/>
          </p:nvPr>
        </p:nvSpPr>
        <p:spPr>
          <a:xfrm>
            <a:off x="4939500" y="724074"/>
            <a:ext cx="3837000" cy="3695102"/>
          </a:xfrm>
          <a:prstGeom prst="rect">
            <a:avLst/>
          </a:prstGeom>
        </p:spPr>
        <p:txBody>
          <a:bodyPr anchor="ctr"/>
          <a:lstStyle/>
          <a:p>
            <a:pPr/>
          </a:p>
        </p:txBody>
      </p:sp>
      <p:sp>
        <p:nvSpPr>
          <p:cNvPr id="76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CAPTION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Уровень текста 1…"/>
          <p:cNvSpPr txBox="1"/>
          <p:nvPr>
            <p:ph type="body" sz="quarter" idx="1"/>
          </p:nvPr>
        </p:nvSpPr>
        <p:spPr>
          <a:xfrm>
            <a:off x="311699" y="4230575"/>
            <a:ext cx="5998802" cy="605101"/>
          </a:xfrm>
          <a:prstGeom prst="rect">
            <a:avLst/>
          </a:prstGeom>
        </p:spPr>
        <p:txBody>
          <a:bodyPr anchor="ctr"/>
          <a:lstStyle>
            <a:lvl1pPr marL="228600" indent="0">
              <a:lnSpc>
                <a:spcPct val="100000"/>
              </a:lnSpc>
              <a:buClrTx/>
              <a:buSzTx/>
              <a:buFontTx/>
              <a:buNone/>
            </a:lvl1pPr>
            <a:lvl2pPr>
              <a:lnSpc>
                <a:spcPct val="100000"/>
              </a:lnSpc>
              <a:buClrTx/>
              <a:buFontTx/>
            </a:lvl2pPr>
            <a:lvl3pPr>
              <a:lnSpc>
                <a:spcPct val="100000"/>
              </a:lnSpc>
              <a:buClrTx/>
              <a:buFontTx/>
            </a:lvl3pPr>
            <a:lvl4pPr>
              <a:lnSpc>
                <a:spcPct val="100000"/>
              </a:lnSpc>
              <a:buClrTx/>
              <a:buFontTx/>
            </a:lvl4pPr>
            <a:lvl5pPr>
              <a:lnSpc>
                <a:spcPct val="100000"/>
              </a:lnSpc>
              <a:buClrTx/>
              <a:buFontTx/>
            </a:lvl5pPr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4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_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xx%"/>
          <p:cNvSpPr txBox="1"/>
          <p:nvPr>
            <p:ph type="title" hasCustomPrompt="1"/>
          </p:nvPr>
        </p:nvSpPr>
        <p:spPr>
          <a:xfrm>
            <a:off x="311699" y="1106125"/>
            <a:ext cx="8520602" cy="1963500"/>
          </a:xfrm>
          <a:prstGeom prst="rect">
            <a:avLst/>
          </a:prstGeom>
        </p:spPr>
        <p:txBody>
          <a:bodyPr anchor="b"/>
          <a:lstStyle>
            <a:lvl1pPr algn="ctr">
              <a:defRPr sz="12000"/>
            </a:lvl1pPr>
          </a:lstStyle>
          <a:p>
            <a:pPr/>
            <a:r>
              <a:t>xx%</a:t>
            </a:r>
          </a:p>
        </p:txBody>
      </p:sp>
      <p:sp>
        <p:nvSpPr>
          <p:cNvPr id="92" name="Уровень текста 1…"/>
          <p:cNvSpPr txBox="1"/>
          <p:nvPr>
            <p:ph type="body" sz="half" idx="1"/>
          </p:nvPr>
        </p:nvSpPr>
        <p:spPr>
          <a:xfrm>
            <a:off x="311699" y="3152225"/>
            <a:ext cx="8520602" cy="1300800"/>
          </a:xfrm>
          <a:prstGeom prst="rect">
            <a:avLst/>
          </a:prstGeom>
        </p:spPr>
        <p:txBody>
          <a:bodyPr/>
          <a:lstStyle>
            <a:lvl1pPr algn="ctr"/>
            <a:lvl2pPr algn="ctr"/>
            <a:lvl3pPr algn="ctr"/>
            <a:lvl4pPr algn="ctr"/>
            <a:lvl5pPr algn="ctr"/>
          </a:lstStyle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3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Номер слайда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/>
          <p:nvPr>
            <p:ph type="title"/>
          </p:nvPr>
        </p:nvSpPr>
        <p:spPr>
          <a:xfrm>
            <a:off x="311699" y="445025"/>
            <a:ext cx="8520602" cy="572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Текст заголовка</a:t>
            </a:r>
          </a:p>
        </p:txBody>
      </p:sp>
      <p:sp>
        <p:nvSpPr>
          <p:cNvPr id="3" name="Уровень текста 1…"/>
          <p:cNvSpPr txBox="1"/>
          <p:nvPr>
            <p:ph type="body" idx="1"/>
          </p:nvPr>
        </p:nvSpPr>
        <p:spPr>
          <a:xfrm>
            <a:off x="311699" y="1152475"/>
            <a:ext cx="8520602" cy="341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normAutofit fontScale="100000" lnSpcReduction="0"/>
          </a:bodyPr>
          <a:lstStyle/>
          <a:p>
            <a:pPr/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/>
          <p:nvPr>
            <p:ph type="sldNum" sz="quarter" idx="2"/>
          </p:nvPr>
        </p:nvSpPr>
        <p:spPr>
          <a:xfrm>
            <a:off x="8684345" y="4700819"/>
            <a:ext cx="336814" cy="318396"/>
          </a:xfrm>
          <a:prstGeom prst="rect">
            <a:avLst/>
          </a:prstGeom>
          <a:ln w="12700">
            <a:miter lim="400000"/>
          </a:ln>
        </p:spPr>
        <p:txBody>
          <a:bodyPr wrap="none" lIns="91424" tIns="91424" rIns="91424" bIns="91424" anchor="ctr">
            <a:normAutofit fontScale="100000" lnSpcReduction="0"/>
          </a:bodyPr>
          <a:lstStyle>
            <a:lvl1pPr algn="r">
              <a:defRPr sz="1000">
                <a:solidFill>
                  <a:schemeClr val="accent2">
                    <a:lumOff val="21764"/>
                  </a:schemeClr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ransition xmlns:p14="http://schemas.microsoft.com/office/powerpoint/2010/main" spd="med" advClick="1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800" u="none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457200" marR="0" indent="-342900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1pPr>
      <a:lvl2pPr marL="1005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2pPr>
      <a:lvl3pPr marL="1462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3pPr>
      <a:lvl4pPr marL="1919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4pPr>
      <a:lvl5pPr marL="23767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5pPr>
      <a:lvl6pPr marL="28339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6pPr>
      <a:lvl7pPr marL="32911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●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7pPr>
      <a:lvl8pPr marL="37483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○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8pPr>
      <a:lvl9pPr marL="4205514" marR="0" indent="-408214" algn="l" defTabSz="914400" rtl="0" latinLnBrk="0">
        <a:lnSpc>
          <a:spcPct val="115000"/>
        </a:lnSpc>
        <a:spcBef>
          <a:spcPts val="0"/>
        </a:spcBef>
        <a:spcAft>
          <a:spcPts val="0"/>
        </a:spcAft>
        <a:buClr>
          <a:schemeClr val="accent2">
            <a:lumOff val="21764"/>
          </a:schemeClr>
        </a:buClr>
        <a:buSzPts val="1800"/>
        <a:buFont typeface="Arial"/>
        <a:buChar char="■"/>
        <a:tabLst/>
        <a:defRPr b="0" baseline="0" cap="none" i="0" spc="0" strike="noStrike" sz="1800" u="none">
          <a:solidFill>
            <a:schemeClr val="accent2">
              <a:lumOff val="21764"/>
            </a:schemeClr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000" u="none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3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4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png"/></Relationships>

</file>

<file path=ppt/slides/_rels/slide4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54;p13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22" name="Google Shape;55;p13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20" name="Google Shape;56;p13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10" name="Google Shape;57;p13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" name="Google Shape;58;p13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2" name="Google Shape;59;p13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3" name="Google Shape;60;p13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4" name="Google Shape;61;p13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5" name="Google Shape;62;p13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6" name="Google Shape;63;p13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7" name="Google Shape;64;p13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8" name="Google Shape;65;p13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9" name="Google Shape;66;p13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21" name="Google Shape;67;p13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23" name="Google Shape;68;p13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</a:t>
            </a:r>
          </a:p>
        </p:txBody>
      </p:sp>
      <p:sp>
        <p:nvSpPr>
          <p:cNvPr id="124" name="Google Shape;69;p13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25" name="Google Shape;70;p13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26" name="Google Shape;71;p13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СИСТЕМНЫЕ ТРЕБОВАНИЯ ДЛЯ УСТАНОВКИ СИМУЛЯТОРА</a:t>
            </a:r>
          </a:p>
        </p:txBody>
      </p:sp>
      <p:sp>
        <p:nvSpPr>
          <p:cNvPr id="127" name="Google Shape;72;p13"/>
          <p:cNvSpPr txBox="1"/>
          <p:nvPr/>
        </p:nvSpPr>
        <p:spPr>
          <a:xfrm>
            <a:off x="266974" y="1515824"/>
            <a:ext cx="3908101" cy="25728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defRPr b="1"/>
            </a:pPr>
            <a:r>
              <a:t>Требования к устройству:</a:t>
            </a:r>
          </a:p>
          <a:p>
            <a:pPr marL="457200" indent="-317500" algn="just">
              <a:lnSpc>
                <a:spcPct val="115000"/>
              </a:lnSpc>
              <a:spcBef>
                <a:spcPts val="1000"/>
              </a:spcBef>
              <a:buClr>
                <a:srgbClr val="000000"/>
              </a:buClr>
              <a:buSzPts val="1400"/>
              <a:buFont typeface="Arial"/>
              <a:buChar char="●"/>
            </a:pPr>
            <a:r>
              <a:t>Процессор - 4 и более ядер</a:t>
            </a:r>
          </a:p>
          <a:p>
            <a:pPr marL="457200" indent="-317500" algn="just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●"/>
            </a:pPr>
            <a:r>
              <a:t>Оперативная память - 8 ГБ и более</a:t>
            </a:r>
          </a:p>
          <a:p>
            <a:pPr marL="457200" indent="-317500" algn="just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●"/>
            </a:pPr>
            <a:r>
              <a:t>Графика - Минимально: любая интегрированная графика (Intel HD * Graphics, AMD Radeon Vega), поддерживающая OpenGL 3.3. Чем мощнее, тем лучше</a:t>
            </a:r>
          </a:p>
          <a:p>
            <a:pPr marL="457200" indent="-317500" algn="just">
              <a:lnSpc>
                <a:spcPct val="115000"/>
              </a:lnSpc>
              <a:buClr>
                <a:srgbClr val="000000"/>
              </a:buClr>
              <a:buSzPts val="1400"/>
              <a:buFont typeface="Arial"/>
              <a:buChar char="●"/>
            </a:pPr>
            <a:r>
              <a:t>Место на диске - 50 ГБ или более</a:t>
            </a:r>
          </a:p>
        </p:txBody>
      </p:sp>
      <p:sp>
        <p:nvSpPr>
          <p:cNvPr id="128" name="Google Shape;73;p13"/>
          <p:cNvSpPr txBox="1"/>
          <p:nvPr/>
        </p:nvSpPr>
        <p:spPr>
          <a:xfrm>
            <a:off x="4440375" y="1455524"/>
            <a:ext cx="4533001" cy="30385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defRPr b="1"/>
            </a:pPr>
            <a:r>
              <a:t>Требования к системе:</a:t>
            </a:r>
          </a:p>
          <a:p>
            <a:pPr marL="457200" indent="-317500" algn="just">
              <a:lnSpc>
                <a:spcPct val="115000"/>
              </a:lnSpc>
              <a:spcBef>
                <a:spcPts val="1000"/>
              </a:spcBef>
              <a:buClr>
                <a:srgbClr val="000000"/>
              </a:buClr>
              <a:buSzPts val="1400"/>
              <a:buFont typeface="Arial"/>
              <a:buChar char="●"/>
            </a:pPr>
            <a:r>
              <a:t>Операционная система - Ubuntu 24.04 LTS Desktop (64 bit)</a:t>
            </a:r>
          </a:p>
          <a:p>
            <a:pPr algn="just">
              <a:lnSpc>
                <a:spcPct val="115000"/>
              </a:lnSpc>
            </a:pPr>
          </a:p>
          <a:p>
            <a:pPr algn="just">
              <a:lnSpc>
                <a:spcPct val="115000"/>
              </a:lnSpc>
            </a:pPr>
            <a:r>
              <a:t>Рекомендуется установить на устройство отдельной системой в режиме dualboot или использовать виртуальную машину для установки. В случае виртуальной машины, важно выделить ей минимальные требуемые ресурсы на вашем устройстве из списка выше. Производительность в виртуальной машине может быть ниже, чем при нативной установке.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78;p14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43" name="Google Shape;79;p14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41" name="Google Shape;80;p14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31" name="Google Shape;81;p14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2" name="Google Shape;82;p14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3" name="Google Shape;83;p14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4" name="Google Shape;84;p14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5" name="Google Shape;85;p14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6" name="Google Shape;86;p14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7" name="Google Shape;87;p14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8" name="Google Shape;88;p14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39" name="Google Shape;89;p14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40" name="Google Shape;90;p14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42" name="Google Shape;91;p14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44" name="Google Shape;92;p14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</a:t>
            </a:r>
          </a:p>
        </p:txBody>
      </p:sp>
      <p:sp>
        <p:nvSpPr>
          <p:cNvPr id="145" name="Google Shape;93;p14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46" name="Google Shape;94;p14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47" name="Google Shape;95;p14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ROS2 Jazzy</a:t>
            </a:r>
          </a:p>
        </p:txBody>
      </p:sp>
      <p:grpSp>
        <p:nvGrpSpPr>
          <p:cNvPr id="150" name="Google Shape;96;p14"/>
          <p:cNvGrpSpPr/>
          <p:nvPr/>
        </p:nvGrpSpPr>
        <p:grpSpPr>
          <a:xfrm>
            <a:off x="420900" y="1437679"/>
            <a:ext cx="8560501" cy="981681"/>
            <a:chOff x="0" y="0"/>
            <a:chExt cx="8560499" cy="981680"/>
          </a:xfrm>
        </p:grpSpPr>
        <p:sp>
          <p:nvSpPr>
            <p:cNvPr id="148" name="Фигура"/>
            <p:cNvSpPr/>
            <p:nvPr/>
          </p:nvSpPr>
          <p:spPr>
            <a:xfrm>
              <a:off x="0" y="42939"/>
              <a:ext cx="8560501" cy="8958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87" y="0"/>
                  </a:lnTo>
                  <a:lnTo>
                    <a:pt x="21600" y="0"/>
                  </a:lnTo>
                  <a:lnTo>
                    <a:pt x="21113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49" name="sudo apt update &amp;&amp; sudo apt install locales…"/>
            <p:cNvSpPr txBox="1"/>
            <p:nvPr/>
          </p:nvSpPr>
          <p:spPr>
            <a:xfrm>
              <a:off x="803306" y="0"/>
              <a:ext cx="6953888" cy="9816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apt update &amp;&amp; sudo apt install locales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locale-gen en_US en_US.UTF-8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update-locale LC_ALL=en_US.UTF-8 LANG=en_US.UTF-8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export LANG=en_US.UTF-8</a:t>
              </a:r>
            </a:p>
          </p:txBody>
        </p:sp>
      </p:grpSp>
      <p:sp>
        <p:nvSpPr>
          <p:cNvPr id="151" name="Google Shape;97;p14"/>
          <p:cNvSpPr txBox="1"/>
          <p:nvPr/>
        </p:nvSpPr>
        <p:spPr>
          <a:xfrm>
            <a:off x="110250" y="834500"/>
            <a:ext cx="8667300" cy="845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Данная инструкция дублирует команды из официальной документации ROS2 по установке. Подготавливаем систему к установке и устанавливаем зависимости:</a:t>
            </a:r>
          </a:p>
        </p:txBody>
      </p:sp>
      <p:grpSp>
        <p:nvGrpSpPr>
          <p:cNvPr id="154" name="Google Shape;98;p14"/>
          <p:cNvGrpSpPr/>
          <p:nvPr/>
        </p:nvGrpSpPr>
        <p:grpSpPr>
          <a:xfrm>
            <a:off x="110250" y="2523521"/>
            <a:ext cx="9003601" cy="2511301"/>
            <a:chOff x="0" y="0"/>
            <a:chExt cx="9003600" cy="2511300"/>
          </a:xfrm>
        </p:grpSpPr>
        <p:sp>
          <p:nvSpPr>
            <p:cNvPr id="152" name="Фигура"/>
            <p:cNvSpPr/>
            <p:nvPr/>
          </p:nvSpPr>
          <p:spPr>
            <a:xfrm>
              <a:off x="-1" y="-1"/>
              <a:ext cx="9003602" cy="25113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207" y="0"/>
                  </a:lnTo>
                  <a:lnTo>
                    <a:pt x="21600" y="0"/>
                  </a:lnTo>
                  <a:lnTo>
                    <a:pt x="20393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53" name="sudo apt install software-properties-common…"/>
            <p:cNvSpPr txBox="1"/>
            <p:nvPr/>
          </p:nvSpPr>
          <p:spPr>
            <a:xfrm>
              <a:off x="969393" y="84725"/>
              <a:ext cx="7064814" cy="2341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apt install software-properties-common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add-apt-repository universe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apt update &amp;&amp; sudo apt install curl -y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export ROS_APT_SOURCE_VERSION=$(curl -s https://api.github.com/repos/ros-infrastructure/ros-apt-source/releases/latest | grep -F "tag_name" | awk -F\" '{print $4}')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curl -L -o /tmp/ros2-apt-source.deb "https://github.com/ros-infrastructure/ros-apt-source/releases/download/${ROS_APT_SOURCE_VERSION}/ros2-apt-source_${ROS_APT_SOURCE_VERSION}.$(. /etc/os-release &amp;&amp; echo ${UBUNTU_CODENAME:-${VERSION_CODENAME}})_all.deb"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dpkg -i /tmp/ros2-apt-source.deb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03;p15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69" name="Google Shape;104;p15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67" name="Google Shape;105;p15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57" name="Google Shape;106;p15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58" name="Google Shape;107;p15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59" name="Google Shape;108;p15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0" name="Google Shape;109;p15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1" name="Google Shape;110;p15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2" name="Google Shape;111;p15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3" name="Google Shape;112;p15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4" name="Google Shape;113;p15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5" name="Google Shape;114;p15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66" name="Google Shape;115;p15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68" name="Google Shape;116;p15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70" name="Google Shape;117;p15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</a:t>
            </a:r>
          </a:p>
        </p:txBody>
      </p:sp>
      <p:sp>
        <p:nvSpPr>
          <p:cNvPr id="171" name="Google Shape;118;p15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72" name="Google Shape;119;p15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73" name="Google Shape;120;p15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ROS2 Jazzy</a:t>
            </a:r>
          </a:p>
        </p:txBody>
      </p:sp>
      <p:grpSp>
        <p:nvGrpSpPr>
          <p:cNvPr id="176" name="Google Shape;121;p15"/>
          <p:cNvGrpSpPr/>
          <p:nvPr/>
        </p:nvGrpSpPr>
        <p:grpSpPr>
          <a:xfrm>
            <a:off x="429313" y="1549271"/>
            <a:ext cx="8560501" cy="431101"/>
            <a:chOff x="0" y="0"/>
            <a:chExt cx="8560499" cy="431099"/>
          </a:xfrm>
        </p:grpSpPr>
        <p:sp>
          <p:nvSpPr>
            <p:cNvPr id="174" name="Фигура"/>
            <p:cNvSpPr/>
            <p:nvPr/>
          </p:nvSpPr>
          <p:spPr>
            <a:xfrm>
              <a:off x="0" y="0"/>
              <a:ext cx="8560501" cy="431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4" y="0"/>
                  </a:lnTo>
                  <a:lnTo>
                    <a:pt x="21600" y="0"/>
                  </a:lnTo>
                  <a:lnTo>
                    <a:pt x="21366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75" name="sudo apt install ros-jazzy-desktop-full"/>
            <p:cNvSpPr txBox="1"/>
            <p:nvPr/>
          </p:nvSpPr>
          <p:spPr>
            <a:xfrm>
              <a:off x="761595" y="16175"/>
              <a:ext cx="70373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sudo apt install ros-jazzy-desktop-full</a:t>
              </a:r>
            </a:p>
          </p:txBody>
        </p:sp>
      </p:grpSp>
      <p:sp>
        <p:nvSpPr>
          <p:cNvPr id="177" name="Google Shape;122;p15"/>
          <p:cNvSpPr txBox="1"/>
          <p:nvPr/>
        </p:nvSpPr>
        <p:spPr>
          <a:xfrm>
            <a:off x="135238" y="1178574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Устанавливаем полную версию ROS2 Jazzy:</a:t>
            </a:r>
          </a:p>
        </p:txBody>
      </p:sp>
      <p:sp>
        <p:nvSpPr>
          <p:cNvPr id="178" name="Google Shape;123;p15"/>
          <p:cNvSpPr txBox="1"/>
          <p:nvPr/>
        </p:nvSpPr>
        <p:spPr>
          <a:xfrm>
            <a:off x="144712" y="2240044"/>
            <a:ext cx="8835602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(Опционально) </a:t>
            </a:r>
            <a:r>
              <a:rPr b="0"/>
              <a:t>Можно добавить сурс (source) команду для ROS2 в ~/.bashrc, чтобы не нужно каждый раз в новом терминале вводить “source /opt/ros/jazzy/setup.bash”</a:t>
            </a:r>
          </a:p>
        </p:txBody>
      </p:sp>
      <p:grpSp>
        <p:nvGrpSpPr>
          <p:cNvPr id="181" name="Google Shape;124;p15"/>
          <p:cNvGrpSpPr/>
          <p:nvPr/>
        </p:nvGrpSpPr>
        <p:grpSpPr>
          <a:xfrm>
            <a:off x="438788" y="2854007"/>
            <a:ext cx="8560501" cy="431101"/>
            <a:chOff x="0" y="0"/>
            <a:chExt cx="8560499" cy="431099"/>
          </a:xfrm>
        </p:grpSpPr>
        <p:sp>
          <p:nvSpPr>
            <p:cNvPr id="179" name="Фигура"/>
            <p:cNvSpPr/>
            <p:nvPr/>
          </p:nvSpPr>
          <p:spPr>
            <a:xfrm>
              <a:off x="0" y="0"/>
              <a:ext cx="8560501" cy="431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4" y="0"/>
                  </a:lnTo>
                  <a:lnTo>
                    <a:pt x="21600" y="0"/>
                  </a:lnTo>
                  <a:lnTo>
                    <a:pt x="21366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80" name="echo 'source /opt/ros/jazzy/setup.bash' &gt;&gt; ~/.bashrc"/>
            <p:cNvSpPr txBox="1"/>
            <p:nvPr/>
          </p:nvSpPr>
          <p:spPr>
            <a:xfrm>
              <a:off x="761595" y="16175"/>
              <a:ext cx="70373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echo 'source /opt/ros/jazzy/setup.bash' &gt;&gt; ~/.bashrc</a:t>
              </a:r>
            </a:p>
          </p:txBody>
        </p:sp>
      </p:grpSp>
      <p:grpSp>
        <p:nvGrpSpPr>
          <p:cNvPr id="184" name="Google Shape;125;p15"/>
          <p:cNvGrpSpPr/>
          <p:nvPr/>
        </p:nvGrpSpPr>
        <p:grpSpPr>
          <a:xfrm>
            <a:off x="394825" y="4237313"/>
            <a:ext cx="8560501" cy="431101"/>
            <a:chOff x="0" y="0"/>
            <a:chExt cx="8560499" cy="431099"/>
          </a:xfrm>
        </p:grpSpPr>
        <p:sp>
          <p:nvSpPr>
            <p:cNvPr id="182" name="Фигура"/>
            <p:cNvSpPr/>
            <p:nvPr/>
          </p:nvSpPr>
          <p:spPr>
            <a:xfrm>
              <a:off x="0" y="0"/>
              <a:ext cx="8560501" cy="431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4" y="0"/>
                  </a:lnTo>
                  <a:lnTo>
                    <a:pt x="21600" y="0"/>
                  </a:lnTo>
                  <a:lnTo>
                    <a:pt x="21366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83" name="sudo apt install python3-colcon-common-extensions"/>
            <p:cNvSpPr txBox="1"/>
            <p:nvPr/>
          </p:nvSpPr>
          <p:spPr>
            <a:xfrm>
              <a:off x="761595" y="16175"/>
              <a:ext cx="703731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sudo apt install python3-colcon-common-extensions</a:t>
              </a:r>
            </a:p>
          </p:txBody>
        </p:sp>
      </p:grpSp>
      <p:sp>
        <p:nvSpPr>
          <p:cNvPr id="185" name="Google Shape;126;p15"/>
          <p:cNvSpPr txBox="1"/>
          <p:nvPr/>
        </p:nvSpPr>
        <p:spPr>
          <a:xfrm>
            <a:off x="100750" y="3890731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Устанавливаем инструмент сборки colcon: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31;p16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200" name="Google Shape;132;p16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98" name="Google Shape;133;p16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88" name="Google Shape;134;p16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89" name="Google Shape;135;p16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0" name="Google Shape;136;p16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1" name="Google Shape;137;p16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2" name="Google Shape;138;p16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3" name="Google Shape;139;p16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4" name="Google Shape;140;p16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5" name="Google Shape;141;p16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6" name="Google Shape;142;p16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97" name="Google Shape;143;p16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99" name="Google Shape;144;p16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201" name="Google Shape;145;p16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4</a:t>
            </a:r>
          </a:p>
        </p:txBody>
      </p:sp>
      <p:sp>
        <p:nvSpPr>
          <p:cNvPr id="202" name="Google Shape;146;p16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203" name="Google Shape;147;p16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204" name="Google Shape;148;p16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Компоненты сетевого взаимодействия RMW и DDS</a:t>
            </a:r>
          </a:p>
        </p:txBody>
      </p:sp>
      <p:sp>
        <p:nvSpPr>
          <p:cNvPr id="205" name="Google Shape;149;p16"/>
          <p:cNvSpPr txBox="1"/>
          <p:nvPr/>
        </p:nvSpPr>
        <p:spPr>
          <a:xfrm>
            <a:off x="111138" y="984537"/>
            <a:ext cx="8667300" cy="19040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Архитектура ROS 2 полностью децентрализована и опирается на стандарт DDS </a:t>
            </a:r>
            <a:br/>
            <a:r>
              <a:t>(Data Distribution Service) — </a:t>
            </a:r>
            <a:r>
              <a:rPr b="0"/>
              <a:t>промышленный стандарт и сетевой протокол, который обеспечивает надежную передачу данных между узлами в распределенных системах.</a:t>
            </a:r>
          </a:p>
          <a:p>
            <a:pPr indent="457200" algn="just">
              <a:lnSpc>
                <a:spcPct val="115000"/>
              </a:lnSpc>
              <a:spcBef>
                <a:spcPts val="1000"/>
              </a:spcBef>
              <a:defRPr b="1"/>
            </a:pPr>
            <a:r>
              <a:t>RMW (ROS Middleware) — </a:t>
            </a:r>
            <a:r>
              <a:rPr b="0"/>
              <a:t>это унифицированный программный интерфейс (прослойка), который связывает высокоуровневый код ROS 2 с конкретным сетевым движком (DDS). Благодаря RMW разработчик может переключаться между разными реализациями DDS без изменения кода самого робота.</a:t>
            </a:r>
          </a:p>
        </p:txBody>
      </p:sp>
      <p:grpSp>
        <p:nvGrpSpPr>
          <p:cNvPr id="208" name="Google Shape;150;p16"/>
          <p:cNvGrpSpPr/>
          <p:nvPr/>
        </p:nvGrpSpPr>
        <p:grpSpPr>
          <a:xfrm>
            <a:off x="404325" y="3797817"/>
            <a:ext cx="8560501" cy="398751"/>
            <a:chOff x="0" y="0"/>
            <a:chExt cx="8560499" cy="398749"/>
          </a:xfrm>
        </p:grpSpPr>
        <p:sp>
          <p:nvSpPr>
            <p:cNvPr id="206" name="Фигура"/>
            <p:cNvSpPr/>
            <p:nvPr/>
          </p:nvSpPr>
          <p:spPr>
            <a:xfrm>
              <a:off x="0" y="14724"/>
              <a:ext cx="8560501" cy="369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01" y="0"/>
                  </a:lnTo>
                  <a:lnTo>
                    <a:pt x="21600" y="0"/>
                  </a:lnTo>
                  <a:lnTo>
                    <a:pt x="2139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07" name="sudo apt install ros-jazzy-rmw-fastrtps-cpp"/>
            <p:cNvSpPr txBox="1"/>
            <p:nvPr/>
          </p:nvSpPr>
          <p:spPr>
            <a:xfrm>
              <a:off x="756048" y="0"/>
              <a:ext cx="7048404" cy="3987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sudo apt install ros-jazzy-rmw-fastrtps-cpp</a:t>
              </a:r>
            </a:p>
          </p:txBody>
        </p:sp>
      </p:grpSp>
      <p:sp>
        <p:nvSpPr>
          <p:cNvPr id="209" name="Google Shape;151;p16"/>
          <p:cNvSpPr txBox="1"/>
          <p:nvPr/>
        </p:nvSpPr>
        <p:spPr>
          <a:xfrm>
            <a:off x="486138" y="2999937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  <a:defRPr b="1"/>
            </a:pPr>
            <a:r>
              <a:t>Для использования симулятора мы рекомендуем использовать  Fast DDS.</a:t>
            </a:r>
            <a:br/>
            <a:r>
              <a:t>Чтобы установить, выполните команду: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156;p17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224" name="Google Shape;157;p17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222" name="Google Shape;158;p17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212" name="Google Shape;159;p17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3" name="Google Shape;160;p17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4" name="Google Shape;161;p17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5" name="Google Shape;162;p17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6" name="Google Shape;163;p17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7" name="Google Shape;164;p17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8" name="Google Shape;165;p17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19" name="Google Shape;166;p17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20" name="Google Shape;167;p17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21" name="Google Shape;168;p17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223" name="Google Shape;169;p17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225" name="Google Shape;170;p17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5</a:t>
            </a:r>
          </a:p>
        </p:txBody>
      </p:sp>
      <p:sp>
        <p:nvSpPr>
          <p:cNvPr id="226" name="Google Shape;171;p17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227" name="Google Shape;172;p17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228" name="Google Shape;173;p17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Компоненты сетевого взаимодействия RMW и DDS</a:t>
            </a:r>
          </a:p>
        </p:txBody>
      </p:sp>
      <p:sp>
        <p:nvSpPr>
          <p:cNvPr id="229" name="Google Shape;174;p17"/>
          <p:cNvSpPr txBox="1"/>
          <p:nvPr/>
        </p:nvSpPr>
        <p:spPr>
          <a:xfrm>
            <a:off x="471463" y="3747463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15000"/>
              </a:lnSpc>
              <a:defRPr b="1"/>
            </a:lvl1pPr>
          </a:lstStyle>
          <a:p>
            <a:pPr/>
            <a:r>
              <a:t>ВАЖНО: при работе с реальными роботами используемый RMW может отличаться.</a:t>
            </a:r>
          </a:p>
        </p:txBody>
      </p:sp>
      <p:sp>
        <p:nvSpPr>
          <p:cNvPr id="230" name="Google Shape;175;p17"/>
          <p:cNvSpPr txBox="1"/>
          <p:nvPr/>
        </p:nvSpPr>
        <p:spPr>
          <a:xfrm>
            <a:off x="347574" y="2450725"/>
            <a:ext cx="8915102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15000"/>
              </a:lnSpc>
              <a:defRPr b="1"/>
            </a:lvl1pPr>
          </a:lstStyle>
          <a:p>
            <a:pPr/>
            <a:r>
              <a:t>Рекомендуется добавить данный экспорт в ~/.bashrc:</a:t>
            </a:r>
          </a:p>
        </p:txBody>
      </p:sp>
      <p:grpSp>
        <p:nvGrpSpPr>
          <p:cNvPr id="233" name="Google Shape;176;p17"/>
          <p:cNvGrpSpPr/>
          <p:nvPr/>
        </p:nvGrpSpPr>
        <p:grpSpPr>
          <a:xfrm>
            <a:off x="293200" y="2850923"/>
            <a:ext cx="8560501" cy="546901"/>
            <a:chOff x="0" y="0"/>
            <a:chExt cx="8560499" cy="546899"/>
          </a:xfrm>
        </p:grpSpPr>
        <p:sp>
          <p:nvSpPr>
            <p:cNvPr id="231" name="Фигура"/>
            <p:cNvSpPr/>
            <p:nvPr/>
          </p:nvSpPr>
          <p:spPr>
            <a:xfrm>
              <a:off x="0" y="0"/>
              <a:ext cx="8560501" cy="5469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97" y="0"/>
                  </a:lnTo>
                  <a:lnTo>
                    <a:pt x="21600" y="0"/>
                  </a:lnTo>
                  <a:lnTo>
                    <a:pt x="21303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32" name="export RMW_IMPLEMENTATION=rmw_fastrtps_cpp"/>
            <p:cNvSpPr txBox="1"/>
            <p:nvPr/>
          </p:nvSpPr>
          <p:spPr>
            <a:xfrm>
              <a:off x="771988" y="74074"/>
              <a:ext cx="7016524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export RMW_IMPLEMENTATION=rmw_fastrtps_cpp</a:t>
              </a:r>
            </a:p>
          </p:txBody>
        </p:sp>
      </p:grpSp>
      <p:sp>
        <p:nvSpPr>
          <p:cNvPr id="234" name="Google Shape;177;p17"/>
          <p:cNvSpPr txBox="1"/>
          <p:nvPr/>
        </p:nvSpPr>
        <p:spPr>
          <a:xfrm>
            <a:off x="-1" y="1086312"/>
            <a:ext cx="8915102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Чтобы использовать FastDDS, перед запуском команд в каждом терминале выполните:</a:t>
            </a:r>
          </a:p>
        </p:txBody>
      </p:sp>
      <p:grpSp>
        <p:nvGrpSpPr>
          <p:cNvPr id="237" name="Google Shape;178;p17"/>
          <p:cNvGrpSpPr/>
          <p:nvPr/>
        </p:nvGrpSpPr>
        <p:grpSpPr>
          <a:xfrm>
            <a:off x="293200" y="1553486"/>
            <a:ext cx="8560501" cy="523200"/>
            <a:chOff x="0" y="0"/>
            <a:chExt cx="8560499" cy="523199"/>
          </a:xfrm>
        </p:grpSpPr>
        <p:sp>
          <p:nvSpPr>
            <p:cNvPr id="235" name="Фигура"/>
            <p:cNvSpPr/>
            <p:nvPr/>
          </p:nvSpPr>
          <p:spPr>
            <a:xfrm>
              <a:off x="0" y="0"/>
              <a:ext cx="8560501" cy="52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84" y="0"/>
                  </a:lnTo>
                  <a:lnTo>
                    <a:pt x="21600" y="0"/>
                  </a:lnTo>
                  <a:lnTo>
                    <a:pt x="21316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36" name="export RMW_IMPLEMENTATION=rmw_fastrtps_cpp"/>
            <p:cNvSpPr txBox="1"/>
            <p:nvPr/>
          </p:nvSpPr>
          <p:spPr>
            <a:xfrm>
              <a:off x="769861" y="62225"/>
              <a:ext cx="7020778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export RMW_IMPLEMENTATION=rmw_fastrtps_cpp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183;p18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252" name="Google Shape;184;p18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250" name="Google Shape;185;p18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240" name="Google Shape;186;p18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1" name="Google Shape;187;p18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2" name="Google Shape;188;p18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3" name="Google Shape;189;p18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4" name="Google Shape;190;p18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5" name="Google Shape;191;p18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6" name="Google Shape;192;p18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7" name="Google Shape;193;p18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8" name="Google Shape;194;p18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49" name="Google Shape;195;p18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251" name="Google Shape;196;p18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253" name="Google Shape;197;p18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6</a:t>
            </a:r>
          </a:p>
        </p:txBody>
      </p:sp>
      <p:sp>
        <p:nvSpPr>
          <p:cNvPr id="254" name="Google Shape;198;p18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255" name="Google Shape;199;p18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256" name="Google Shape;200;p18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симулятора Webots</a:t>
            </a:r>
          </a:p>
        </p:txBody>
      </p:sp>
      <p:sp>
        <p:nvSpPr>
          <p:cNvPr id="257" name="Google Shape;201;p18"/>
          <p:cNvSpPr txBox="1"/>
          <p:nvPr/>
        </p:nvSpPr>
        <p:spPr>
          <a:xfrm>
            <a:off x="123188" y="1103087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Данная инструкция дублирует команды из официальной документации Webots по установке. Устанавливаем файл подписи Cyberbotics:</a:t>
            </a:r>
          </a:p>
        </p:txBody>
      </p:sp>
      <p:grpSp>
        <p:nvGrpSpPr>
          <p:cNvPr id="260" name="Google Shape;202;p18"/>
          <p:cNvGrpSpPr/>
          <p:nvPr/>
        </p:nvGrpSpPr>
        <p:grpSpPr>
          <a:xfrm>
            <a:off x="404325" y="1925140"/>
            <a:ext cx="8560501" cy="787371"/>
            <a:chOff x="0" y="0"/>
            <a:chExt cx="8560499" cy="787369"/>
          </a:xfrm>
        </p:grpSpPr>
        <p:sp>
          <p:nvSpPr>
            <p:cNvPr id="258" name="Фигура"/>
            <p:cNvSpPr/>
            <p:nvPr/>
          </p:nvSpPr>
          <p:spPr>
            <a:xfrm>
              <a:off x="0" y="10134"/>
              <a:ext cx="8560501" cy="767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17" y="0"/>
                  </a:lnTo>
                  <a:lnTo>
                    <a:pt x="21600" y="0"/>
                  </a:lnTo>
                  <a:lnTo>
                    <a:pt x="21183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59" name="sudo mkdir -p /etc/apt/keyrings…"/>
            <p:cNvSpPr txBox="1"/>
            <p:nvPr/>
          </p:nvSpPr>
          <p:spPr>
            <a:xfrm>
              <a:off x="791753" y="0"/>
              <a:ext cx="6976993" cy="78737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mkdir -p /etc/apt/keyrings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/etc/apt/keyrings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wget -q https://cyberbotics.com/Cyberbotics.asc</a:t>
              </a:r>
            </a:p>
          </p:txBody>
        </p:sp>
      </p:grpSp>
      <p:sp>
        <p:nvSpPr>
          <p:cNvPr id="261" name="Google Shape;203;p18"/>
          <p:cNvSpPr txBox="1"/>
          <p:nvPr/>
        </p:nvSpPr>
        <p:spPr>
          <a:xfrm>
            <a:off x="350913" y="3054025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Конфигурируем менеджер пакетов:</a:t>
            </a:r>
          </a:p>
        </p:txBody>
      </p:sp>
      <p:grpSp>
        <p:nvGrpSpPr>
          <p:cNvPr id="264" name="Google Shape;204;p18"/>
          <p:cNvGrpSpPr/>
          <p:nvPr/>
        </p:nvGrpSpPr>
        <p:grpSpPr>
          <a:xfrm>
            <a:off x="404325" y="3537901"/>
            <a:ext cx="8560501" cy="1001701"/>
            <a:chOff x="0" y="0"/>
            <a:chExt cx="8560499" cy="1001700"/>
          </a:xfrm>
        </p:grpSpPr>
        <p:sp>
          <p:nvSpPr>
            <p:cNvPr id="262" name="Фигура"/>
            <p:cNvSpPr/>
            <p:nvPr/>
          </p:nvSpPr>
          <p:spPr>
            <a:xfrm>
              <a:off x="0" y="-1"/>
              <a:ext cx="8560501" cy="1001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544" y="0"/>
                  </a:lnTo>
                  <a:lnTo>
                    <a:pt x="21600" y="0"/>
                  </a:lnTo>
                  <a:lnTo>
                    <a:pt x="21056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63" name="echo &quot;deb [arch=amd64 signed-by=/etc/apt/keyrings/Cyberbotics.asc] https://cyberbotics.com/debian binary-amd64/&quot; | sudo tee /etc/apt/sources.list.d/Cyberbotics.list…"/>
            <p:cNvSpPr txBox="1"/>
            <p:nvPr/>
          </p:nvSpPr>
          <p:spPr>
            <a:xfrm>
              <a:off x="812810" y="10010"/>
              <a:ext cx="6934880" cy="9816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echo "deb [arch=amd64 signed-by=/etc/apt/keyrings/Cyberbotics.asc] https://cyberbotics.com/debian binary-amd64/" | sudo tee /etc/apt/sources.list.d/Cyberbotics.list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apt update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09;p19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279" name="Google Shape;210;p19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277" name="Google Shape;211;p19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267" name="Google Shape;212;p19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68" name="Google Shape;213;p19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69" name="Google Shape;214;p19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0" name="Google Shape;215;p19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1" name="Google Shape;216;p19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2" name="Google Shape;217;p19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3" name="Google Shape;218;p19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4" name="Google Shape;219;p19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5" name="Google Shape;220;p19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76" name="Google Shape;221;p19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278" name="Google Shape;222;p19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280" name="Google Shape;223;p19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7</a:t>
            </a:r>
          </a:p>
        </p:txBody>
      </p:sp>
      <p:sp>
        <p:nvSpPr>
          <p:cNvPr id="281" name="Google Shape;224;p19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282" name="Google Shape;225;p19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283" name="Google Shape;226;p19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симулятора Webots</a:t>
            </a:r>
          </a:p>
        </p:txBody>
      </p:sp>
      <p:sp>
        <p:nvSpPr>
          <p:cNvPr id="284" name="Google Shape;227;p19"/>
          <p:cNvSpPr txBox="1"/>
          <p:nvPr/>
        </p:nvSpPr>
        <p:spPr>
          <a:xfrm>
            <a:off x="123188" y="1033899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Устанавливаем Webots:</a:t>
            </a:r>
          </a:p>
        </p:txBody>
      </p:sp>
      <p:grpSp>
        <p:nvGrpSpPr>
          <p:cNvPr id="287" name="Google Shape;228;p19"/>
          <p:cNvGrpSpPr/>
          <p:nvPr/>
        </p:nvGrpSpPr>
        <p:grpSpPr>
          <a:xfrm>
            <a:off x="404325" y="1469513"/>
            <a:ext cx="8560501" cy="636601"/>
            <a:chOff x="0" y="0"/>
            <a:chExt cx="8560499" cy="636599"/>
          </a:xfrm>
        </p:grpSpPr>
        <p:sp>
          <p:nvSpPr>
            <p:cNvPr id="285" name="Фигура"/>
            <p:cNvSpPr/>
            <p:nvPr/>
          </p:nvSpPr>
          <p:spPr>
            <a:xfrm>
              <a:off x="0" y="0"/>
              <a:ext cx="8560501" cy="636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46" y="0"/>
                  </a:lnTo>
                  <a:lnTo>
                    <a:pt x="21600" y="0"/>
                  </a:lnTo>
                  <a:lnTo>
                    <a:pt x="21254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86" name="sudo apt install webots"/>
            <p:cNvSpPr txBox="1"/>
            <p:nvPr/>
          </p:nvSpPr>
          <p:spPr>
            <a:xfrm>
              <a:off x="780040" y="118924"/>
              <a:ext cx="700042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sudo apt install webots</a:t>
              </a:r>
            </a:p>
          </p:txBody>
        </p:sp>
      </p:grpSp>
      <p:sp>
        <p:nvSpPr>
          <p:cNvPr id="288" name="Google Shape;229;p19"/>
          <p:cNvSpPr txBox="1"/>
          <p:nvPr/>
        </p:nvSpPr>
        <p:spPr>
          <a:xfrm>
            <a:off x="238338" y="2776700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Настраиваем переменную окружения:</a:t>
            </a:r>
          </a:p>
        </p:txBody>
      </p:sp>
      <p:grpSp>
        <p:nvGrpSpPr>
          <p:cNvPr id="291" name="Google Shape;230;p19"/>
          <p:cNvGrpSpPr/>
          <p:nvPr/>
        </p:nvGrpSpPr>
        <p:grpSpPr>
          <a:xfrm>
            <a:off x="404325" y="3406874"/>
            <a:ext cx="8560501" cy="891602"/>
            <a:chOff x="0" y="0"/>
            <a:chExt cx="8560499" cy="891600"/>
          </a:xfrm>
        </p:grpSpPr>
        <p:sp>
          <p:nvSpPr>
            <p:cNvPr id="289" name="Фигура"/>
            <p:cNvSpPr/>
            <p:nvPr/>
          </p:nvSpPr>
          <p:spPr>
            <a:xfrm>
              <a:off x="0" y="-1"/>
              <a:ext cx="8560501" cy="8916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85" y="0"/>
                  </a:lnTo>
                  <a:lnTo>
                    <a:pt x="21600" y="0"/>
                  </a:lnTo>
                  <a:lnTo>
                    <a:pt x="21115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290" name="echo &quot;export WEBOTS_HOME=/snap/webots/current/usr/share/webots&quot; &gt;&gt; ~/.bashrc"/>
            <p:cNvSpPr txBox="1"/>
            <p:nvPr/>
          </p:nvSpPr>
          <p:spPr>
            <a:xfrm>
              <a:off x="802928" y="246425"/>
              <a:ext cx="6954644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echo "export WEBOTS_HOME=/snap/webots/current/usr/share/webots" &gt;&gt; ~/.bashrc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35;p20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306" name="Google Shape;236;p20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304" name="Google Shape;237;p20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294" name="Google Shape;238;p20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95" name="Google Shape;239;p20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96" name="Google Shape;240;p20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97" name="Google Shape;241;p20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98" name="Google Shape;242;p20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299" name="Google Shape;243;p20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00" name="Google Shape;244;p20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01" name="Google Shape;245;p20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02" name="Google Shape;246;p20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03" name="Google Shape;247;p20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305" name="Google Shape;248;p20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307" name="Google Shape;249;p20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8</a:t>
            </a:r>
          </a:p>
        </p:txBody>
      </p:sp>
      <p:sp>
        <p:nvSpPr>
          <p:cNvPr id="308" name="Google Shape;250;p20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309" name="Google Shape;251;p20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310" name="Google Shape;252;p20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пакетов симулятора “Оператор-Техник складских роботов”</a:t>
            </a:r>
          </a:p>
        </p:txBody>
      </p:sp>
      <p:sp>
        <p:nvSpPr>
          <p:cNvPr id="311" name="Google Shape;253;p20"/>
          <p:cNvSpPr txBox="1"/>
          <p:nvPr/>
        </p:nvSpPr>
        <p:spPr>
          <a:xfrm>
            <a:off x="111113" y="918900"/>
            <a:ext cx="8667300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Создаем папку рабочего пространства с любым именем в домашней директории, в данном примере используем папку ros2_ws:</a:t>
            </a:r>
          </a:p>
        </p:txBody>
      </p:sp>
      <p:grpSp>
        <p:nvGrpSpPr>
          <p:cNvPr id="314" name="Google Shape;254;p20"/>
          <p:cNvGrpSpPr/>
          <p:nvPr/>
        </p:nvGrpSpPr>
        <p:grpSpPr>
          <a:xfrm>
            <a:off x="404325" y="1578754"/>
            <a:ext cx="8560501" cy="648001"/>
            <a:chOff x="0" y="0"/>
            <a:chExt cx="8560499" cy="648000"/>
          </a:xfrm>
        </p:grpSpPr>
        <p:sp>
          <p:nvSpPr>
            <p:cNvPr id="312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13" name="mkdir ~/ros2_ws/src -p cd ~/ros2_ws/src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mkdir ~/ros2_ws/src -p</a:t>
              </a:r>
              <a:br/>
              <a:r>
                <a:t>cd ~/ros2_ws/src</a:t>
              </a:r>
            </a:p>
          </p:txBody>
        </p:sp>
      </p:grpSp>
      <p:sp>
        <p:nvSpPr>
          <p:cNvPr id="315" name="Google Shape;255;p20"/>
          <p:cNvSpPr txBox="1"/>
          <p:nvPr/>
        </p:nvSpPr>
        <p:spPr>
          <a:xfrm>
            <a:off x="238338" y="2286787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Скачиваем требуемые пакеты:</a:t>
            </a:r>
          </a:p>
        </p:txBody>
      </p:sp>
      <p:grpSp>
        <p:nvGrpSpPr>
          <p:cNvPr id="318" name="Google Shape;256;p20"/>
          <p:cNvGrpSpPr/>
          <p:nvPr/>
        </p:nvGrpSpPr>
        <p:grpSpPr>
          <a:xfrm>
            <a:off x="291750" y="2687000"/>
            <a:ext cx="8560501" cy="2359800"/>
            <a:chOff x="0" y="0"/>
            <a:chExt cx="8560499" cy="2359799"/>
          </a:xfrm>
        </p:grpSpPr>
        <p:sp>
          <p:nvSpPr>
            <p:cNvPr id="316" name="Фигура"/>
            <p:cNvSpPr/>
            <p:nvPr/>
          </p:nvSpPr>
          <p:spPr>
            <a:xfrm>
              <a:off x="0" y="0"/>
              <a:ext cx="8560501" cy="23598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283" y="0"/>
                  </a:lnTo>
                  <a:lnTo>
                    <a:pt x="21600" y="0"/>
                  </a:lnTo>
                  <a:lnTo>
                    <a:pt x="20317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17" name="git clone https://gitlab.mobird.dev/fms_group/ar_webots_fms_ros2.git…"/>
            <p:cNvSpPr txBox="1"/>
            <p:nvPr/>
          </p:nvSpPr>
          <p:spPr>
            <a:xfrm>
              <a:off x="934711" y="337905"/>
              <a:ext cx="6691078" cy="1683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https://gitlab.mobird.dev/fms_group/ar_webots_fms_ros2.git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https://gitlab.mobird.dev/fms_group/ar_arm95_moveit_config.git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https://gitlab.mobird.dev/fms_group/ar_aruco_detect_ros2.git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https://gitlab.mobird.dev/fms_group/ar_dual_lidar_merge_ros2.git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https://gitlab.mobird.dev/fms_group/ar_nav_ros2.git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261;p21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333" name="Google Shape;262;p21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331" name="Google Shape;263;p21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321" name="Google Shape;264;p21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2" name="Google Shape;265;p21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3" name="Google Shape;266;p21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4" name="Google Shape;267;p21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5" name="Google Shape;268;p21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6" name="Google Shape;269;p21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7" name="Google Shape;270;p21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8" name="Google Shape;271;p21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29" name="Google Shape;272;p21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30" name="Google Shape;273;p21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332" name="Google Shape;274;p21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334" name="Google Shape;275;p21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9</a:t>
            </a:r>
          </a:p>
        </p:txBody>
      </p:sp>
      <p:sp>
        <p:nvSpPr>
          <p:cNvPr id="335" name="Google Shape;276;p21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336" name="Google Shape;277;p21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337" name="Google Shape;278;p21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пакетов симулятора “Оператор-Техник складских роботов”</a:t>
            </a:r>
          </a:p>
        </p:txBody>
      </p:sp>
      <p:sp>
        <p:nvSpPr>
          <p:cNvPr id="338" name="Google Shape;279;p21"/>
          <p:cNvSpPr txBox="1"/>
          <p:nvPr/>
        </p:nvSpPr>
        <p:spPr>
          <a:xfrm>
            <a:off x="111113" y="918900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Устанавливаем зависимости через инструмент rosdep:</a:t>
            </a:r>
          </a:p>
        </p:txBody>
      </p:sp>
      <p:grpSp>
        <p:nvGrpSpPr>
          <p:cNvPr id="341" name="Google Shape;280;p21"/>
          <p:cNvGrpSpPr/>
          <p:nvPr/>
        </p:nvGrpSpPr>
        <p:grpSpPr>
          <a:xfrm>
            <a:off x="404325" y="1352534"/>
            <a:ext cx="8560501" cy="1108681"/>
            <a:chOff x="0" y="0"/>
            <a:chExt cx="8560499" cy="1108680"/>
          </a:xfrm>
        </p:grpSpPr>
        <p:sp>
          <p:nvSpPr>
            <p:cNvPr id="339" name="Фигура"/>
            <p:cNvSpPr/>
            <p:nvPr/>
          </p:nvSpPr>
          <p:spPr>
            <a:xfrm>
              <a:off x="0" y="21239"/>
              <a:ext cx="8560501" cy="1066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580" y="0"/>
                  </a:lnTo>
                  <a:lnTo>
                    <a:pt x="21600" y="0"/>
                  </a:lnTo>
                  <a:lnTo>
                    <a:pt x="2102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40" name="cd ~/ros2_ws…"/>
            <p:cNvSpPr txBox="1"/>
            <p:nvPr/>
          </p:nvSpPr>
          <p:spPr>
            <a:xfrm>
              <a:off x="818600" y="0"/>
              <a:ext cx="6923300" cy="110868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~/ros2_ws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rosdep init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rosdep update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rosdep install --from-paths src -y --ignore-src</a:t>
              </a:r>
            </a:p>
          </p:txBody>
        </p:sp>
      </p:grpSp>
      <p:sp>
        <p:nvSpPr>
          <p:cNvPr id="342" name="Google Shape;281;p21"/>
          <p:cNvSpPr txBox="1"/>
          <p:nvPr/>
        </p:nvSpPr>
        <p:spPr>
          <a:xfrm>
            <a:off x="238338" y="2494638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Собираем пакеты:</a:t>
            </a:r>
          </a:p>
        </p:txBody>
      </p:sp>
      <p:grpSp>
        <p:nvGrpSpPr>
          <p:cNvPr id="345" name="Google Shape;282;p21"/>
          <p:cNvGrpSpPr/>
          <p:nvPr/>
        </p:nvGrpSpPr>
        <p:grpSpPr>
          <a:xfrm>
            <a:off x="291750" y="2843750"/>
            <a:ext cx="8560501" cy="683701"/>
            <a:chOff x="0" y="0"/>
            <a:chExt cx="8560499" cy="683700"/>
          </a:xfrm>
        </p:grpSpPr>
        <p:sp>
          <p:nvSpPr>
            <p:cNvPr id="343" name="Фигура"/>
            <p:cNvSpPr/>
            <p:nvPr/>
          </p:nvSpPr>
          <p:spPr>
            <a:xfrm>
              <a:off x="0" y="-1"/>
              <a:ext cx="8560501" cy="683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72" y="0"/>
                  </a:lnTo>
                  <a:lnTo>
                    <a:pt x="21600" y="0"/>
                  </a:lnTo>
                  <a:lnTo>
                    <a:pt x="2122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44" name="cd ~/ros2_ws…"/>
            <p:cNvSpPr txBox="1"/>
            <p:nvPr/>
          </p:nvSpPr>
          <p:spPr>
            <a:xfrm>
              <a:off x="784268" y="45320"/>
              <a:ext cx="6991964" cy="593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~/ros2_ws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colcon build --symlink-install</a:t>
              </a:r>
            </a:p>
          </p:txBody>
        </p:sp>
      </p:grpSp>
      <p:sp>
        <p:nvSpPr>
          <p:cNvPr id="346" name="Google Shape;283;p21"/>
          <p:cNvSpPr txBox="1"/>
          <p:nvPr/>
        </p:nvSpPr>
        <p:spPr>
          <a:xfrm>
            <a:off x="-9451" y="3599550"/>
            <a:ext cx="8915102" cy="8856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Перед запуском симулятора необходимо выполнить сурс (source) собранных файлов из папки </a:t>
            </a:r>
            <a:r>
              <a:rPr>
                <a:latin typeface="Roboto Mono"/>
                <a:ea typeface="Roboto Mono"/>
                <a:cs typeface="Roboto Mono"/>
                <a:sym typeface="Roboto Mono"/>
              </a:rPr>
              <a:t>ros2_ws</a:t>
            </a:r>
            <a:r>
              <a:t>, </a:t>
            </a:r>
            <a:r>
              <a:rPr b="1"/>
              <a:t>это необходимо делать в каждом новом открытом терминале. </a:t>
            </a:r>
            <a:r>
              <a:t>(Опционально) данный сурс можно также добавить в </a:t>
            </a:r>
            <a:r>
              <a:rPr>
                <a:latin typeface="Roboto Mono"/>
                <a:ea typeface="Roboto Mono"/>
                <a:cs typeface="Roboto Mono"/>
                <a:sym typeface="Roboto Mono"/>
              </a:rPr>
              <a:t>~/.bashrc</a:t>
            </a:r>
          </a:p>
        </p:txBody>
      </p:sp>
      <p:grpSp>
        <p:nvGrpSpPr>
          <p:cNvPr id="349" name="Google Shape;284;p21"/>
          <p:cNvGrpSpPr/>
          <p:nvPr/>
        </p:nvGrpSpPr>
        <p:grpSpPr>
          <a:xfrm>
            <a:off x="404325" y="4470598"/>
            <a:ext cx="8560501" cy="523201"/>
            <a:chOff x="0" y="0"/>
            <a:chExt cx="8560499" cy="523199"/>
          </a:xfrm>
        </p:grpSpPr>
        <p:sp>
          <p:nvSpPr>
            <p:cNvPr id="347" name="Фигура"/>
            <p:cNvSpPr/>
            <p:nvPr/>
          </p:nvSpPr>
          <p:spPr>
            <a:xfrm>
              <a:off x="0" y="0"/>
              <a:ext cx="8560501" cy="523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84" y="0"/>
                  </a:lnTo>
                  <a:lnTo>
                    <a:pt x="21600" y="0"/>
                  </a:lnTo>
                  <a:lnTo>
                    <a:pt x="21316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48" name="source /ros2_ws/install/setup.bash"/>
            <p:cNvSpPr txBox="1"/>
            <p:nvPr/>
          </p:nvSpPr>
          <p:spPr>
            <a:xfrm>
              <a:off x="769861" y="62225"/>
              <a:ext cx="7020778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source /ros2_ws/install/setup.bash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289;p22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364" name="Google Shape;290;p22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362" name="Google Shape;291;p22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352" name="Google Shape;292;p22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3" name="Google Shape;293;p22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4" name="Google Shape;294;p22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5" name="Google Shape;295;p22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6" name="Google Shape;296;p22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7" name="Google Shape;297;p22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8" name="Google Shape;298;p22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59" name="Google Shape;299;p22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60" name="Google Shape;300;p22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61" name="Google Shape;301;p22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363" name="Google Shape;302;p22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365" name="Google Shape;303;p22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10</a:t>
            </a:r>
          </a:p>
        </p:txBody>
      </p:sp>
      <p:sp>
        <p:nvSpPr>
          <p:cNvPr id="366" name="Google Shape;304;p22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367" name="Google Shape;305;p22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368" name="Google Shape;306;p22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пакетов навигации и SLAM для RMC1</a:t>
            </a:r>
          </a:p>
        </p:txBody>
      </p:sp>
      <p:sp>
        <p:nvSpPr>
          <p:cNvPr id="369" name="Google Shape;307;p22"/>
          <p:cNvSpPr txBox="1"/>
          <p:nvPr/>
        </p:nvSpPr>
        <p:spPr>
          <a:xfrm>
            <a:off x="17913" y="918887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Создайте отдельное рабочее пространство для пакетов навигации, в данном примере это будет nav2_ws. Клонируем в него файлы Nav2:</a:t>
            </a:r>
          </a:p>
        </p:txBody>
      </p:sp>
      <p:grpSp>
        <p:nvGrpSpPr>
          <p:cNvPr id="372" name="Google Shape;308;p22"/>
          <p:cNvGrpSpPr/>
          <p:nvPr/>
        </p:nvGrpSpPr>
        <p:grpSpPr>
          <a:xfrm>
            <a:off x="311125" y="1566887"/>
            <a:ext cx="8560501" cy="648001"/>
            <a:chOff x="0" y="0"/>
            <a:chExt cx="8560499" cy="648000"/>
          </a:xfrm>
        </p:grpSpPr>
        <p:sp>
          <p:nvSpPr>
            <p:cNvPr id="370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71" name="mkdir ~/nav2_ws/src -p &amp;&amp; cd ~/nav2_ws/src…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mkdir ~/nav2_ws/src -p &amp;&amp; cd ~/nav2_ws/src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https://github.com/ros-planning/navigation2.git -b 1.3.10</a:t>
              </a:r>
            </a:p>
          </p:txBody>
        </p:sp>
      </p:grpSp>
      <p:sp>
        <p:nvSpPr>
          <p:cNvPr id="373" name="Google Shape;309;p22"/>
          <p:cNvSpPr txBox="1"/>
          <p:nvPr/>
        </p:nvSpPr>
        <p:spPr>
          <a:xfrm>
            <a:off x="-6207" y="2538888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Собираем пакеты:</a:t>
            </a:r>
          </a:p>
        </p:txBody>
      </p:sp>
      <p:grpSp>
        <p:nvGrpSpPr>
          <p:cNvPr id="376" name="Google Shape;310;p22"/>
          <p:cNvGrpSpPr/>
          <p:nvPr/>
        </p:nvGrpSpPr>
        <p:grpSpPr>
          <a:xfrm>
            <a:off x="167781" y="2583150"/>
            <a:ext cx="8560501" cy="1219201"/>
            <a:chOff x="0" y="0"/>
            <a:chExt cx="8560499" cy="1219200"/>
          </a:xfrm>
        </p:grpSpPr>
        <p:sp>
          <p:nvSpPr>
            <p:cNvPr id="374" name="Фигура"/>
            <p:cNvSpPr/>
            <p:nvPr/>
          </p:nvSpPr>
          <p:spPr>
            <a:xfrm>
              <a:off x="0" y="0"/>
              <a:ext cx="8560501" cy="1219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663" y="0"/>
                  </a:lnTo>
                  <a:lnTo>
                    <a:pt x="21600" y="0"/>
                  </a:lnTo>
                  <a:lnTo>
                    <a:pt x="20937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75" name="cd ~/nav2_ws…"/>
            <p:cNvSpPr txBox="1"/>
            <p:nvPr/>
          </p:nvSpPr>
          <p:spPr>
            <a:xfrm>
              <a:off x="832332" y="55260"/>
              <a:ext cx="6895836" cy="1108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~/nav2_ws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rosdep init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rosdep update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rosdep install -y -r -q --from-paths src --ignore-src --rosdistro jazzy</a:t>
              </a:r>
            </a:p>
          </p:txBody>
        </p:sp>
      </p:grpSp>
      <p:sp>
        <p:nvSpPr>
          <p:cNvPr id="377" name="Google Shape;311;p22"/>
          <p:cNvSpPr txBox="1"/>
          <p:nvPr/>
        </p:nvSpPr>
        <p:spPr>
          <a:xfrm>
            <a:off x="-9520" y="2214900"/>
            <a:ext cx="8915102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Устанавливаем зависимости через инструмент rosdep:</a:t>
            </a:r>
          </a:p>
        </p:txBody>
      </p:sp>
      <p:sp>
        <p:nvSpPr>
          <p:cNvPr id="378" name="Google Shape;312;p22"/>
          <p:cNvSpPr txBox="1"/>
          <p:nvPr/>
        </p:nvSpPr>
        <p:spPr>
          <a:xfrm>
            <a:off x="5775" y="3802338"/>
            <a:ext cx="8667300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После этого собираем пакеты. Сборка может занять некоторое время, ~30 минут в зависимости от мощности ПК:</a:t>
            </a:r>
          </a:p>
        </p:txBody>
      </p:sp>
      <p:grpSp>
        <p:nvGrpSpPr>
          <p:cNvPr id="381" name="Google Shape;313;p22"/>
          <p:cNvGrpSpPr/>
          <p:nvPr/>
        </p:nvGrpSpPr>
        <p:grpSpPr>
          <a:xfrm>
            <a:off x="329763" y="4386988"/>
            <a:ext cx="8560501" cy="648001"/>
            <a:chOff x="0" y="0"/>
            <a:chExt cx="8560499" cy="648000"/>
          </a:xfrm>
        </p:grpSpPr>
        <p:sp>
          <p:nvSpPr>
            <p:cNvPr id="379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380" name="cd ~/nav2_ws…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~/nav2_ws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colcon build --symlink-install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18;p23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396" name="Google Shape;319;p23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394" name="Google Shape;320;p23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384" name="Google Shape;321;p23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85" name="Google Shape;322;p23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86" name="Google Shape;323;p23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87" name="Google Shape;324;p23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88" name="Google Shape;325;p23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89" name="Google Shape;326;p23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90" name="Google Shape;327;p23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91" name="Google Shape;328;p23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92" name="Google Shape;329;p23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393" name="Google Shape;330;p23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395" name="Google Shape;331;p23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397" name="Google Shape;332;p23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11</a:t>
            </a:r>
          </a:p>
        </p:txBody>
      </p:sp>
      <p:sp>
        <p:nvSpPr>
          <p:cNvPr id="398" name="Google Shape;333;p23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399" name="Google Shape;334;p23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400" name="Google Shape;335;p23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пакетов навигации и SLAM для RMC1</a:t>
            </a:r>
          </a:p>
        </p:txBody>
      </p:sp>
      <p:sp>
        <p:nvSpPr>
          <p:cNvPr id="401" name="Google Shape;336;p23"/>
          <p:cNvSpPr txBox="1"/>
          <p:nvPr/>
        </p:nvSpPr>
        <p:spPr>
          <a:xfrm>
            <a:off x="17913" y="918887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Далее создаем новую папку, в данном примере это будет slam_ws и загружаем в нее файлы SLAM:</a:t>
            </a:r>
          </a:p>
        </p:txBody>
      </p:sp>
      <p:grpSp>
        <p:nvGrpSpPr>
          <p:cNvPr id="404" name="Google Shape;337;p23"/>
          <p:cNvGrpSpPr/>
          <p:nvPr/>
        </p:nvGrpSpPr>
        <p:grpSpPr>
          <a:xfrm>
            <a:off x="311125" y="1566887"/>
            <a:ext cx="8560501" cy="648001"/>
            <a:chOff x="0" y="0"/>
            <a:chExt cx="8560499" cy="648000"/>
          </a:xfrm>
        </p:grpSpPr>
        <p:sp>
          <p:nvSpPr>
            <p:cNvPr id="402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403" name="mkdir ~/slam_ws/src -p &amp;&amp; cd ~/slam_ws/src…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mkdir ~/slam_ws/src -p &amp;&amp; cd ~/slam_ws/src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git clone https://github.com/SteveMacenski/slam_toolbox.git -b 2.8.3</a:t>
              </a:r>
            </a:p>
          </p:txBody>
        </p:sp>
      </p:grpSp>
      <p:sp>
        <p:nvSpPr>
          <p:cNvPr id="405" name="Google Shape;338;p23"/>
          <p:cNvSpPr txBox="1"/>
          <p:nvPr/>
        </p:nvSpPr>
        <p:spPr>
          <a:xfrm>
            <a:off x="-6137" y="2538888"/>
            <a:ext cx="8667300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Собираем пакеты:</a:t>
            </a:r>
          </a:p>
        </p:txBody>
      </p:sp>
      <p:grpSp>
        <p:nvGrpSpPr>
          <p:cNvPr id="408" name="Google Shape;339;p23"/>
          <p:cNvGrpSpPr/>
          <p:nvPr/>
        </p:nvGrpSpPr>
        <p:grpSpPr>
          <a:xfrm>
            <a:off x="87825" y="2583150"/>
            <a:ext cx="9056101" cy="1173301"/>
            <a:chOff x="0" y="0"/>
            <a:chExt cx="9056099" cy="1173299"/>
          </a:xfrm>
        </p:grpSpPr>
        <p:sp>
          <p:nvSpPr>
            <p:cNvPr id="406" name="Фигура"/>
            <p:cNvSpPr/>
            <p:nvPr/>
          </p:nvSpPr>
          <p:spPr>
            <a:xfrm>
              <a:off x="0" y="0"/>
              <a:ext cx="9056101" cy="11733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603" y="0"/>
                  </a:lnTo>
                  <a:lnTo>
                    <a:pt x="21600" y="0"/>
                  </a:lnTo>
                  <a:lnTo>
                    <a:pt x="20997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407" name="cd ~/slam_ws…"/>
            <p:cNvSpPr txBox="1"/>
            <p:nvPr/>
          </p:nvSpPr>
          <p:spPr>
            <a:xfrm>
              <a:off x="869512" y="32310"/>
              <a:ext cx="7317076" cy="110868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~/slam_ws</a:t>
              </a:r>
            </a:p>
            <a:p>
              <a:pPr>
                <a:lnSpc>
                  <a:spcPct val="90000"/>
                </a:lnSpc>
                <a:spcBef>
                  <a:spcPts val="1000"/>
                </a:spcBef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sudo rosdep init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rosdep update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rosdep install -y -r -q --from-paths src --ignore-src --rosdistro jazzy</a:t>
              </a:r>
            </a:p>
          </p:txBody>
        </p:sp>
      </p:grpSp>
      <p:sp>
        <p:nvSpPr>
          <p:cNvPr id="409" name="Google Shape;340;p23"/>
          <p:cNvSpPr txBox="1"/>
          <p:nvPr/>
        </p:nvSpPr>
        <p:spPr>
          <a:xfrm>
            <a:off x="-9451" y="2214900"/>
            <a:ext cx="8915102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Устанавливаем зависимости через инструмент rosdep:</a:t>
            </a:r>
          </a:p>
        </p:txBody>
      </p:sp>
      <p:sp>
        <p:nvSpPr>
          <p:cNvPr id="410" name="Google Shape;341;p23"/>
          <p:cNvSpPr txBox="1"/>
          <p:nvPr/>
        </p:nvSpPr>
        <p:spPr>
          <a:xfrm>
            <a:off x="5775" y="3802338"/>
            <a:ext cx="8667300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После этого собираем пакеты. Сборка может занять некоторое время, ~5 минут в зависимости от мощности ПК:</a:t>
            </a:r>
          </a:p>
        </p:txBody>
      </p:sp>
      <p:grpSp>
        <p:nvGrpSpPr>
          <p:cNvPr id="413" name="Google Shape;342;p23"/>
          <p:cNvGrpSpPr/>
          <p:nvPr/>
        </p:nvGrpSpPr>
        <p:grpSpPr>
          <a:xfrm>
            <a:off x="329763" y="4386988"/>
            <a:ext cx="8560501" cy="648001"/>
            <a:chOff x="0" y="0"/>
            <a:chExt cx="8560499" cy="648000"/>
          </a:xfrm>
        </p:grpSpPr>
        <p:sp>
          <p:nvSpPr>
            <p:cNvPr id="411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412" name="cd ~/slam_ws…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cd ~/slam_ws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colcon build --symlink-install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347;p24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428" name="Google Shape;348;p24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426" name="Google Shape;349;p24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416" name="Google Shape;350;p24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17" name="Google Shape;351;p24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18" name="Google Shape;352;p24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19" name="Google Shape;353;p24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20" name="Google Shape;354;p24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21" name="Google Shape;355;p24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22" name="Google Shape;356;p24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23" name="Google Shape;357;p24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24" name="Google Shape;358;p24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25" name="Google Shape;359;p24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427" name="Google Shape;360;p24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429" name="Google Shape;361;p24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12</a:t>
            </a:r>
          </a:p>
        </p:txBody>
      </p:sp>
      <p:sp>
        <p:nvSpPr>
          <p:cNvPr id="430" name="Google Shape;362;p24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431" name="Google Shape;363;p24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432" name="Google Shape;364;p24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Установка пакетов навигации и SLAM для RMC1</a:t>
            </a:r>
          </a:p>
        </p:txBody>
      </p:sp>
      <p:sp>
        <p:nvSpPr>
          <p:cNvPr id="433" name="Google Shape;365;p24"/>
          <p:cNvSpPr txBox="1"/>
          <p:nvPr/>
        </p:nvSpPr>
        <p:spPr>
          <a:xfrm>
            <a:off x="17913" y="1184162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Перед запуском симулятора необходимо выполнить сурс (source) собранных файлов из папок nav2_ws и nav2_ws, это необходимо делать в каждом новом открытом терминале:</a:t>
            </a:r>
          </a:p>
        </p:txBody>
      </p:sp>
      <p:grpSp>
        <p:nvGrpSpPr>
          <p:cNvPr id="436" name="Google Shape;366;p24"/>
          <p:cNvGrpSpPr/>
          <p:nvPr/>
        </p:nvGrpSpPr>
        <p:grpSpPr>
          <a:xfrm>
            <a:off x="311125" y="1923737"/>
            <a:ext cx="8560501" cy="648002"/>
            <a:chOff x="0" y="0"/>
            <a:chExt cx="8560499" cy="648000"/>
          </a:xfrm>
        </p:grpSpPr>
        <p:sp>
          <p:nvSpPr>
            <p:cNvPr id="434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435" name="source /nav2_ws/install/setup.bash…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source /nav2_ws/install/setup.bash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source /slam_ws/install/setup.bash</a:t>
              </a:r>
            </a:p>
          </p:txBody>
        </p:sp>
      </p:grpSp>
      <p:sp>
        <p:nvSpPr>
          <p:cNvPr id="437" name="Google Shape;367;p24"/>
          <p:cNvSpPr txBox="1"/>
          <p:nvPr/>
        </p:nvSpPr>
        <p:spPr>
          <a:xfrm>
            <a:off x="17924" y="2926275"/>
            <a:ext cx="8915102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(Опционально) данный сурс можно также добавить в ~/.bashrc:</a:t>
            </a:r>
          </a:p>
        </p:txBody>
      </p:sp>
      <p:grpSp>
        <p:nvGrpSpPr>
          <p:cNvPr id="440" name="Google Shape;368;p24"/>
          <p:cNvGrpSpPr/>
          <p:nvPr/>
        </p:nvGrpSpPr>
        <p:grpSpPr>
          <a:xfrm>
            <a:off x="311125" y="3393444"/>
            <a:ext cx="8560501" cy="773101"/>
            <a:chOff x="0" y="0"/>
            <a:chExt cx="8560499" cy="773100"/>
          </a:xfrm>
        </p:grpSpPr>
        <p:sp>
          <p:nvSpPr>
            <p:cNvPr id="438" name="Фигура"/>
            <p:cNvSpPr/>
            <p:nvPr/>
          </p:nvSpPr>
          <p:spPr>
            <a:xfrm>
              <a:off x="0" y="-1"/>
              <a:ext cx="8560501" cy="773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20" y="0"/>
                  </a:lnTo>
                  <a:lnTo>
                    <a:pt x="21600" y="0"/>
                  </a:lnTo>
                  <a:lnTo>
                    <a:pt x="2118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439" name="echo 'source /nav2_ws/install/setup.bash' &gt;&gt; ~/.bashrc…"/>
            <p:cNvSpPr txBox="1"/>
            <p:nvPr/>
          </p:nvSpPr>
          <p:spPr>
            <a:xfrm>
              <a:off x="792291" y="90020"/>
              <a:ext cx="6975918" cy="5930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echo 'source /nav2_ws/install/setup.bash' &gt;&gt; ~/.bashrc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echo 'source /slam_ws/install/setup.bash' &gt;&gt; ~/.bashrc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373;p25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455" name="Google Shape;374;p25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453" name="Google Shape;375;p25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443" name="Google Shape;376;p25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44" name="Google Shape;377;p25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45" name="Google Shape;378;p25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46" name="Google Shape;379;p25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47" name="Google Shape;380;p25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48" name="Google Shape;381;p25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49" name="Google Shape;382;p25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50" name="Google Shape;383;p25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51" name="Google Shape;384;p25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52" name="Google Shape;385;p25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454" name="Google Shape;386;p25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456" name="Google Shape;387;p25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13</a:t>
            </a:r>
          </a:p>
        </p:txBody>
      </p:sp>
      <p:sp>
        <p:nvSpPr>
          <p:cNvPr id="457" name="Google Shape;388;p25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458" name="Google Shape;389;p25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459" name="Google Shape;390;p25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Б. Разработка и настройка навигационных алгоритмов для РМК</a:t>
            </a:r>
          </a:p>
        </p:txBody>
      </p:sp>
      <p:sp>
        <p:nvSpPr>
          <p:cNvPr id="460" name="Google Shape;391;p25"/>
          <p:cNvSpPr txBox="1"/>
          <p:nvPr/>
        </p:nvSpPr>
        <p:spPr>
          <a:xfrm>
            <a:off x="-12" y="916487"/>
            <a:ext cx="8667300" cy="24966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Задание: </a:t>
            </a:r>
          </a:p>
          <a:p>
            <a:pPr indent="457200" algn="just">
              <a:lnSpc>
                <a:spcPct val="115000"/>
              </a:lnSpc>
              <a:spcBef>
                <a:spcPts val="1000"/>
              </a:spcBef>
            </a:pPr>
            <a:r>
              <a:t>1) РМК-2 стоит на точке старта над стартовым aruco-маркером.</a:t>
            </a:r>
          </a:p>
          <a:p>
            <a:pPr indent="457200" algn="just">
              <a:lnSpc>
                <a:spcPct val="115000"/>
              </a:lnSpc>
            </a:pPr>
            <a:r>
              <a:t>Необходимо по команде старта эксперта отправить роботу целевую точку, в которую должен</a:t>
            </a:r>
          </a:p>
          <a:p>
            <a:pPr indent="457200" algn="just">
              <a:lnSpc>
                <a:spcPct val="115000"/>
              </a:lnSpc>
            </a:pPr>
            <a:r>
              <a:t>приехать РМК-2.</a:t>
            </a:r>
          </a:p>
          <a:p>
            <a:pPr indent="457200" algn="just">
              <a:lnSpc>
                <a:spcPct val="115000"/>
              </a:lnSpc>
              <a:spcBef>
                <a:spcPts val="1000"/>
              </a:spcBef>
            </a:pPr>
            <a:r>
              <a:t>2) После прибытия к целевой точке, РМК-2 должен вернуться в точку</a:t>
            </a:r>
          </a:p>
          <a:p>
            <a:pPr indent="457200" algn="just">
              <a:lnSpc>
                <a:spcPct val="115000"/>
              </a:lnSpc>
            </a:pPr>
            <a:r>
              <a:t>старта, однако в этот раз перед стартом робота эксперт выставит на маршрут</a:t>
            </a:r>
          </a:p>
          <a:p>
            <a:pPr indent="457200" algn="just">
              <a:lnSpc>
                <a:spcPct val="115000"/>
              </a:lnSpc>
            </a:pPr>
            <a:r>
              <a:t>робота препятствие, которое необходимо обнаружить и объехать.</a:t>
            </a:r>
          </a:p>
          <a:p>
            <a:pPr indent="457200" algn="just">
              <a:lnSpc>
                <a:spcPct val="115000"/>
              </a:lnSpc>
            </a:pPr>
            <a:endParaRPr b="1"/>
          </a:p>
        </p:txBody>
      </p:sp>
      <p:sp>
        <p:nvSpPr>
          <p:cNvPr id="461" name="Google Shape;392;p25"/>
          <p:cNvSpPr txBox="1"/>
          <p:nvPr/>
        </p:nvSpPr>
        <p:spPr>
          <a:xfrm>
            <a:off x="-1" y="3097825"/>
            <a:ext cx="8915102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Чтобы запустить симуляцию данного задания, запустите launch файл:</a:t>
            </a:r>
          </a:p>
          <a:p>
            <a:pPr indent="457200" algn="just">
              <a:lnSpc>
                <a:spcPct val="115000"/>
              </a:lnSpc>
              <a:defRPr b="1"/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464" name="Google Shape;393;p25"/>
          <p:cNvGrpSpPr/>
          <p:nvPr/>
        </p:nvGrpSpPr>
        <p:grpSpPr>
          <a:xfrm>
            <a:off x="291750" y="3745822"/>
            <a:ext cx="8560501" cy="572701"/>
            <a:chOff x="0" y="0"/>
            <a:chExt cx="8560499" cy="572700"/>
          </a:xfrm>
        </p:grpSpPr>
        <p:sp>
          <p:nvSpPr>
            <p:cNvPr id="462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463" name="ros2 launch ar_webots_fms_ros2 module2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module2.launch.py</a:t>
              </a:r>
            </a:p>
          </p:txBody>
        </p:sp>
      </p:grpSp>
      <p:sp>
        <p:nvSpPr>
          <p:cNvPr id="465" name="Google Shape;394;p25"/>
          <p:cNvSpPr txBox="1"/>
          <p:nvPr/>
        </p:nvSpPr>
        <p:spPr>
          <a:xfrm>
            <a:off x="404313" y="4411962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1200"/>
              </a:spcBef>
              <a:defRPr b="1"/>
            </a:lvl1pPr>
          </a:lstStyle>
          <a:p>
            <a:pPr/>
            <a:r>
              <a:t>При первом запуске мира могут долго скачиваться некоторые ассеты для карты, поэтому, если робот не появился, то перезапустите симулятор.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399;p26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480" name="Google Shape;400;p26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478" name="Google Shape;401;p26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468" name="Google Shape;402;p26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69" name="Google Shape;403;p26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0" name="Google Shape;404;p26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1" name="Google Shape;405;p26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2" name="Google Shape;406;p26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3" name="Google Shape;407;p26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4" name="Google Shape;408;p26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5" name="Google Shape;409;p26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6" name="Google Shape;410;p26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77" name="Google Shape;411;p26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479" name="Google Shape;412;p26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481" name="Google Shape;413;p26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14</a:t>
            </a:r>
          </a:p>
        </p:txBody>
      </p:sp>
      <p:sp>
        <p:nvSpPr>
          <p:cNvPr id="482" name="Google Shape;414;p26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483" name="Google Shape;415;p26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484" name="Google Shape;416;p26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Б. Разработка и настройка навигационных алгоритмов для РМК</a:t>
            </a:r>
          </a:p>
        </p:txBody>
      </p:sp>
      <p:sp>
        <p:nvSpPr>
          <p:cNvPr id="485" name="Google Shape;417;p26"/>
          <p:cNvSpPr txBox="1"/>
          <p:nvPr/>
        </p:nvSpPr>
        <p:spPr>
          <a:xfrm>
            <a:off x="238338" y="918887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1200"/>
              </a:spcBef>
              <a:defRPr b="1"/>
            </a:lvl1pPr>
          </a:lstStyle>
          <a:p>
            <a:pPr/>
            <a:r>
              <a:t>При успешном запуске в симуляторе должна быть такая картина:</a:t>
            </a:r>
          </a:p>
        </p:txBody>
      </p:sp>
      <p:sp>
        <p:nvSpPr>
          <p:cNvPr id="486" name="Google Shape;418;p26"/>
          <p:cNvSpPr txBox="1"/>
          <p:nvPr/>
        </p:nvSpPr>
        <p:spPr>
          <a:xfrm>
            <a:off x="5992700" y="2130300"/>
            <a:ext cx="3014401" cy="1777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В окне симулятора будут также отображаться изображения с камер робота. Предупреждения (warning) в консоли симулятора можно игнорировать.</a:t>
            </a:r>
          </a:p>
        </p:txBody>
      </p:sp>
      <p:pic>
        <p:nvPicPr>
          <p:cNvPr id="487" name="Google Shape;419;p26" descr="Google Shape;419;p26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3950" y="1415550"/>
            <a:ext cx="6231124" cy="35467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24;p27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502" name="Google Shape;425;p27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500" name="Google Shape;426;p27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490" name="Google Shape;427;p27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1" name="Google Shape;428;p27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2" name="Google Shape;429;p27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3" name="Google Shape;430;p27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4" name="Google Shape;431;p27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5" name="Google Shape;432;p27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6" name="Google Shape;433;p27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7" name="Google Shape;434;p27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8" name="Google Shape;435;p27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499" name="Google Shape;436;p27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501" name="Google Shape;437;p27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503" name="Google Shape;438;p27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15</a:t>
            </a:r>
          </a:p>
        </p:txBody>
      </p:sp>
      <p:sp>
        <p:nvSpPr>
          <p:cNvPr id="504" name="Google Shape;439;p27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505" name="Google Shape;440;p27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506" name="Google Shape;441;p27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Б. Разработка и настройка навигационных алгоритмов для РМК</a:t>
            </a:r>
          </a:p>
        </p:txBody>
      </p:sp>
      <p:sp>
        <p:nvSpPr>
          <p:cNvPr id="507" name="Google Shape;442;p27"/>
          <p:cNvSpPr txBox="1"/>
          <p:nvPr/>
        </p:nvSpPr>
        <p:spPr>
          <a:xfrm>
            <a:off x="-12" y="1689412"/>
            <a:ext cx="8667300" cy="1544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Для визуальной оценки данных, которые получают датчики робота RMC2, можно использовать программу Rviz2. В пакете есть готовый скрипт для запуска настроенного под робота окна Rviz2.</a:t>
            </a:r>
          </a:p>
          <a:p>
            <a:pPr indent="457200" algn="just">
              <a:lnSpc>
                <a:spcPct val="115000"/>
              </a:lnSpc>
            </a:pPr>
            <a:endParaRPr b="1"/>
          </a:p>
          <a:p>
            <a:pPr indent="457200" algn="just">
              <a:lnSpc>
                <a:spcPct val="115000"/>
              </a:lnSpc>
              <a:defRPr b="1"/>
            </a:pPr>
            <a:r>
              <a:t>Для запуска откройте новый терминал и выполните: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510" name="Google Shape;443;p27"/>
          <p:cNvGrpSpPr/>
          <p:nvPr/>
        </p:nvGrpSpPr>
        <p:grpSpPr>
          <a:xfrm>
            <a:off x="291750" y="3528798"/>
            <a:ext cx="8560501" cy="572701"/>
            <a:chOff x="0" y="0"/>
            <a:chExt cx="8560499" cy="572700"/>
          </a:xfrm>
        </p:grpSpPr>
        <p:sp>
          <p:nvSpPr>
            <p:cNvPr id="508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509" name="ros2 launch ar_webots_fms_ros2 rviz_rmc2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rviz_rmc2.launch.py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448;p28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525" name="Google Shape;449;p28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523" name="Google Shape;450;p28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513" name="Google Shape;451;p28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14" name="Google Shape;452;p28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15" name="Google Shape;453;p28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16" name="Google Shape;454;p28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17" name="Google Shape;455;p28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18" name="Google Shape;456;p28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19" name="Google Shape;457;p28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20" name="Google Shape;458;p28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21" name="Google Shape;459;p28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22" name="Google Shape;460;p28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524" name="Google Shape;461;p28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526" name="Google Shape;462;p28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16</a:t>
            </a:r>
          </a:p>
        </p:txBody>
      </p:sp>
      <p:sp>
        <p:nvSpPr>
          <p:cNvPr id="527" name="Google Shape;463;p28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528" name="Google Shape;464;p28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529" name="Google Shape;465;p28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Б. Разработка и настройка навигационных алгоритмов для РМК</a:t>
            </a:r>
          </a:p>
        </p:txBody>
      </p:sp>
      <p:sp>
        <p:nvSpPr>
          <p:cNvPr id="530" name="Google Shape;466;p28"/>
          <p:cNvSpPr txBox="1"/>
          <p:nvPr/>
        </p:nvSpPr>
        <p:spPr>
          <a:xfrm>
            <a:off x="238338" y="1009687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  <a:spcBef>
                <a:spcPts val="1200"/>
              </a:spcBef>
              <a:defRPr b="1"/>
            </a:lvl1pPr>
          </a:lstStyle>
          <a:p>
            <a:pPr/>
            <a:r>
              <a:t>Откроется следующее окно: </a:t>
            </a:r>
          </a:p>
        </p:txBody>
      </p:sp>
      <p:sp>
        <p:nvSpPr>
          <p:cNvPr id="531" name="Google Shape;467;p28"/>
          <p:cNvSpPr txBox="1"/>
          <p:nvPr/>
        </p:nvSpPr>
        <p:spPr>
          <a:xfrm>
            <a:off x="5079400" y="1102074"/>
            <a:ext cx="3915900" cy="39443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</a:pPr>
            <a:r>
              <a:t>Красные и синие точки отображают данные переднего и заднего лидара соответственно. Белые точки - объедененный скан переднего и заднего лидара.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Слева снизу можно видеть изображение, которое передает камера, расположенная на дне робота. Поверх этого изображения также отрисовываются визуальные данные из Rviz2, которые попадают в поле зрения визуализируемой камеры. На скриншоте выше, например, видно, что камера "видит" некоторые оси координат робота. Но пусть вас не смущают эти визуализации, на самом изображении это все отсутствует.</a:t>
            </a:r>
          </a:p>
        </p:txBody>
      </p:sp>
      <p:pic>
        <p:nvPicPr>
          <p:cNvPr id="532" name="Google Shape;468;p28" descr="Google Shape;468;p28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7049" y="1500699"/>
            <a:ext cx="4790503" cy="272667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473;p29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547" name="Google Shape;474;p29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545" name="Google Shape;475;p29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535" name="Google Shape;476;p29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36" name="Google Shape;477;p29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37" name="Google Shape;478;p29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38" name="Google Shape;479;p29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39" name="Google Shape;480;p29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40" name="Google Shape;481;p29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41" name="Google Shape;482;p29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42" name="Google Shape;483;p29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43" name="Google Shape;484;p29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44" name="Google Shape;485;p29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546" name="Google Shape;486;p29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548" name="Google Shape;487;p29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17</a:t>
            </a:r>
          </a:p>
        </p:txBody>
      </p:sp>
      <p:sp>
        <p:nvSpPr>
          <p:cNvPr id="549" name="Google Shape;488;p29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550" name="Google Shape;489;p29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551" name="Google Shape;490;p29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Б. Разработка и настройка навигационных алгоритмов для РМК</a:t>
            </a:r>
          </a:p>
        </p:txBody>
      </p:sp>
      <p:sp>
        <p:nvSpPr>
          <p:cNvPr id="552" name="Google Shape;491;p29"/>
          <p:cNvSpPr txBox="1"/>
          <p:nvPr/>
        </p:nvSpPr>
        <p:spPr>
          <a:xfrm>
            <a:off x="-12" y="882088"/>
            <a:ext cx="8667300" cy="1078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Чтобы управлять роботом RMC2 в ручном режиме, можно запустить скрипт телеопераций, который позволит задавать скорость и направление робота через клавиатуру. Для запуска откройте новый терминал и выполните:</a:t>
            </a:r>
          </a:p>
          <a:p>
            <a:pPr indent="457200" algn="just">
              <a:lnSpc>
                <a:spcPct val="115000"/>
              </a:lnSpc>
              <a:defRPr b="1"/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555" name="Google Shape;492;p29"/>
          <p:cNvGrpSpPr/>
          <p:nvPr/>
        </p:nvGrpSpPr>
        <p:grpSpPr>
          <a:xfrm>
            <a:off x="404325" y="2025699"/>
            <a:ext cx="8560501" cy="500702"/>
            <a:chOff x="0" y="0"/>
            <a:chExt cx="8560499" cy="500700"/>
          </a:xfrm>
        </p:grpSpPr>
        <p:sp>
          <p:nvSpPr>
            <p:cNvPr id="553" name="Фигура"/>
            <p:cNvSpPr/>
            <p:nvPr/>
          </p:nvSpPr>
          <p:spPr>
            <a:xfrm>
              <a:off x="0" y="-1"/>
              <a:ext cx="8560501" cy="500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72" y="0"/>
                  </a:lnTo>
                  <a:lnTo>
                    <a:pt x="21600" y="0"/>
                  </a:lnTo>
                  <a:lnTo>
                    <a:pt x="2132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554" name="ros2 run ar_nav_ros2 teleop --ros-args -r __ns:=/RMC2"/>
            <p:cNvSpPr txBox="1"/>
            <p:nvPr/>
          </p:nvSpPr>
          <p:spPr>
            <a:xfrm>
              <a:off x="767841" y="50975"/>
              <a:ext cx="7024818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run ar_nav_ros2 teleop --ros-args -r __ns:=/RMC2</a:t>
              </a:r>
            </a:p>
          </p:txBody>
        </p:sp>
      </p:grpSp>
      <p:sp>
        <p:nvSpPr>
          <p:cNvPr id="556" name="Google Shape;493;p29"/>
          <p:cNvSpPr txBox="1"/>
          <p:nvPr/>
        </p:nvSpPr>
        <p:spPr>
          <a:xfrm>
            <a:off x="131538" y="2571737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Перед вами появится инструкция с клавишами клавиатуры в следующем формате:</a:t>
            </a:r>
          </a:p>
        </p:txBody>
      </p:sp>
      <p:grpSp>
        <p:nvGrpSpPr>
          <p:cNvPr id="559" name="Google Shape;494;p29"/>
          <p:cNvGrpSpPr/>
          <p:nvPr/>
        </p:nvGrpSpPr>
        <p:grpSpPr>
          <a:xfrm>
            <a:off x="238350" y="2887474"/>
            <a:ext cx="8560501" cy="2341851"/>
            <a:chOff x="0" y="0"/>
            <a:chExt cx="8560499" cy="2341849"/>
          </a:xfrm>
        </p:grpSpPr>
        <p:sp>
          <p:nvSpPr>
            <p:cNvPr id="557" name="Фигура"/>
            <p:cNvSpPr/>
            <p:nvPr/>
          </p:nvSpPr>
          <p:spPr>
            <a:xfrm>
              <a:off x="0" y="85824"/>
              <a:ext cx="8560501" cy="217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180" y="0"/>
                  </a:lnTo>
                  <a:lnTo>
                    <a:pt x="21600" y="0"/>
                  </a:lnTo>
                  <a:lnTo>
                    <a:pt x="2042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558" name="Control Your Robot!…"/>
            <p:cNvSpPr txBox="1"/>
            <p:nvPr/>
          </p:nvSpPr>
          <p:spPr>
            <a:xfrm>
              <a:off x="917693" y="0"/>
              <a:ext cx="6725113" cy="2341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Control Your Robot!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---------------------------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Moving around: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q    w    e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a    s    d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    x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w/x : increase/decrease linear X velocity 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q/e : increase/decrease linear Y velocity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a/d : increase/decrease angular velocity 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space key, s : force stop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CTRL-C to quit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499;p30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574" name="Google Shape;500;p30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572" name="Google Shape;501;p30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562" name="Google Shape;502;p30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3" name="Google Shape;503;p30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4" name="Google Shape;504;p30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5" name="Google Shape;505;p30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6" name="Google Shape;506;p30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7" name="Google Shape;507;p30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8" name="Google Shape;508;p30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69" name="Google Shape;509;p30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70" name="Google Shape;510;p30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71" name="Google Shape;511;p30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573" name="Google Shape;512;p30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575" name="Google Shape;513;p30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18</a:t>
            </a:r>
          </a:p>
        </p:txBody>
      </p:sp>
      <p:sp>
        <p:nvSpPr>
          <p:cNvPr id="576" name="Google Shape;514;p30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577" name="Google Shape;515;p30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578" name="Google Shape;516;p30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Б. Разработка и настройка навигационных алгоритмов для РМК</a:t>
            </a:r>
          </a:p>
        </p:txBody>
      </p:sp>
      <p:sp>
        <p:nvSpPr>
          <p:cNvPr id="579" name="Google Shape;517;p30"/>
          <p:cNvSpPr txBox="1"/>
          <p:nvPr/>
        </p:nvSpPr>
        <p:spPr>
          <a:xfrm>
            <a:off x="-117150" y="1248875"/>
            <a:ext cx="8560500" cy="845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Чтобы создать (заспавнить) препятствие на карте, воспользуйтесь launch файлом в новом терминале: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582" name="Google Shape;518;p30"/>
          <p:cNvGrpSpPr/>
          <p:nvPr/>
        </p:nvGrpSpPr>
        <p:grpSpPr>
          <a:xfrm>
            <a:off x="291750" y="2144674"/>
            <a:ext cx="8560501" cy="648001"/>
            <a:chOff x="0" y="0"/>
            <a:chExt cx="8560499" cy="648000"/>
          </a:xfrm>
        </p:grpSpPr>
        <p:sp>
          <p:nvSpPr>
            <p:cNvPr id="580" name="Фигура"/>
            <p:cNvSpPr/>
            <p:nvPr/>
          </p:nvSpPr>
          <p:spPr>
            <a:xfrm>
              <a:off x="0" y="-1"/>
              <a:ext cx="8560501" cy="6480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52" y="0"/>
                  </a:lnTo>
                  <a:lnTo>
                    <a:pt x="21600" y="0"/>
                  </a:lnTo>
                  <a:lnTo>
                    <a:pt x="2124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581" name="ros2 launch ar_webots_fms_ros2 spawn_object.launch.py x:=-4.0 y:=1.0 angle_z:=0.0 object_name:=obstacle"/>
            <p:cNvSpPr txBox="1"/>
            <p:nvPr/>
          </p:nvSpPr>
          <p:spPr>
            <a:xfrm>
              <a:off x="781062" y="27470"/>
              <a:ext cx="6998376" cy="5930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spawn_object.launch.py x:=-4.0 y:=1.0 angle_z:=0.0 object_name:=obstacle</a:t>
              </a:r>
            </a:p>
          </p:txBody>
        </p:sp>
      </p:grpSp>
      <p:sp>
        <p:nvSpPr>
          <p:cNvPr id="583" name="Google Shape;519;p30"/>
          <p:cNvSpPr txBox="1"/>
          <p:nvPr/>
        </p:nvSpPr>
        <p:spPr>
          <a:xfrm>
            <a:off x="129813" y="2998813"/>
            <a:ext cx="8667300" cy="1777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В качестве аргументов </a:t>
            </a:r>
            <a:r>
              <a:rPr b="1"/>
              <a:t>x</a:t>
            </a:r>
            <a:r>
              <a:t>, </a:t>
            </a:r>
            <a:r>
              <a:rPr b="1"/>
              <a:t>y</a:t>
            </a:r>
            <a:r>
              <a:t> и </a:t>
            </a:r>
            <a:r>
              <a:rPr b="1"/>
              <a:t>angle_z</a:t>
            </a:r>
            <a:r>
              <a:t> в виде чисел с плавающей точкой можно задать координаты и ориентацию объекта. Чтобы задать уникальное имя объекта, укажите его в виде аргумента </a:t>
            </a:r>
            <a:r>
              <a:rPr b="1"/>
              <a:t>name</a:t>
            </a:r>
            <a:r>
              <a:t>.</a:t>
            </a:r>
          </a:p>
          <a:p>
            <a:pPr indent="457200" algn="just">
              <a:lnSpc>
                <a:spcPct val="115000"/>
              </a:lnSpc>
            </a:pPr>
          </a:p>
          <a:p>
            <a:pPr indent="457200" algn="just">
              <a:lnSpc>
                <a:spcPct val="115000"/>
              </a:lnSpc>
            </a:pPr>
            <a:r>
              <a:t>ВАЖНО! При спавне нескольких объектов, каждый из них должен обладать уникальным именем в поле </a:t>
            </a:r>
            <a:r>
              <a:rPr b="1"/>
              <a:t>name</a:t>
            </a:r>
            <a:r>
              <a:t>. Спавнить объекты с уже существующим в мире именем запрещено, т.к. это может привести к ошибке симулятора.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24;p31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598" name="Google Shape;525;p31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596" name="Google Shape;526;p31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586" name="Google Shape;527;p31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87" name="Google Shape;528;p31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88" name="Google Shape;529;p31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89" name="Google Shape;530;p31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90" name="Google Shape;531;p31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91" name="Google Shape;532;p31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92" name="Google Shape;533;p31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93" name="Google Shape;534;p31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94" name="Google Shape;535;p31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595" name="Google Shape;536;p31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597" name="Google Shape;537;p31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599" name="Google Shape;538;p31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19</a:t>
            </a:r>
          </a:p>
        </p:txBody>
      </p:sp>
      <p:sp>
        <p:nvSpPr>
          <p:cNvPr id="600" name="Google Shape;539;p31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601" name="Google Shape;540;p31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602" name="Google Shape;541;p31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603" name="Google Shape;542;p31"/>
          <p:cNvSpPr txBox="1"/>
          <p:nvPr/>
        </p:nvSpPr>
        <p:spPr>
          <a:xfrm>
            <a:off x="-201575" y="918899"/>
            <a:ext cx="9247200" cy="27083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Задание:</a:t>
            </a:r>
          </a:p>
          <a:p>
            <a:pPr indent="457200" algn="just">
              <a:lnSpc>
                <a:spcPct val="115000"/>
              </a:lnSpc>
            </a:pPr>
            <a:r>
              <a:t>На специальной полке на соревновательном поле будут лежать N &gt; 3 коробок. РМК-1 с манипулятором в стартовом положении около полки перпендикулярно ей (камера на манипуляторе смотрит вертикально вниз) смотрит на эту полку сверху. </a:t>
            </a:r>
          </a:p>
          <a:p>
            <a:pPr indent="457200" algn="just">
              <a:lnSpc>
                <a:spcPct val="115000"/>
              </a:lnSpc>
            </a:pPr>
            <a:r>
              <a:t>С помощью генератора случайных чисел эксперт выбирает деталь, необходимую для захвата манипулятором. Конкурсанты должны запустить свой разработанный алгоритм, указать целевую деталь (1 - молоток, 2 - гаечный ключ, 3 - пассатижи) и начать выполнение. </a:t>
            </a:r>
          </a:p>
          <a:p>
            <a:pPr indent="457200" algn="just">
              <a:lnSpc>
                <a:spcPct val="115000"/>
              </a:lnSpc>
            </a:pPr>
            <a:r>
              <a:t>РМК-1 должен автономно определить с помощью размеченного датасета, какая коробка его интересует, определить ее местоположение относительно базы манипулятора, направить манипулятор в нужную точку, схватить коробку схватом и поднять в стартовое положение. </a:t>
            </a:r>
          </a:p>
          <a:p>
            <a:pPr indent="457200" algn="just">
              <a:lnSpc>
                <a:spcPct val="115000"/>
              </a:lnSpc>
            </a:pPr>
            <a:r>
              <a:t>После этого опустить коробку на пустое место на этой же полке.</a:t>
            </a:r>
          </a:p>
        </p:txBody>
      </p:sp>
      <p:sp>
        <p:nvSpPr>
          <p:cNvPr id="604" name="Google Shape;543;p31"/>
          <p:cNvSpPr txBox="1"/>
          <p:nvPr/>
        </p:nvSpPr>
        <p:spPr>
          <a:xfrm>
            <a:off x="-35526" y="3797099"/>
            <a:ext cx="8915102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Чтобы запустить симуляцию данного задания, запустите launch файл:</a:t>
            </a:r>
          </a:p>
          <a:p>
            <a:pPr indent="457200" algn="just">
              <a:lnSpc>
                <a:spcPct val="115000"/>
              </a:lnSpc>
              <a:defRPr b="1"/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607" name="Google Shape;544;p31"/>
          <p:cNvGrpSpPr/>
          <p:nvPr/>
        </p:nvGrpSpPr>
        <p:grpSpPr>
          <a:xfrm>
            <a:off x="291750" y="4384797"/>
            <a:ext cx="8560501" cy="572701"/>
            <a:chOff x="0" y="0"/>
            <a:chExt cx="8560499" cy="572700"/>
          </a:xfrm>
        </p:grpSpPr>
        <p:sp>
          <p:nvSpPr>
            <p:cNvPr id="605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606" name="ros2 launch ar_webots_fms_ros2 module3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module3.launch.py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549;p32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622" name="Google Shape;550;p32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620" name="Google Shape;551;p32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610" name="Google Shape;552;p32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1" name="Google Shape;553;p32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2" name="Google Shape;554;p32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3" name="Google Shape;555;p32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4" name="Google Shape;556;p32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5" name="Google Shape;557;p32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6" name="Google Shape;558;p32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7" name="Google Shape;559;p32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8" name="Google Shape;560;p32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19" name="Google Shape;561;p32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621" name="Google Shape;562;p32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623" name="Google Shape;563;p32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20</a:t>
            </a:r>
          </a:p>
        </p:txBody>
      </p:sp>
      <p:sp>
        <p:nvSpPr>
          <p:cNvPr id="624" name="Google Shape;564;p32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625" name="Google Shape;565;p32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626" name="Google Shape;566;p32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627" name="Google Shape;567;p32"/>
          <p:cNvSpPr txBox="1"/>
          <p:nvPr/>
        </p:nvSpPr>
        <p:spPr>
          <a:xfrm>
            <a:off x="92850" y="1025349"/>
            <a:ext cx="8958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15000"/>
              </a:lnSpc>
            </a:lvl1pPr>
          </a:lstStyle>
          <a:p>
            <a:pPr/>
            <a:r>
              <a:t>При первом запуске мира могут долго скачиваться некоторые ассеты для карты, поэтому, если робот не появился, то перезапустите симулятор. При успешном запуске в симуляторе должна быть такая картина:</a:t>
            </a:r>
          </a:p>
        </p:txBody>
      </p:sp>
      <p:sp>
        <p:nvSpPr>
          <p:cNvPr id="628" name="Google Shape;568;p32"/>
          <p:cNvSpPr txBox="1"/>
          <p:nvPr/>
        </p:nvSpPr>
        <p:spPr>
          <a:xfrm>
            <a:off x="5740999" y="1880349"/>
            <a:ext cx="3174901" cy="29411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В окне симулятора будут также отображаться изображения с камер робота. Однако в данном случае, чтобы изображение публиковалось в окно симулятора, на топик камеры необходиом подписаться. Это может сделать rviz2. Предупреждения (warning) в консоли симулятора можно игнорировать.</a:t>
            </a:r>
          </a:p>
        </p:txBody>
      </p:sp>
      <p:pic>
        <p:nvPicPr>
          <p:cNvPr id="629" name="Google Shape;569;p32" descr="Google Shape;569;p3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7800" y="1779800"/>
            <a:ext cx="5566503" cy="31683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574;p33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644" name="Google Shape;575;p33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642" name="Google Shape;576;p33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632" name="Google Shape;577;p33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3" name="Google Shape;578;p33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4" name="Google Shape;579;p33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5" name="Google Shape;580;p33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6" name="Google Shape;581;p33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7" name="Google Shape;582;p33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8" name="Google Shape;583;p33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39" name="Google Shape;584;p33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40" name="Google Shape;585;p33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41" name="Google Shape;586;p33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643" name="Google Shape;587;p33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645" name="Google Shape;588;p33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21</a:t>
            </a:r>
          </a:p>
        </p:txBody>
      </p:sp>
      <p:sp>
        <p:nvSpPr>
          <p:cNvPr id="646" name="Google Shape;589;p33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647" name="Google Shape;590;p33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648" name="Google Shape;591;p33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649" name="Google Shape;592;p33"/>
          <p:cNvSpPr txBox="1"/>
          <p:nvPr/>
        </p:nvSpPr>
        <p:spPr>
          <a:xfrm>
            <a:off x="-12" y="1689412"/>
            <a:ext cx="8667300" cy="154427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Для визуальной оценки данных, которые получают датчики робота RMC1, можно использовать программу Rviz2. В пакете есть готовый скрипт для запуска настроенного под робота окна Rviz2.</a:t>
            </a:r>
          </a:p>
          <a:p>
            <a:pPr indent="457200" algn="just">
              <a:lnSpc>
                <a:spcPct val="115000"/>
              </a:lnSpc>
            </a:pPr>
            <a:endParaRPr b="1"/>
          </a:p>
          <a:p>
            <a:pPr indent="457200" algn="just">
              <a:lnSpc>
                <a:spcPct val="115000"/>
              </a:lnSpc>
              <a:defRPr b="1"/>
            </a:pPr>
            <a:r>
              <a:t>Для запуска откройте новый терминал и выполните: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652" name="Google Shape;593;p33"/>
          <p:cNvGrpSpPr/>
          <p:nvPr/>
        </p:nvGrpSpPr>
        <p:grpSpPr>
          <a:xfrm>
            <a:off x="291750" y="3528798"/>
            <a:ext cx="8560501" cy="572701"/>
            <a:chOff x="0" y="0"/>
            <a:chExt cx="8560499" cy="572700"/>
          </a:xfrm>
        </p:grpSpPr>
        <p:sp>
          <p:nvSpPr>
            <p:cNvPr id="650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651" name="ros2 launch ar_webots_fms_ros2 rviz_rmc1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rviz_rmc1.launch.py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598;p34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667" name="Google Shape;599;p34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665" name="Google Shape;600;p34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655" name="Google Shape;601;p34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56" name="Google Shape;602;p34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57" name="Google Shape;603;p34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58" name="Google Shape;604;p34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59" name="Google Shape;605;p34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60" name="Google Shape;606;p34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61" name="Google Shape;607;p34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62" name="Google Shape;608;p34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63" name="Google Shape;609;p34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64" name="Google Shape;610;p34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666" name="Google Shape;611;p34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668" name="Google Shape;612;p34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22</a:t>
            </a:r>
          </a:p>
        </p:txBody>
      </p:sp>
      <p:sp>
        <p:nvSpPr>
          <p:cNvPr id="669" name="Google Shape;613;p34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670" name="Google Shape;614;p34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671" name="Google Shape;615;p34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672" name="Google Shape;616;p34"/>
          <p:cNvSpPr txBox="1"/>
          <p:nvPr/>
        </p:nvSpPr>
        <p:spPr>
          <a:xfrm>
            <a:off x="5680700" y="984549"/>
            <a:ext cx="3174901" cy="23950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</a:pPr>
            <a:r>
              <a:t>Данные для обучения нейросети можно собрать, перемещая камеру и объекты в симуляторе и делая скриншоты.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Красные и синие точки отображают данные переднего и заднего лидара соответственно. Белые точки - объедененный скан переднего и заднего лидара.</a:t>
            </a:r>
          </a:p>
        </p:txBody>
      </p:sp>
      <p:pic>
        <p:nvPicPr>
          <p:cNvPr id="673" name="Google Shape;617;p34" descr="Google Shape;617;p3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34000" y="918900"/>
            <a:ext cx="4992419" cy="2841626"/>
          </a:xfrm>
          <a:prstGeom prst="rect">
            <a:avLst/>
          </a:prstGeom>
          <a:ln w="12700">
            <a:miter lim="400000"/>
          </a:ln>
        </p:spPr>
      </p:pic>
      <p:sp>
        <p:nvSpPr>
          <p:cNvPr id="674" name="Google Shape;618;p34"/>
          <p:cNvSpPr txBox="1"/>
          <p:nvPr/>
        </p:nvSpPr>
        <p:spPr>
          <a:xfrm>
            <a:off x="56675" y="3752100"/>
            <a:ext cx="9162900" cy="13114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15000"/>
              </a:lnSpc>
              <a:spcBef>
                <a:spcPts val="1200"/>
              </a:spcBef>
            </a:lvl1pPr>
          </a:lstStyle>
          <a:p>
            <a:pPr/>
            <a:r>
              <a:t>Слева снизу можно видеть изображение, которое передает камера, расположенная на захвате манипулятора. Поверх этого изображения также отрисовываются визуальные данные из Rviz2, которые попадают в поле зрения визуализируемой камеры. На скриншоте выше, например, видно, что камера "видит" некоторые оси координат робота. Но пусть вас не смущают эти визуализации, на самом изображении это все отсутствует.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23;p35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689" name="Google Shape;624;p35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687" name="Google Shape;625;p35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677" name="Google Shape;626;p35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78" name="Google Shape;627;p35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79" name="Google Shape;628;p35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0" name="Google Shape;629;p35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1" name="Google Shape;630;p35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2" name="Google Shape;631;p35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3" name="Google Shape;632;p35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4" name="Google Shape;633;p35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5" name="Google Shape;634;p35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686" name="Google Shape;635;p35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688" name="Google Shape;636;p35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690" name="Google Shape;637;p35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23</a:t>
            </a:r>
          </a:p>
        </p:txBody>
      </p:sp>
      <p:sp>
        <p:nvSpPr>
          <p:cNvPr id="691" name="Google Shape;638;p35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692" name="Google Shape;639;p35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693" name="Google Shape;640;p35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694" name="Google Shape;641;p35"/>
          <p:cNvSpPr txBox="1"/>
          <p:nvPr/>
        </p:nvSpPr>
        <p:spPr>
          <a:xfrm>
            <a:off x="-12" y="882088"/>
            <a:ext cx="8667300" cy="1078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Чтобы управлять роботом RMC1 в ручном режиме, можно запустить скрипт телеопераций, который позволит задавать скорость и направление робота через клавиатуру. Для запуска откройте новый терминал и выполните:</a:t>
            </a:r>
          </a:p>
          <a:p>
            <a:pPr indent="457200" algn="just">
              <a:lnSpc>
                <a:spcPct val="115000"/>
              </a:lnSpc>
              <a:defRPr b="1"/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697" name="Google Shape;642;p35"/>
          <p:cNvGrpSpPr/>
          <p:nvPr/>
        </p:nvGrpSpPr>
        <p:grpSpPr>
          <a:xfrm>
            <a:off x="404325" y="2025699"/>
            <a:ext cx="8560501" cy="500702"/>
            <a:chOff x="0" y="0"/>
            <a:chExt cx="8560499" cy="500700"/>
          </a:xfrm>
        </p:grpSpPr>
        <p:sp>
          <p:nvSpPr>
            <p:cNvPr id="695" name="Фигура"/>
            <p:cNvSpPr/>
            <p:nvPr/>
          </p:nvSpPr>
          <p:spPr>
            <a:xfrm>
              <a:off x="0" y="-1"/>
              <a:ext cx="8560501" cy="500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72" y="0"/>
                  </a:lnTo>
                  <a:lnTo>
                    <a:pt x="21600" y="0"/>
                  </a:lnTo>
                  <a:lnTo>
                    <a:pt x="2132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696" name="ros2 run ar_nav_ros2 teleop --ros-args -r __ns:=/RMC1"/>
            <p:cNvSpPr txBox="1"/>
            <p:nvPr/>
          </p:nvSpPr>
          <p:spPr>
            <a:xfrm>
              <a:off x="767841" y="50975"/>
              <a:ext cx="7024818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run ar_nav_ros2 teleop --ros-args -r __ns:=/RMC1</a:t>
              </a:r>
            </a:p>
          </p:txBody>
        </p:sp>
      </p:grpSp>
      <p:sp>
        <p:nvSpPr>
          <p:cNvPr id="698" name="Google Shape;643;p35"/>
          <p:cNvSpPr txBox="1"/>
          <p:nvPr/>
        </p:nvSpPr>
        <p:spPr>
          <a:xfrm>
            <a:off x="131538" y="2571737"/>
            <a:ext cx="8667300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Перед вами появится инструкция с клавишами клавиатуры в следующем формате:</a:t>
            </a:r>
          </a:p>
        </p:txBody>
      </p:sp>
      <p:grpSp>
        <p:nvGrpSpPr>
          <p:cNvPr id="701" name="Google Shape;644;p35"/>
          <p:cNvGrpSpPr/>
          <p:nvPr/>
        </p:nvGrpSpPr>
        <p:grpSpPr>
          <a:xfrm>
            <a:off x="238350" y="2887474"/>
            <a:ext cx="8560501" cy="2341851"/>
            <a:chOff x="0" y="0"/>
            <a:chExt cx="8560499" cy="2341849"/>
          </a:xfrm>
        </p:grpSpPr>
        <p:sp>
          <p:nvSpPr>
            <p:cNvPr id="699" name="Фигура"/>
            <p:cNvSpPr/>
            <p:nvPr/>
          </p:nvSpPr>
          <p:spPr>
            <a:xfrm>
              <a:off x="0" y="85824"/>
              <a:ext cx="8560501" cy="217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180" y="0"/>
                  </a:lnTo>
                  <a:lnTo>
                    <a:pt x="21600" y="0"/>
                  </a:lnTo>
                  <a:lnTo>
                    <a:pt x="2042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700" name="Control Your Robot!…"/>
            <p:cNvSpPr txBox="1"/>
            <p:nvPr/>
          </p:nvSpPr>
          <p:spPr>
            <a:xfrm>
              <a:off x="917693" y="0"/>
              <a:ext cx="6725113" cy="2341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Control Your Robot!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---------------------------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Moving around: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q    w    e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a    s    d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    x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w/x : increase/decrease linear X velocity 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q/e : increase/decrease linear Y velocity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a/d : increase/decrease angular velocity 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space key, s : force stop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CTRL-C to quit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649;p36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716" name="Google Shape;650;p36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714" name="Google Shape;651;p36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704" name="Google Shape;652;p36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05" name="Google Shape;653;p36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06" name="Google Shape;654;p36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07" name="Google Shape;655;p36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08" name="Google Shape;656;p36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09" name="Google Shape;657;p36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10" name="Google Shape;658;p36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11" name="Google Shape;659;p36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12" name="Google Shape;660;p36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13" name="Google Shape;661;p36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715" name="Google Shape;662;p36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717" name="Google Shape;663;p36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24</a:t>
            </a:r>
          </a:p>
        </p:txBody>
      </p:sp>
      <p:sp>
        <p:nvSpPr>
          <p:cNvPr id="718" name="Google Shape;664;p36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719" name="Google Shape;665;p36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720" name="Google Shape;666;p36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721" name="Google Shape;667;p36"/>
          <p:cNvSpPr txBox="1"/>
          <p:nvPr/>
        </p:nvSpPr>
        <p:spPr>
          <a:xfrm>
            <a:off x="125750" y="1141287"/>
            <a:ext cx="86673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Чтобы запустить готовый пакет навигации Nav2, откройте новый терминал и выполните: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724" name="Google Shape;668;p36"/>
          <p:cNvGrpSpPr/>
          <p:nvPr/>
        </p:nvGrpSpPr>
        <p:grpSpPr>
          <a:xfrm>
            <a:off x="345163" y="1789297"/>
            <a:ext cx="8560501" cy="572701"/>
            <a:chOff x="0" y="0"/>
            <a:chExt cx="8560499" cy="572700"/>
          </a:xfrm>
        </p:grpSpPr>
        <p:sp>
          <p:nvSpPr>
            <p:cNvPr id="722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723" name="ros2 launch ar_nav_ros2 bringup_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ar_nav_ros2 bringup_launch.py</a:t>
              </a:r>
            </a:p>
          </p:txBody>
        </p:sp>
      </p:grpSp>
      <p:sp>
        <p:nvSpPr>
          <p:cNvPr id="725" name="Google Shape;669;p36"/>
          <p:cNvSpPr txBox="1"/>
          <p:nvPr/>
        </p:nvSpPr>
        <p:spPr>
          <a:xfrm>
            <a:off x="178075" y="2644063"/>
            <a:ext cx="8667300" cy="1205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Запуск может занять около ~15 секунд.</a:t>
            </a:r>
          </a:p>
          <a:p>
            <a:pPr indent="457200" algn="just">
              <a:lnSpc>
                <a:spcPct val="115000"/>
              </a:lnSpc>
              <a:spcBef>
                <a:spcPts val="1000"/>
              </a:spcBef>
              <a:defRPr b="1"/>
            </a:pPr>
            <a:r>
              <a:t>После того, как стек навигации успешно запуститься, можно воспользоваться визуализацией Rviz2. Для запуска откройте новый терминал и выполните: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728" name="Google Shape;670;p36"/>
          <p:cNvGrpSpPr/>
          <p:nvPr/>
        </p:nvGrpSpPr>
        <p:grpSpPr>
          <a:xfrm>
            <a:off x="457738" y="4039623"/>
            <a:ext cx="8560501" cy="572701"/>
            <a:chOff x="0" y="0"/>
            <a:chExt cx="8560499" cy="572700"/>
          </a:xfrm>
        </p:grpSpPr>
        <p:sp>
          <p:nvSpPr>
            <p:cNvPr id="726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727" name="ros2 launch ar_nav_ros2 rviz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ar_nav_ros2 rviz.launch.py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675;p37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743" name="Google Shape;676;p37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741" name="Google Shape;677;p37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731" name="Google Shape;678;p37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2" name="Google Shape;679;p37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3" name="Google Shape;680;p37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4" name="Google Shape;681;p37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5" name="Google Shape;682;p37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6" name="Google Shape;683;p37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7" name="Google Shape;684;p37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8" name="Google Shape;685;p37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39" name="Google Shape;686;p37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40" name="Google Shape;687;p37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742" name="Google Shape;688;p37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744" name="Google Shape;689;p37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25</a:t>
            </a:r>
          </a:p>
        </p:txBody>
      </p:sp>
      <p:sp>
        <p:nvSpPr>
          <p:cNvPr id="745" name="Google Shape;690;p37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746" name="Google Shape;691;p37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747" name="Google Shape;692;p37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748" name="Google Shape;693;p37"/>
          <p:cNvSpPr txBox="1"/>
          <p:nvPr/>
        </p:nvSpPr>
        <p:spPr>
          <a:xfrm>
            <a:off x="5969025" y="984549"/>
            <a:ext cx="3174901" cy="31739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В данном окне отображается 2D карта поля, показания лидара, локальная и глобальная карты занятости, границы робота и его траектории во время движения. Первоначально роботу необходимо задать начальную позицию, если его позиция на карте отличается от реальной. Для этого в верхней панели выберите инструмент </a:t>
            </a:r>
            <a:r>
              <a:rPr b="1"/>
              <a:t>2D Pose Estimate</a:t>
            </a:r>
            <a:r>
              <a:t>, кликните им в нужную точку и задайте ориентацию с помощью стрелки.</a:t>
            </a:r>
          </a:p>
        </p:txBody>
      </p:sp>
      <p:sp>
        <p:nvSpPr>
          <p:cNvPr id="749" name="Google Shape;694;p37"/>
          <p:cNvSpPr txBox="1"/>
          <p:nvPr/>
        </p:nvSpPr>
        <p:spPr>
          <a:xfrm>
            <a:off x="68725" y="4358649"/>
            <a:ext cx="9162900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Чтобы задать целевую точку, выберите инструмент </a:t>
            </a:r>
            <a:r>
              <a:rPr b="1"/>
              <a:t>2D Goal Pose</a:t>
            </a:r>
            <a:r>
              <a:t>, кликните им в нужную точку и задайте ориентацию с помощью стрелки. Робот начнет движение по отрисованной траектории.</a:t>
            </a:r>
          </a:p>
        </p:txBody>
      </p:sp>
      <p:pic>
        <p:nvPicPr>
          <p:cNvPr id="750" name="Google Shape;695;p37" descr="Google Shape;695;p37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5712" y="1086922"/>
            <a:ext cx="5830327" cy="3169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00;p38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765" name="Google Shape;701;p38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763" name="Google Shape;702;p38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753" name="Google Shape;703;p38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54" name="Google Shape;704;p38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55" name="Google Shape;705;p38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56" name="Google Shape;706;p38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57" name="Google Shape;707;p38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58" name="Google Shape;708;p38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59" name="Google Shape;709;p38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60" name="Google Shape;710;p38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61" name="Google Shape;711;p38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62" name="Google Shape;712;p38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764" name="Google Shape;713;p38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766" name="Google Shape;714;p38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26</a:t>
            </a:r>
          </a:p>
        </p:txBody>
      </p:sp>
      <p:sp>
        <p:nvSpPr>
          <p:cNvPr id="767" name="Google Shape;715;p38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768" name="Google Shape;716;p38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769" name="Google Shape;717;p38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770" name="Google Shape;718;p38"/>
          <p:cNvSpPr txBox="1"/>
          <p:nvPr/>
        </p:nvSpPr>
        <p:spPr>
          <a:xfrm>
            <a:off x="89575" y="1894363"/>
            <a:ext cx="8667300" cy="1078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Для визуальной отладки манипулятора Arm95 и его управления через графический интерфейс, есть еще один готовый конфиг для Rviz2. Для запуска откройте новый терминал и выполните: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773" name="Google Shape;719;p38"/>
          <p:cNvGrpSpPr/>
          <p:nvPr/>
        </p:nvGrpSpPr>
        <p:grpSpPr>
          <a:xfrm>
            <a:off x="493913" y="3227372"/>
            <a:ext cx="8560501" cy="572701"/>
            <a:chOff x="0" y="0"/>
            <a:chExt cx="8560499" cy="572700"/>
          </a:xfrm>
        </p:grpSpPr>
        <p:sp>
          <p:nvSpPr>
            <p:cNvPr id="771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772" name="ros2 launch ar_webots_fms_ros2 rviz_arm95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rviz_arm95.launch.py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724;p39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788" name="Google Shape;725;p39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786" name="Google Shape;726;p39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776" name="Google Shape;727;p39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77" name="Google Shape;728;p39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78" name="Google Shape;729;p39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79" name="Google Shape;730;p39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80" name="Google Shape;731;p39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81" name="Google Shape;732;p39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82" name="Google Shape;733;p39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83" name="Google Shape;734;p39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84" name="Google Shape;735;p39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85" name="Google Shape;736;p39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787" name="Google Shape;737;p39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789" name="Google Shape;738;p39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27</a:t>
            </a:r>
          </a:p>
        </p:txBody>
      </p:sp>
      <p:sp>
        <p:nvSpPr>
          <p:cNvPr id="790" name="Google Shape;739;p39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791" name="Google Shape;740;p39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792" name="Google Shape;741;p39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В. СТЗ с использованием инструментов искусственного интеллекта</a:t>
            </a:r>
          </a:p>
        </p:txBody>
      </p:sp>
      <p:sp>
        <p:nvSpPr>
          <p:cNvPr id="793" name="Google Shape;742;p39"/>
          <p:cNvSpPr txBox="1"/>
          <p:nvPr/>
        </p:nvSpPr>
        <p:spPr>
          <a:xfrm>
            <a:off x="5908750" y="918899"/>
            <a:ext cx="3174901" cy="40247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Для ручного управления манипулятором в поле </a:t>
            </a:r>
            <a:r>
              <a:rPr b="1"/>
              <a:t>Planning Group </a:t>
            </a:r>
            <a:r>
              <a:t>выбираем </a:t>
            </a:r>
            <a:r>
              <a:rPr b="1"/>
              <a:t>arm95_group</a:t>
            </a:r>
            <a:r>
              <a:t>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Теперь в визуализации можно потянуть за стрелки или за голубую сферу и задать конечное положение манипулятора. Чтобы переместить манипулятор в заданное положение нажимаем кнопку </a:t>
            </a:r>
            <a:r>
              <a:rPr b="1"/>
              <a:t>Plan</a:t>
            </a:r>
            <a:r>
              <a:t>, затем </a:t>
            </a:r>
            <a:r>
              <a:rPr b="1"/>
              <a:t>Execute</a:t>
            </a:r>
            <a:r>
              <a:t>. Либо одной кнопкой сразу: </a:t>
            </a:r>
            <a:r>
              <a:rPr b="1"/>
              <a:t>Plan &amp; Execute</a:t>
            </a:r>
            <a:r>
              <a:t>. Если удалось построить траекторию в заданную точку, манипулятор должен переместиться. Можно проверить это в симуляторе Webots.</a:t>
            </a:r>
          </a:p>
        </p:txBody>
      </p:sp>
      <p:sp>
        <p:nvSpPr>
          <p:cNvPr id="794" name="Google Shape;743;p39"/>
          <p:cNvSpPr txBox="1"/>
          <p:nvPr/>
        </p:nvSpPr>
        <p:spPr>
          <a:xfrm>
            <a:off x="34974" y="4262172"/>
            <a:ext cx="5631902" cy="845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Для ручного управления схватом в поле </a:t>
            </a:r>
            <a:r>
              <a:rPr b="1"/>
              <a:t>Planning Group</a:t>
            </a:r>
            <a:r>
              <a:t> выбираем </a:t>
            </a:r>
            <a:r>
              <a:rPr b="1"/>
              <a:t>gripper. </a:t>
            </a:r>
            <a:r>
              <a:t>Затем в поле </a:t>
            </a:r>
            <a:r>
              <a:rPr b="1"/>
              <a:t>Goal State</a:t>
            </a:r>
            <a:r>
              <a:t> выбираем </a:t>
            </a:r>
            <a:r>
              <a:rPr b="1"/>
              <a:t>open</a:t>
            </a:r>
            <a:r>
              <a:t> или </a:t>
            </a:r>
            <a:r>
              <a:rPr b="1"/>
              <a:t>close</a:t>
            </a:r>
            <a:r>
              <a:t> и затем нажимаем </a:t>
            </a:r>
            <a:r>
              <a:rPr b="1"/>
              <a:t>Plan &amp; Execute</a:t>
            </a:r>
            <a:r>
              <a:t>.</a:t>
            </a:r>
          </a:p>
        </p:txBody>
      </p:sp>
      <p:pic>
        <p:nvPicPr>
          <p:cNvPr id="795" name="Google Shape;744;p39" descr="Google Shape;744;p39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5174" y="1073050"/>
            <a:ext cx="5501601" cy="31314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49;p40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810" name="Google Shape;750;p40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808" name="Google Shape;751;p40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798" name="Google Shape;752;p40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799" name="Google Shape;753;p40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0" name="Google Shape;754;p40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1" name="Google Shape;755;p40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2" name="Google Shape;756;p40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3" name="Google Shape;757;p40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4" name="Google Shape;758;p40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5" name="Google Shape;759;p40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6" name="Google Shape;760;p40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07" name="Google Shape;761;p40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809" name="Google Shape;762;p40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811" name="Google Shape;763;p40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28</a:t>
            </a:r>
          </a:p>
        </p:txBody>
      </p:sp>
      <p:sp>
        <p:nvSpPr>
          <p:cNvPr id="812" name="Google Shape;764;p40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813" name="Google Shape;765;p40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814" name="Google Shape;766;p40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Д. Решение складского кейса гетерогенной группой РМК</a:t>
            </a:r>
          </a:p>
        </p:txBody>
      </p:sp>
      <p:sp>
        <p:nvSpPr>
          <p:cNvPr id="815" name="Google Shape;767;p40"/>
          <p:cNvSpPr txBox="1"/>
          <p:nvPr/>
        </p:nvSpPr>
        <p:spPr>
          <a:xfrm>
            <a:off x="-201575" y="918899"/>
            <a:ext cx="9247200" cy="2136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Задание:</a:t>
            </a:r>
          </a:p>
          <a:p>
            <a:pPr indent="457200" algn="just">
              <a:lnSpc>
                <a:spcPct val="115000"/>
              </a:lnSpc>
              <a:spcBef>
                <a:spcPts val="1000"/>
              </a:spcBef>
            </a:pPr>
            <a:r>
              <a:t>1) РМК-2 выполняет транспортировку стеллажа из точки хранения в точку комплектации.</a:t>
            </a:r>
          </a:p>
          <a:p>
            <a:pPr indent="457200" algn="just">
              <a:lnSpc>
                <a:spcPct val="115000"/>
              </a:lnSpc>
            </a:pPr>
            <a:r>
              <a:t>2) РМК-1 выполняет операцию комплектации (picking) требуемой детали со стеллажа.</a:t>
            </a:r>
          </a:p>
          <a:p>
            <a:pPr indent="457200" algn="just">
              <a:lnSpc>
                <a:spcPct val="115000"/>
              </a:lnSpc>
            </a:pPr>
            <a:r>
              <a:t>3) РМК-1 доставляет деталь в точку сдачи.</a:t>
            </a:r>
          </a:p>
          <a:p>
            <a:pPr indent="457200" algn="just">
              <a:lnSpc>
                <a:spcPct val="115000"/>
              </a:lnSpc>
            </a:pPr>
            <a:r>
              <a:t>4) РМК-2 выполняет транспортировку стеллажа из точки комплектации в точку хранения.</a:t>
            </a:r>
          </a:p>
          <a:p>
            <a:pPr indent="457200" algn="just">
              <a:lnSpc>
                <a:spcPct val="115000"/>
              </a:lnSpc>
            </a:pPr>
            <a:r>
              <a:t>5) Оба РМК возвращаются в исходные позиции.</a:t>
            </a:r>
          </a:p>
          <a:p>
            <a:pPr indent="457200" algn="just">
              <a:lnSpc>
                <a:spcPct val="115000"/>
              </a:lnSpc>
            </a:pPr>
            <a:endParaRPr b="1"/>
          </a:p>
        </p:txBody>
      </p:sp>
      <p:sp>
        <p:nvSpPr>
          <p:cNvPr id="816" name="Google Shape;768;p40"/>
          <p:cNvSpPr txBox="1"/>
          <p:nvPr/>
        </p:nvSpPr>
        <p:spPr>
          <a:xfrm>
            <a:off x="-1" y="2784299"/>
            <a:ext cx="8915102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Чтобы запустить симуляцию данного задания, запустите launch файл:</a:t>
            </a:r>
          </a:p>
          <a:p>
            <a:pPr indent="457200" algn="just">
              <a:lnSpc>
                <a:spcPct val="115000"/>
              </a:lnSpc>
              <a:defRPr b="1"/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819" name="Google Shape;769;p40"/>
          <p:cNvGrpSpPr/>
          <p:nvPr/>
        </p:nvGrpSpPr>
        <p:grpSpPr>
          <a:xfrm>
            <a:off x="243500" y="3504648"/>
            <a:ext cx="8560501" cy="572701"/>
            <a:chOff x="0" y="0"/>
            <a:chExt cx="8560499" cy="572700"/>
          </a:xfrm>
        </p:grpSpPr>
        <p:sp>
          <p:nvSpPr>
            <p:cNvPr id="817" name="Фигура"/>
            <p:cNvSpPr/>
            <p:nvPr/>
          </p:nvSpPr>
          <p:spPr>
            <a:xfrm>
              <a:off x="0" y="-1"/>
              <a:ext cx="8560501" cy="5727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311" y="0"/>
                  </a:lnTo>
                  <a:lnTo>
                    <a:pt x="21600" y="0"/>
                  </a:lnTo>
                  <a:lnTo>
                    <a:pt x="2128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818" name="ros2 launch ar_webots_fms_ros2 module5.launch.py"/>
            <p:cNvSpPr txBox="1"/>
            <p:nvPr/>
          </p:nvSpPr>
          <p:spPr>
            <a:xfrm>
              <a:off x="774305" y="86975"/>
              <a:ext cx="7011890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ar_webots_fms_ros2 module5.launch.py</a:t>
              </a:r>
            </a:p>
          </p:txBody>
        </p:sp>
      </p:grpSp>
      <p:sp>
        <p:nvSpPr>
          <p:cNvPr id="820" name="Google Shape;770;p40"/>
          <p:cNvSpPr txBox="1"/>
          <p:nvPr/>
        </p:nvSpPr>
        <p:spPr>
          <a:xfrm>
            <a:off x="114449" y="4238850"/>
            <a:ext cx="8915102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  <a:defRPr b="1"/>
            </a:lvl1pPr>
          </a:lstStyle>
          <a:p>
            <a:pPr/>
            <a:r>
              <a:t>При первом запуске мира могут долго скачиваться некоторые ассеты для карты, поэтому, если робот не появился, то перезапустите симулятор.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775;p41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835" name="Google Shape;776;p41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833" name="Google Shape;777;p41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823" name="Google Shape;778;p41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24" name="Google Shape;779;p41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25" name="Google Shape;780;p41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26" name="Google Shape;781;p41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27" name="Google Shape;782;p41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28" name="Google Shape;783;p41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29" name="Google Shape;784;p41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30" name="Google Shape;785;p41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31" name="Google Shape;786;p41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32" name="Google Shape;787;p41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834" name="Google Shape;788;p41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836" name="Google Shape;789;p41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29</a:t>
            </a:r>
          </a:p>
        </p:txBody>
      </p:sp>
      <p:sp>
        <p:nvSpPr>
          <p:cNvPr id="837" name="Google Shape;790;p41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838" name="Google Shape;791;p41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839" name="Google Shape;792;p41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Д. Решение складского кейса гетерогенной группой РМК</a:t>
            </a:r>
          </a:p>
        </p:txBody>
      </p:sp>
      <p:sp>
        <p:nvSpPr>
          <p:cNvPr id="840" name="Google Shape;793;p41"/>
          <p:cNvSpPr txBox="1"/>
          <p:nvPr/>
        </p:nvSpPr>
        <p:spPr>
          <a:xfrm>
            <a:off x="278299" y="878563"/>
            <a:ext cx="8418602" cy="3802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15000"/>
              </a:lnSpc>
              <a:defRPr b="1"/>
            </a:lvl1pPr>
          </a:lstStyle>
          <a:p>
            <a:pPr/>
            <a:r>
              <a:t>При успешном запуске в симуляторе должна быть такая картина: </a:t>
            </a:r>
          </a:p>
        </p:txBody>
      </p:sp>
      <p:pic>
        <p:nvPicPr>
          <p:cNvPr id="841" name="Google Shape;794;p41" descr="Google Shape;794;p41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2349" y="1218500"/>
            <a:ext cx="6789895" cy="3864727"/>
          </a:xfrm>
          <a:prstGeom prst="rect">
            <a:avLst/>
          </a:prstGeom>
          <a:ln w="12700">
            <a:miter lim="400000"/>
          </a:ln>
        </p:spPr>
      </p:pic>
      <p:sp>
        <p:nvSpPr>
          <p:cNvPr id="842" name="Google Shape;795;p41"/>
          <p:cNvSpPr txBox="1"/>
          <p:nvPr/>
        </p:nvSpPr>
        <p:spPr>
          <a:xfrm>
            <a:off x="6943649" y="2477300"/>
            <a:ext cx="2209801" cy="10786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just">
              <a:lnSpc>
                <a:spcPct val="115000"/>
              </a:lnSpc>
              <a:defRPr b="1"/>
            </a:lvl1pPr>
          </a:lstStyle>
          <a:p>
            <a:pPr/>
            <a:r>
              <a:t>Предупреждения (warning) в консоли симулятора можно игнорировать.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00;p42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857" name="Google Shape;801;p42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855" name="Google Shape;802;p42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845" name="Google Shape;803;p42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46" name="Google Shape;804;p42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47" name="Google Shape;805;p42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48" name="Google Shape;806;p42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49" name="Google Shape;807;p42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50" name="Google Shape;808;p42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51" name="Google Shape;809;p42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52" name="Google Shape;810;p42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53" name="Google Shape;811;p42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54" name="Google Shape;812;p42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856" name="Google Shape;813;p42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858" name="Google Shape;814;p42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30</a:t>
            </a:r>
          </a:p>
        </p:txBody>
      </p:sp>
      <p:sp>
        <p:nvSpPr>
          <p:cNvPr id="859" name="Google Shape;815;p42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860" name="Google Shape;816;p42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861" name="Google Shape;817;p42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Модуль Д. Решение складского кейса гетерогенной группой РМК</a:t>
            </a:r>
          </a:p>
        </p:txBody>
      </p:sp>
      <p:sp>
        <p:nvSpPr>
          <p:cNvPr id="862" name="Google Shape;818;p42"/>
          <p:cNvSpPr txBox="1"/>
          <p:nvPr/>
        </p:nvSpPr>
        <p:spPr>
          <a:xfrm>
            <a:off x="60274" y="984549"/>
            <a:ext cx="8915102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Далее запустите пакеты навигации Nav2, откройте новый терминал и выполните: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865" name="Google Shape;819;p42"/>
          <p:cNvGrpSpPr/>
          <p:nvPr/>
        </p:nvGrpSpPr>
        <p:grpSpPr>
          <a:xfrm>
            <a:off x="291750" y="1698200"/>
            <a:ext cx="8560501" cy="500701"/>
            <a:chOff x="0" y="0"/>
            <a:chExt cx="8560499" cy="500700"/>
          </a:xfrm>
        </p:grpSpPr>
        <p:sp>
          <p:nvSpPr>
            <p:cNvPr id="863" name="Фигура"/>
            <p:cNvSpPr/>
            <p:nvPr/>
          </p:nvSpPr>
          <p:spPr>
            <a:xfrm>
              <a:off x="0" y="-1"/>
              <a:ext cx="8560501" cy="500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72" y="0"/>
                  </a:lnTo>
                  <a:lnTo>
                    <a:pt x="21600" y="0"/>
                  </a:lnTo>
                  <a:lnTo>
                    <a:pt x="21328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864" name="ros2 launch ar_nav_ros2 bringup_launch.py"/>
            <p:cNvSpPr txBox="1"/>
            <p:nvPr/>
          </p:nvSpPr>
          <p:spPr>
            <a:xfrm>
              <a:off x="767841" y="50975"/>
              <a:ext cx="7024818" cy="3987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ros2 launch ar_nav_ros2 bringup_launch.py</a:t>
              </a:r>
            </a:p>
          </p:txBody>
        </p:sp>
      </p:grpSp>
      <p:sp>
        <p:nvSpPr>
          <p:cNvPr id="866" name="Google Shape;820;p42"/>
          <p:cNvSpPr txBox="1"/>
          <p:nvPr/>
        </p:nvSpPr>
        <p:spPr>
          <a:xfrm>
            <a:off x="174724" y="2264549"/>
            <a:ext cx="8915102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  <a:defRPr b="1"/>
            </a:pPr>
            <a:r>
              <a:t>В этом модуле можно использовать все предыдущие конфиги Rviz2 под каждого робота:</a:t>
            </a:r>
          </a:p>
          <a:p>
            <a:pPr indent="457200" algn="just">
              <a:lnSpc>
                <a:spcPct val="115000"/>
              </a:lnSpc>
            </a:pPr>
            <a:r>
              <a:t>Не забудьте выполнить сурсы (source), если они не добавлены в ваш ~/.bashrc</a:t>
            </a:r>
          </a:p>
        </p:txBody>
      </p:sp>
      <p:grpSp>
        <p:nvGrpSpPr>
          <p:cNvPr id="869" name="Google Shape;821;p42"/>
          <p:cNvGrpSpPr/>
          <p:nvPr/>
        </p:nvGrpSpPr>
        <p:grpSpPr>
          <a:xfrm>
            <a:off x="291750" y="2826725"/>
            <a:ext cx="8560501" cy="2341850"/>
            <a:chOff x="0" y="0"/>
            <a:chExt cx="8560499" cy="2341849"/>
          </a:xfrm>
        </p:grpSpPr>
        <p:sp>
          <p:nvSpPr>
            <p:cNvPr id="867" name="Фигура"/>
            <p:cNvSpPr/>
            <p:nvPr/>
          </p:nvSpPr>
          <p:spPr>
            <a:xfrm>
              <a:off x="0" y="85824"/>
              <a:ext cx="8560501" cy="2170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180" y="0"/>
                  </a:lnTo>
                  <a:lnTo>
                    <a:pt x="21600" y="0"/>
                  </a:lnTo>
                  <a:lnTo>
                    <a:pt x="2042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868" name="# Для RMC1…"/>
            <p:cNvSpPr txBox="1"/>
            <p:nvPr/>
          </p:nvSpPr>
          <p:spPr>
            <a:xfrm>
              <a:off x="917693" y="0"/>
              <a:ext cx="6725113" cy="234185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# Для RMC1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ros2 launch ar_webots_fms_ros2 rviz_rmc1.launch.py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# Для манипулятора ARM95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ros2 launch ar_webots_fms_ros2 rviz_arm95.launch.py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# Для RMC2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ros2 launch ar_webots_fms_ros2 rviz_rmc2.launch.py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# Для Nav2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ros2 launch ar_nav_ros2 rviz.launch.py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26;p43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884" name="Google Shape;827;p43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882" name="Google Shape;828;p43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872" name="Google Shape;829;p43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3" name="Google Shape;830;p43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4" name="Google Shape;831;p43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5" name="Google Shape;832;p43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6" name="Google Shape;833;p43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7" name="Google Shape;834;p43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8" name="Google Shape;835;p43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79" name="Google Shape;836;p43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80" name="Google Shape;837;p43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81" name="Google Shape;838;p43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883" name="Google Shape;839;p43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885" name="Google Shape;840;p43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31</a:t>
            </a:r>
          </a:p>
        </p:txBody>
      </p:sp>
      <p:sp>
        <p:nvSpPr>
          <p:cNvPr id="886" name="Google Shape;841;p43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887" name="Google Shape;842;p43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888" name="Google Shape;843;p43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sp>
        <p:nvSpPr>
          <p:cNvPr id="889" name="Google Shape;844;p43"/>
          <p:cNvSpPr txBox="1"/>
          <p:nvPr/>
        </p:nvSpPr>
        <p:spPr>
          <a:xfrm>
            <a:off x="114449" y="1081024"/>
            <a:ext cx="8915102" cy="3867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</a:pPr>
            <a:r>
              <a:t>Робот RMC1 использует имя RMC1 в поле </a:t>
            </a:r>
            <a:r>
              <a:rPr b="1"/>
              <a:t>namespace</a:t>
            </a:r>
            <a:r>
              <a:t> топиков ROS2. </a:t>
            </a:r>
            <a:br/>
            <a:r>
              <a:t>Ниже приведен список доступных топиков для взаимодействия:</a:t>
            </a:r>
          </a:p>
          <a:p>
            <a:pPr marL="457200" indent="-317500">
              <a:lnSpc>
                <a:spcPct val="150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/RMC1/odometry</a:t>
            </a:r>
            <a:r>
              <a:rPr b="0"/>
              <a:t> [nav_msgs/msg/Odometry] - положение робота по колесной одометрии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/RMC1/scan</a:t>
            </a:r>
            <a:r>
              <a:rPr b="0"/>
              <a:t> [sensor_msgs/msg/LaserScan] - объединенный скан переднего и заднего лидара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/RMC1/scan_back</a:t>
            </a:r>
            <a:r>
              <a:rPr b="0"/>
              <a:t> [sensor_msgs/msg/LaserScan] - скан заднего лидара publisher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/RMC1/scan_front </a:t>
            </a:r>
            <a:r>
              <a:rPr b="0"/>
              <a:t>[sensor_msgs/msg/LaserScan] - скан переднего лидара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/RMC1/cmd_vel</a:t>
            </a:r>
            <a:r>
              <a:rPr b="0"/>
              <a:t> [geometry_msgs/msg/Twist] - целевая скорость платформы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/tf_static</a:t>
            </a:r>
            <a:r>
              <a:rPr b="0"/>
              <a:t> [tf2_msgs/msg/TFMessage] - дерево статических преобразований между деталями робота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/tf </a:t>
            </a:r>
            <a:r>
              <a:rPr b="0"/>
              <a:t>[tf2_msgs/msg/TFMessage] - дерево динамическиз преобразований между роботом и миром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/RMC1/arm95/camera_gripper/image_color</a:t>
            </a:r>
            <a:r>
              <a:rPr b="0"/>
              <a:t> [sensor_msgs/msg/Image] - изображение с камеры манипулятора</a:t>
            </a:r>
            <a:endParaRPr b="0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49;p44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904" name="Google Shape;850;p44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902" name="Google Shape;851;p44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892" name="Google Shape;852;p44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3" name="Google Shape;853;p44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4" name="Google Shape;854;p44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5" name="Google Shape;855;p44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6" name="Google Shape;856;p44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7" name="Google Shape;857;p44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8" name="Google Shape;858;p44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899" name="Google Shape;859;p44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00" name="Google Shape;860;p44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01" name="Google Shape;861;p44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903" name="Google Shape;862;p44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905" name="Google Shape;863;p44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32</a:t>
            </a:r>
          </a:p>
        </p:txBody>
      </p:sp>
      <p:sp>
        <p:nvSpPr>
          <p:cNvPr id="906" name="Google Shape;864;p44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907" name="Google Shape;865;p44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908" name="Google Shape;866;p44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sp>
        <p:nvSpPr>
          <p:cNvPr id="909" name="Google Shape;867;p44"/>
          <p:cNvSpPr txBox="1"/>
          <p:nvPr/>
        </p:nvSpPr>
        <p:spPr>
          <a:xfrm>
            <a:off x="54174" y="779574"/>
            <a:ext cx="8915102" cy="6130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Чтобы управлять манипулятором, используйте файл с примером из пакета ar_webots_ros2/ar_webots_ros2/moveit_api_example.py, его содержимое приведено ниже:</a:t>
            </a:r>
          </a:p>
        </p:txBody>
      </p:sp>
      <p:grpSp>
        <p:nvGrpSpPr>
          <p:cNvPr id="912" name="Google Shape;868;p44"/>
          <p:cNvGrpSpPr/>
          <p:nvPr/>
        </p:nvGrpSpPr>
        <p:grpSpPr>
          <a:xfrm>
            <a:off x="291750" y="1357199"/>
            <a:ext cx="8560501" cy="3725702"/>
            <a:chOff x="0" y="0"/>
            <a:chExt cx="8560499" cy="3725700"/>
          </a:xfrm>
        </p:grpSpPr>
        <p:sp>
          <p:nvSpPr>
            <p:cNvPr id="910" name="Фигура"/>
            <p:cNvSpPr/>
            <p:nvPr/>
          </p:nvSpPr>
          <p:spPr>
            <a:xfrm>
              <a:off x="0" y="-1"/>
              <a:ext cx="8560501" cy="37257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025" y="0"/>
                  </a:lnTo>
                  <a:lnTo>
                    <a:pt x="21600" y="0"/>
                  </a:lnTo>
                  <a:lnTo>
                    <a:pt x="19575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11" name="import time…"/>
            <p:cNvSpPr txBox="1"/>
            <p:nvPr/>
          </p:nvSpPr>
          <p:spPr>
            <a:xfrm>
              <a:off x="1057313" y="11840"/>
              <a:ext cx="6445874" cy="370202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import time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import rclpy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from rclpy.logging import get_logger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from geometry_msgs.msg import PoseStamped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from tf_transformations import quaternion_from_euler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# moveit python library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from moveit.planning import MoveItPy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def plan_and_execute(robot, planning_component, logger, sleep_time=0.0):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plan_result = planning_component.plan()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if plan_result: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    logger.info("Executing plan")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    robot_trajectory = plan_result.trajectory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    robot.execute(robot_trajectory, controllers=[])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else: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    logger.error("Planning failed")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time.sleep(sleep_time)</a:t>
              </a:r>
            </a:p>
          </p:txBody>
        </p:sp>
      </p:grpSp>
      <p:grpSp>
        <p:nvGrpSpPr>
          <p:cNvPr id="915" name="Google Shape;869;p44"/>
          <p:cNvGrpSpPr/>
          <p:nvPr/>
        </p:nvGrpSpPr>
        <p:grpSpPr>
          <a:xfrm>
            <a:off x="-9451" y="2463125"/>
            <a:ext cx="701402" cy="844201"/>
            <a:chOff x="0" y="0"/>
            <a:chExt cx="701400" cy="844200"/>
          </a:xfrm>
        </p:grpSpPr>
        <p:sp>
          <p:nvSpPr>
            <p:cNvPr id="913" name="Фигура"/>
            <p:cNvSpPr/>
            <p:nvPr/>
          </p:nvSpPr>
          <p:spPr>
            <a:xfrm>
              <a:off x="-1" y="-1"/>
              <a:ext cx="701402" cy="84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53" y="0"/>
                  </a:lnTo>
                  <a:lnTo>
                    <a:pt x="21600" y="0"/>
                  </a:lnTo>
                  <a:lnTo>
                    <a:pt x="16947" y="21600"/>
                  </a:lnTo>
                  <a:close/>
                </a:path>
              </a:pathLst>
            </a:custGeom>
            <a:solidFill>
              <a:srgbClr val="F8600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14" name="#1"/>
            <p:cNvSpPr txBox="1"/>
            <p:nvPr/>
          </p:nvSpPr>
          <p:spPr>
            <a:xfrm>
              <a:off x="121406" y="210024"/>
              <a:ext cx="45858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#1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874;p45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930" name="Google Shape;875;p45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928" name="Google Shape;876;p45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918" name="Google Shape;877;p45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19" name="Google Shape;878;p45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0" name="Google Shape;879;p45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1" name="Google Shape;880;p45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2" name="Google Shape;881;p45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3" name="Google Shape;882;p45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4" name="Google Shape;883;p45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5" name="Google Shape;884;p45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6" name="Google Shape;885;p45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27" name="Google Shape;886;p45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929" name="Google Shape;887;p45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931" name="Google Shape;888;p45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33</a:t>
            </a:r>
          </a:p>
        </p:txBody>
      </p:sp>
      <p:sp>
        <p:nvSpPr>
          <p:cNvPr id="932" name="Google Shape;889;p45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933" name="Google Shape;890;p45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934" name="Google Shape;891;p45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grpSp>
        <p:nvGrpSpPr>
          <p:cNvPr id="937" name="Google Shape;892;p45"/>
          <p:cNvGrpSpPr/>
          <p:nvPr/>
        </p:nvGrpSpPr>
        <p:grpSpPr>
          <a:xfrm>
            <a:off x="291750" y="814650"/>
            <a:ext cx="8560501" cy="4268101"/>
            <a:chOff x="0" y="0"/>
            <a:chExt cx="8560499" cy="4268099"/>
          </a:xfrm>
        </p:grpSpPr>
        <p:sp>
          <p:nvSpPr>
            <p:cNvPr id="935" name="Фигура"/>
            <p:cNvSpPr/>
            <p:nvPr/>
          </p:nvSpPr>
          <p:spPr>
            <a:xfrm>
              <a:off x="0" y="0"/>
              <a:ext cx="8560501" cy="426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20" y="0"/>
                  </a:lnTo>
                  <a:lnTo>
                    <a:pt x="21600" y="0"/>
                  </a:lnTo>
                  <a:lnTo>
                    <a:pt x="1928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36" name="def main():…"/>
            <p:cNvSpPr txBox="1"/>
            <p:nvPr/>
          </p:nvSpPr>
          <p:spPr>
            <a:xfrm>
              <a:off x="1105998" y="185885"/>
              <a:ext cx="6348504" cy="389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def main():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rclpy.init()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# Инициализация объектов MoveItPy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arm95 = MoveItPy(node_name="moveit_py", name_space="/RMC1/arm95")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arm95_arm = arm95.get_planning_component("arm95_group") # Объект - манипулятор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gripper = arm95.get_planning_component("gripper") # Объект - захват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# Пример открытия захвата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gripper.set_goal_state(configuration_name="open")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plan_and_execute(arm95, gripper, logger, sleep_time=0.0)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# Пример закрытия захвата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gripper.set_goal_state(configuration_name="closed")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plan_and_execute(arm95, gripper, logger, sleep_time=0.0)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# Задать текущее положение манипулятора как начальное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arm95_arm.set_start_state_to_current_state()</a:t>
              </a:r>
            </a:p>
          </p:txBody>
        </p:sp>
      </p:grpSp>
      <p:grpSp>
        <p:nvGrpSpPr>
          <p:cNvPr id="940" name="Google Shape;893;p45"/>
          <p:cNvGrpSpPr/>
          <p:nvPr/>
        </p:nvGrpSpPr>
        <p:grpSpPr>
          <a:xfrm>
            <a:off x="-9451" y="2463125"/>
            <a:ext cx="701402" cy="844201"/>
            <a:chOff x="0" y="0"/>
            <a:chExt cx="701400" cy="844200"/>
          </a:xfrm>
        </p:grpSpPr>
        <p:sp>
          <p:nvSpPr>
            <p:cNvPr id="938" name="Фигура"/>
            <p:cNvSpPr/>
            <p:nvPr/>
          </p:nvSpPr>
          <p:spPr>
            <a:xfrm>
              <a:off x="-1" y="-1"/>
              <a:ext cx="701402" cy="84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53" y="0"/>
                  </a:lnTo>
                  <a:lnTo>
                    <a:pt x="21600" y="0"/>
                  </a:lnTo>
                  <a:lnTo>
                    <a:pt x="16947" y="21600"/>
                  </a:lnTo>
                  <a:close/>
                </a:path>
              </a:pathLst>
            </a:custGeom>
            <a:solidFill>
              <a:srgbClr val="F8600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39" name="#2"/>
            <p:cNvSpPr txBox="1"/>
            <p:nvPr/>
          </p:nvSpPr>
          <p:spPr>
            <a:xfrm>
              <a:off x="121406" y="210024"/>
              <a:ext cx="45858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#2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898;p46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955" name="Google Shape;899;p46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953" name="Google Shape;900;p46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943" name="Google Shape;901;p46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44" name="Google Shape;902;p46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45" name="Google Shape;903;p46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46" name="Google Shape;904;p46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47" name="Google Shape;905;p46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48" name="Google Shape;906;p46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49" name="Google Shape;907;p46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50" name="Google Shape;908;p46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51" name="Google Shape;909;p46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52" name="Google Shape;910;p46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954" name="Google Shape;911;p46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956" name="Google Shape;912;p46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34</a:t>
            </a:r>
          </a:p>
        </p:txBody>
      </p:sp>
      <p:sp>
        <p:nvSpPr>
          <p:cNvPr id="957" name="Google Shape;913;p46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958" name="Google Shape;914;p46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959" name="Google Shape;915;p46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grpSp>
        <p:nvGrpSpPr>
          <p:cNvPr id="962" name="Google Shape;916;p46"/>
          <p:cNvGrpSpPr/>
          <p:nvPr/>
        </p:nvGrpSpPr>
        <p:grpSpPr>
          <a:xfrm>
            <a:off x="291750" y="814650"/>
            <a:ext cx="8560501" cy="4268101"/>
            <a:chOff x="0" y="0"/>
            <a:chExt cx="8560499" cy="4268099"/>
          </a:xfrm>
        </p:grpSpPr>
        <p:sp>
          <p:nvSpPr>
            <p:cNvPr id="960" name="Фигура"/>
            <p:cNvSpPr/>
            <p:nvPr/>
          </p:nvSpPr>
          <p:spPr>
            <a:xfrm>
              <a:off x="0" y="0"/>
              <a:ext cx="8560501" cy="42681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2320" y="0"/>
                  </a:lnTo>
                  <a:lnTo>
                    <a:pt x="21600" y="0"/>
                  </a:lnTo>
                  <a:lnTo>
                    <a:pt x="19280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61" name="# Целевая ориентация схвата в углах Эйлера относительно основания &quot;Base_link&quot;…"/>
            <p:cNvSpPr txBox="1"/>
            <p:nvPr/>
          </p:nvSpPr>
          <p:spPr>
            <a:xfrm>
              <a:off x="1105998" y="185885"/>
              <a:ext cx="6348504" cy="389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# Целевая ориентация схвата в углах Эйлера относительно основания "Base_link"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# Задается в виде roll, pitch, yaw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# Ориентация из углов Эцлера переводится в кватернион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q = quaternion_from_euler(3.14, 0.0, 1.57)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# Задать целевую позицию в формате PoseStamped сообщения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 = PoseStamped()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pose_goal.header.frame_id = "Base_link" # Движение относительно основания манипулятора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pose_goal.pose.orientation.x = q[0] # Ориентация робота задается через кватернион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pose_goal.pose.orientation.y = q[1] # Ориентация робота задается через кватернион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pose_goal.pose.orientation.z = q[2] # Ориентация робота задается через кватернион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pose_goal.pose.orientation.w = q[3] # Ориентация робота задается через кватернион</a:t>
              </a:r>
            </a:p>
          </p:txBody>
        </p:sp>
      </p:grpSp>
      <p:grpSp>
        <p:nvGrpSpPr>
          <p:cNvPr id="965" name="Google Shape;917;p46"/>
          <p:cNvGrpSpPr/>
          <p:nvPr/>
        </p:nvGrpSpPr>
        <p:grpSpPr>
          <a:xfrm>
            <a:off x="-9451" y="2463125"/>
            <a:ext cx="701402" cy="844201"/>
            <a:chOff x="0" y="0"/>
            <a:chExt cx="701400" cy="844200"/>
          </a:xfrm>
        </p:grpSpPr>
        <p:sp>
          <p:nvSpPr>
            <p:cNvPr id="963" name="Фигура"/>
            <p:cNvSpPr/>
            <p:nvPr/>
          </p:nvSpPr>
          <p:spPr>
            <a:xfrm>
              <a:off x="-1" y="-1"/>
              <a:ext cx="701402" cy="84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53" y="0"/>
                  </a:lnTo>
                  <a:lnTo>
                    <a:pt x="21600" y="0"/>
                  </a:lnTo>
                  <a:lnTo>
                    <a:pt x="16947" y="21600"/>
                  </a:lnTo>
                  <a:close/>
                </a:path>
              </a:pathLst>
            </a:custGeom>
            <a:solidFill>
              <a:srgbClr val="F8600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64" name="#3"/>
            <p:cNvSpPr txBox="1"/>
            <p:nvPr/>
          </p:nvSpPr>
          <p:spPr>
            <a:xfrm>
              <a:off x="121406" y="210024"/>
              <a:ext cx="45858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#3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22;p47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980" name="Google Shape;923;p47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978" name="Google Shape;924;p47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968" name="Google Shape;925;p47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69" name="Google Shape;926;p47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0" name="Google Shape;927;p47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1" name="Google Shape;928;p47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2" name="Google Shape;929;p47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3" name="Google Shape;930;p47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4" name="Google Shape;931;p47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5" name="Google Shape;932;p47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6" name="Google Shape;933;p47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77" name="Google Shape;934;p47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979" name="Google Shape;935;p47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981" name="Google Shape;936;p47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35</a:t>
            </a:r>
          </a:p>
        </p:txBody>
      </p:sp>
      <p:sp>
        <p:nvSpPr>
          <p:cNvPr id="982" name="Google Shape;937;p47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983" name="Google Shape;938;p47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984" name="Google Shape;939;p47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grpSp>
        <p:nvGrpSpPr>
          <p:cNvPr id="987" name="Google Shape;940;p47"/>
          <p:cNvGrpSpPr/>
          <p:nvPr/>
        </p:nvGrpSpPr>
        <p:grpSpPr>
          <a:xfrm>
            <a:off x="291750" y="918899"/>
            <a:ext cx="8560501" cy="2992202"/>
            <a:chOff x="0" y="0"/>
            <a:chExt cx="8560499" cy="2992200"/>
          </a:xfrm>
        </p:grpSpPr>
        <p:sp>
          <p:nvSpPr>
            <p:cNvPr id="985" name="Фигура"/>
            <p:cNvSpPr/>
            <p:nvPr/>
          </p:nvSpPr>
          <p:spPr>
            <a:xfrm>
              <a:off x="0" y="-1"/>
              <a:ext cx="8560501" cy="29922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626" y="0"/>
                  </a:lnTo>
                  <a:lnTo>
                    <a:pt x="21600" y="0"/>
                  </a:lnTo>
                  <a:lnTo>
                    <a:pt x="19974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86" name="pose_goal.pose.position.x = -0.2   # Координата x захвата относительно основания &quot;Base_link&quot;…"/>
            <p:cNvSpPr txBox="1"/>
            <p:nvPr/>
          </p:nvSpPr>
          <p:spPr>
            <a:xfrm>
              <a:off x="991474" y="130865"/>
              <a:ext cx="6577552" cy="273047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pose_goal.pose.position.x = -0.2   # Координата x захвата относительно основания "Base_link"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pose_goal.pose.position.y = -0.5   # Координата y захвата относительно основания "Base_link"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pose_goal.pose.position.z = 0.7    # Координата z захвата относительно основания "Base_link"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arm95_arm.set_goal_state(pose_stamped_msg=pose_goal, pose_link="gripper_base") # Задается тип движения по заданной позиции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plan_and_execute(arm95, arm95_arm, logger, sleep_time=0.0) # Запуск перемещения в заданную позицию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if __name__ == "__main__":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main()</a:t>
              </a:r>
            </a:p>
          </p:txBody>
        </p:sp>
      </p:grpSp>
      <p:grpSp>
        <p:nvGrpSpPr>
          <p:cNvPr id="990" name="Google Shape;941;p47"/>
          <p:cNvGrpSpPr/>
          <p:nvPr/>
        </p:nvGrpSpPr>
        <p:grpSpPr>
          <a:xfrm>
            <a:off x="50824" y="1812050"/>
            <a:ext cx="701402" cy="844201"/>
            <a:chOff x="0" y="0"/>
            <a:chExt cx="701400" cy="844200"/>
          </a:xfrm>
        </p:grpSpPr>
        <p:sp>
          <p:nvSpPr>
            <p:cNvPr id="988" name="Фигура"/>
            <p:cNvSpPr/>
            <p:nvPr/>
          </p:nvSpPr>
          <p:spPr>
            <a:xfrm>
              <a:off x="-1" y="-1"/>
              <a:ext cx="701402" cy="84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53" y="0"/>
                  </a:lnTo>
                  <a:lnTo>
                    <a:pt x="21600" y="0"/>
                  </a:lnTo>
                  <a:lnTo>
                    <a:pt x="16947" y="21600"/>
                  </a:lnTo>
                  <a:close/>
                </a:path>
              </a:pathLst>
            </a:custGeom>
            <a:solidFill>
              <a:srgbClr val="F8600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989" name="#4"/>
            <p:cNvSpPr txBox="1"/>
            <p:nvPr/>
          </p:nvSpPr>
          <p:spPr>
            <a:xfrm>
              <a:off x="121406" y="210024"/>
              <a:ext cx="45858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#4</a:t>
              </a:r>
            </a:p>
          </p:txBody>
        </p:sp>
      </p:grpSp>
      <p:sp>
        <p:nvSpPr>
          <p:cNvPr id="991" name="Google Shape;942;p47"/>
          <p:cNvSpPr txBox="1"/>
          <p:nvPr/>
        </p:nvSpPr>
        <p:spPr>
          <a:xfrm>
            <a:off x="-62851" y="4167575"/>
            <a:ext cx="8915102" cy="61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Запускать данный файл необходимо через ar_webots_ros2/launch/moveit_api_example.launch.py файл, в котором в moveit контроллер передаются параметры манипулятоар и захвата.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" name="Google Shape;947;p48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006" name="Google Shape;948;p48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004" name="Google Shape;949;p48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994" name="Google Shape;950;p48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95" name="Google Shape;951;p48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96" name="Google Shape;952;p48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97" name="Google Shape;953;p48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98" name="Google Shape;954;p48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999" name="Google Shape;955;p48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00" name="Google Shape;956;p48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01" name="Google Shape;957;p48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02" name="Google Shape;958;p48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03" name="Google Shape;959;p48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005" name="Google Shape;960;p48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007" name="Google Shape;961;p48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36</a:t>
            </a:r>
          </a:p>
        </p:txBody>
      </p:sp>
      <p:sp>
        <p:nvSpPr>
          <p:cNvPr id="1008" name="Google Shape;962;p48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009" name="Google Shape;963;p48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010" name="Google Shape;964;p48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sp>
        <p:nvSpPr>
          <p:cNvPr id="1011" name="Google Shape;965;p48"/>
          <p:cNvSpPr txBox="1"/>
          <p:nvPr/>
        </p:nvSpPr>
        <p:spPr>
          <a:xfrm>
            <a:off x="54174" y="779575"/>
            <a:ext cx="8915102" cy="8458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Чтобы использовать навигацию Nav2, необходимо написать скрипт с использованием пакета </a:t>
            </a:r>
            <a:r>
              <a:rPr b="1"/>
              <a:t>nav2_simple_commander</a:t>
            </a:r>
            <a:r>
              <a:t>. Используйте его при запущенной навигации. Пример управляющего скрипта представлен ниже:</a:t>
            </a:r>
          </a:p>
        </p:txBody>
      </p:sp>
      <p:grpSp>
        <p:nvGrpSpPr>
          <p:cNvPr id="1014" name="Google Shape;966;p48"/>
          <p:cNvGrpSpPr/>
          <p:nvPr/>
        </p:nvGrpSpPr>
        <p:grpSpPr>
          <a:xfrm>
            <a:off x="291750" y="1817374"/>
            <a:ext cx="8560501" cy="2990101"/>
            <a:chOff x="0" y="0"/>
            <a:chExt cx="8560499" cy="2990100"/>
          </a:xfrm>
        </p:grpSpPr>
        <p:sp>
          <p:nvSpPr>
            <p:cNvPr id="1012" name="Фигура"/>
            <p:cNvSpPr/>
            <p:nvPr/>
          </p:nvSpPr>
          <p:spPr>
            <a:xfrm>
              <a:off x="0" y="-1"/>
              <a:ext cx="8560501" cy="29901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625" y="0"/>
                  </a:lnTo>
                  <a:lnTo>
                    <a:pt x="21600" y="0"/>
                  </a:lnTo>
                  <a:lnTo>
                    <a:pt x="19975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013" name="from nav2_simple_commander.robot_navigator import BasicNavigator, TaskResult…"/>
            <p:cNvSpPr txBox="1"/>
            <p:nvPr/>
          </p:nvSpPr>
          <p:spPr>
            <a:xfrm>
              <a:off x="991286" y="226970"/>
              <a:ext cx="6577928" cy="253616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from nav2_simple_commander.robot_navigator import BasicNavigator, TaskResult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import rclpy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rclpy.init()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nav = BasicNavigator() # Создание экземпляра контроллера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nav.setInitialPose(init_pose) # Задание исходной позиции в формате PoseStamped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path = nav.getPath(init_pose, goal_pose) # Построить маршрут из исходной точки в целевую (PoseStamped), проверка что путь существует</a:t>
              </a:r>
            </a:p>
          </p:txBody>
        </p:sp>
      </p:grpSp>
      <p:grpSp>
        <p:nvGrpSpPr>
          <p:cNvPr id="1017" name="Google Shape;967;p48"/>
          <p:cNvGrpSpPr/>
          <p:nvPr/>
        </p:nvGrpSpPr>
        <p:grpSpPr>
          <a:xfrm>
            <a:off x="-9451" y="2463125"/>
            <a:ext cx="701402" cy="844201"/>
            <a:chOff x="0" y="0"/>
            <a:chExt cx="701400" cy="844200"/>
          </a:xfrm>
        </p:grpSpPr>
        <p:sp>
          <p:nvSpPr>
            <p:cNvPr id="1015" name="Фигура"/>
            <p:cNvSpPr/>
            <p:nvPr/>
          </p:nvSpPr>
          <p:spPr>
            <a:xfrm>
              <a:off x="-1" y="-1"/>
              <a:ext cx="701402" cy="84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53" y="0"/>
                  </a:lnTo>
                  <a:lnTo>
                    <a:pt x="21600" y="0"/>
                  </a:lnTo>
                  <a:lnTo>
                    <a:pt x="16947" y="21600"/>
                  </a:lnTo>
                  <a:close/>
                </a:path>
              </a:pathLst>
            </a:custGeom>
            <a:solidFill>
              <a:srgbClr val="F8600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016" name="#1"/>
            <p:cNvSpPr txBox="1"/>
            <p:nvPr/>
          </p:nvSpPr>
          <p:spPr>
            <a:xfrm>
              <a:off x="121406" y="210024"/>
              <a:ext cx="45858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#1</a:t>
              </a: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972;p49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032" name="Google Shape;973;p49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030" name="Google Shape;974;p49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020" name="Google Shape;975;p49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1" name="Google Shape;976;p49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2" name="Google Shape;977;p49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3" name="Google Shape;978;p49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4" name="Google Shape;979;p49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5" name="Google Shape;980;p49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6" name="Google Shape;981;p49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7" name="Google Shape;982;p49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8" name="Google Shape;983;p49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29" name="Google Shape;984;p49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031" name="Google Shape;985;p49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033" name="Google Shape;986;p49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37</a:t>
            </a:r>
          </a:p>
        </p:txBody>
      </p:sp>
      <p:sp>
        <p:nvSpPr>
          <p:cNvPr id="1034" name="Google Shape;987;p49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035" name="Google Shape;988;p49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036" name="Google Shape;989;p49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RMC1</a:t>
            </a:r>
          </a:p>
        </p:txBody>
      </p:sp>
      <p:grpSp>
        <p:nvGrpSpPr>
          <p:cNvPr id="1039" name="Google Shape;990;p49"/>
          <p:cNvGrpSpPr/>
          <p:nvPr/>
        </p:nvGrpSpPr>
        <p:grpSpPr>
          <a:xfrm>
            <a:off x="291750" y="918900"/>
            <a:ext cx="8560501" cy="3461401"/>
            <a:chOff x="0" y="0"/>
            <a:chExt cx="8560499" cy="3461399"/>
          </a:xfrm>
        </p:grpSpPr>
        <p:sp>
          <p:nvSpPr>
            <p:cNvPr id="1037" name="Фигура"/>
            <p:cNvSpPr/>
            <p:nvPr/>
          </p:nvSpPr>
          <p:spPr>
            <a:xfrm>
              <a:off x="0" y="0"/>
              <a:ext cx="8560501" cy="346140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881" y="0"/>
                  </a:lnTo>
                  <a:lnTo>
                    <a:pt x="21600" y="0"/>
                  </a:lnTo>
                  <a:lnTo>
                    <a:pt x="19719" y="21600"/>
                  </a:lnTo>
                  <a:close/>
                </a:path>
              </a:pathLst>
            </a:custGeom>
            <a:solidFill>
              <a:srgbClr val="EEEEEE"/>
            </a:solidFill>
            <a:ln w="19050" cap="flat">
              <a:solidFill>
                <a:srgbClr val="999999"/>
              </a:solidFill>
              <a:prstDash val="solid"/>
              <a:round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038" name="nav.goToPose(goal_pose) # Задать роботу цлевую позицию в формате PoseStamped…"/>
            <p:cNvSpPr txBox="1"/>
            <p:nvPr/>
          </p:nvSpPr>
          <p:spPr>
            <a:xfrm>
              <a:off x="1033588" y="74000"/>
              <a:ext cx="6493324" cy="33134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/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nav.goToPose(goal_pose) # Задать роботу цлевую позицию в формате PoseStamped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while not nav.isTaskComplete(): # Цикл выполнения целевой точки, пока она не будет достигнута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feedback = nav.getFeedback() # Информация о выполнении задачи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if feedback.navigation_duration &gt; 600: # Сравнение времени выполнения задачи с заданным временем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nav.cancelTask() # Остановить выполнение целевой точки</a:t>
              </a:r>
            </a:p>
            <a:p>
              <a:pPr>
                <a:lnSpc>
                  <a:spcPct val="90000"/>
                </a:lnSpc>
              </a:pPr>
              <a:endParaRPr>
                <a:latin typeface="Source Code Pro"/>
                <a:ea typeface="Source Code Pro"/>
                <a:cs typeface="Source Code Pro"/>
                <a:sym typeface="Source Code Pro"/>
              </a:endParaRP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result = nav.getResult() # Получение результата о выполнении задачи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if result == TaskResult.SUCCEEDED: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print('Goal succeeded!')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elif result == TaskResult.CANCELED: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print('Goal was canceled!')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elif result == TaskResult.FAILED:</a:t>
              </a:r>
            </a:p>
            <a:p>
              <a:pPr>
                <a:lnSpc>
                  <a:spcPct val="90000"/>
                </a:lnSpc>
                <a:defRPr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  <a:r>
                <a:t>    print('Goal failed!')</a:t>
              </a:r>
            </a:p>
          </p:txBody>
        </p:sp>
      </p:grpSp>
      <p:grpSp>
        <p:nvGrpSpPr>
          <p:cNvPr id="1042" name="Google Shape;991;p49"/>
          <p:cNvGrpSpPr/>
          <p:nvPr/>
        </p:nvGrpSpPr>
        <p:grpSpPr>
          <a:xfrm>
            <a:off x="-9451" y="2463125"/>
            <a:ext cx="701402" cy="844201"/>
            <a:chOff x="0" y="0"/>
            <a:chExt cx="701400" cy="844200"/>
          </a:xfrm>
        </p:grpSpPr>
        <p:sp>
          <p:nvSpPr>
            <p:cNvPr id="1040" name="Фигура"/>
            <p:cNvSpPr/>
            <p:nvPr/>
          </p:nvSpPr>
          <p:spPr>
            <a:xfrm>
              <a:off x="-1" y="-1"/>
              <a:ext cx="701402" cy="84420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4653" y="0"/>
                  </a:lnTo>
                  <a:lnTo>
                    <a:pt x="21600" y="0"/>
                  </a:lnTo>
                  <a:lnTo>
                    <a:pt x="16947" y="21600"/>
                  </a:lnTo>
                  <a:close/>
                </a:path>
              </a:pathLst>
            </a:custGeom>
            <a:solidFill>
              <a:srgbClr val="F8600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pPr>
            </a:p>
          </p:txBody>
        </p:sp>
        <p:sp>
          <p:nvSpPr>
            <p:cNvPr id="1041" name="#2"/>
            <p:cNvSpPr txBox="1"/>
            <p:nvPr/>
          </p:nvSpPr>
          <p:spPr>
            <a:xfrm>
              <a:off x="121406" y="210024"/>
              <a:ext cx="458588" cy="42415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91424" tIns="91424" rIns="91424" bIns="91424" numCol="1" anchor="ctr">
              <a:spAutoFit/>
            </a:bodyPr>
            <a:lstStyle>
              <a:lvl1pPr algn="ctr">
                <a:lnSpc>
                  <a:spcPct val="90000"/>
                </a:lnSpc>
                <a:defRPr b="1" sz="1600">
                  <a:solidFill>
                    <a:srgbClr val="FFFFFF"/>
                  </a:solidFill>
                  <a:latin typeface="Source Code Pro"/>
                  <a:ea typeface="Source Code Pro"/>
                  <a:cs typeface="Source Code Pro"/>
                  <a:sym typeface="Source Code Pro"/>
                </a:defRPr>
              </a:lvl1pPr>
            </a:lstStyle>
            <a:p>
              <a:pPr/>
              <a:r>
                <a:t>#2</a:t>
              </a:r>
            </a:p>
          </p:txBody>
        </p:sp>
      </p:grpSp>
      <p:sp>
        <p:nvSpPr>
          <p:cNvPr id="1043" name="Google Shape;992;p49"/>
          <p:cNvSpPr txBox="1"/>
          <p:nvPr/>
        </p:nvSpPr>
        <p:spPr>
          <a:xfrm>
            <a:off x="-68926" y="4307949"/>
            <a:ext cx="8798102" cy="8458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indent="457200" algn="just">
              <a:lnSpc>
                <a:spcPct val="115000"/>
              </a:lnSpc>
            </a:lvl1pPr>
          </a:lstStyle>
          <a:p>
            <a:pPr/>
            <a:r>
              <a:t>Для запуска достаточно создать экземпляр контроллера, задать начальную и целевую точки. Робот начнет двиижение. Подробнее о работе с nav2_simple_commander можете уздать в официальной документации.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997;p50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058" name="Google Shape;998;p50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056" name="Google Shape;999;p50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046" name="Google Shape;1000;p50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47" name="Google Shape;1001;p50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48" name="Google Shape;1002;p50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49" name="Google Shape;1003;p50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50" name="Google Shape;1004;p50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51" name="Google Shape;1005;p50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52" name="Google Shape;1006;p50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53" name="Google Shape;1007;p50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54" name="Google Shape;1008;p50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55" name="Google Shape;1009;p50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057" name="Google Shape;1010;p50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059" name="Google Shape;1011;p50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38</a:t>
            </a:r>
          </a:p>
        </p:txBody>
      </p:sp>
      <p:sp>
        <p:nvSpPr>
          <p:cNvPr id="1060" name="Google Shape;1012;p50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061" name="Google Shape;1013;p50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062" name="Google Shape;1014;p50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RMC2</a:t>
            </a:r>
          </a:p>
        </p:txBody>
      </p:sp>
      <p:sp>
        <p:nvSpPr>
          <p:cNvPr id="1063" name="Google Shape;1015;p50"/>
          <p:cNvSpPr txBox="1"/>
          <p:nvPr/>
        </p:nvSpPr>
        <p:spPr>
          <a:xfrm>
            <a:off x="114449" y="863989"/>
            <a:ext cx="8915102" cy="40171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</a:pPr>
            <a:r>
              <a:t>Робот RMC2 использует имя RMC2 в поле namespace топиков ROS2. </a:t>
            </a:r>
            <a:br/>
            <a:r>
              <a:t>Ниже приведен список доступных топиков для взаимодействия:</a:t>
            </a:r>
          </a:p>
          <a:p>
            <a:pPr marL="457200" indent="-317500">
              <a:lnSpc>
                <a:spcPct val="150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/RMC2/aruco_id </a:t>
            </a:r>
            <a:r>
              <a:rPr b="0"/>
              <a:t>[std_msgs/msg/String] - ID найденного нижней камерой ArUco маркера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/RMC2/camera_bottom/image_color</a:t>
            </a:r>
            <a:r>
              <a:rPr b="0"/>
              <a:t> [sensor_msgs/msg/Image] - изображение с нижней камеры (геометрический центр робота)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/RMC2/depth_camera/image</a:t>
            </a:r>
            <a:r>
              <a:rPr b="0"/>
              <a:t> [sensor_msgs/msg/Image] - изображение с передней камеры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/RMC2/depth_camera/point_cloud</a:t>
            </a:r>
            <a:r>
              <a:rPr b="0"/>
              <a:t> [sensor_msgs/msg/PointCloud2] - облако точек с передней камеры глубины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/RMC2/lift_status</a:t>
            </a:r>
            <a:r>
              <a:rPr b="0"/>
              <a:t> [std_msgs/msg/String] - состояние лифта (moving / success)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/RMC2/lift</a:t>
            </a:r>
            <a:r>
              <a:rPr b="0"/>
              <a:t> [std_msgs/msg/Float64] - поднятие лифта на заданную высоту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/RMC2/odometry</a:t>
            </a:r>
            <a:r>
              <a:rPr b="0"/>
              <a:t> [nav_msgs/msg/Odometry] колесная одометрия робота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/RMC2/scan</a:t>
            </a:r>
            <a:r>
              <a:rPr b="0"/>
              <a:t> [sensor_msgs/msg/LaserScan] - объединенный скан переднего и заднего лидара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/RMC2/scan_back</a:t>
            </a:r>
            <a:r>
              <a:rPr b="0"/>
              <a:t> [sensor_msgs/msg/LaserScan] - скан заднего лидара publisher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20;p51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078" name="Google Shape;1021;p51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076" name="Google Shape;1022;p51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066" name="Google Shape;1023;p51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67" name="Google Shape;1024;p51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68" name="Google Shape;1025;p51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69" name="Google Shape;1026;p51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70" name="Google Shape;1027;p51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71" name="Google Shape;1028;p51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72" name="Google Shape;1029;p51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73" name="Google Shape;1030;p51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74" name="Google Shape;1031;p51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75" name="Google Shape;1032;p51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077" name="Google Shape;1033;p51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079" name="Google Shape;1034;p51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39</a:t>
            </a:r>
          </a:p>
        </p:txBody>
      </p:sp>
      <p:sp>
        <p:nvSpPr>
          <p:cNvPr id="1080" name="Google Shape;1035;p51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081" name="Google Shape;1036;p51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082" name="Google Shape;1037;p51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Управление роботом RMC2</a:t>
            </a:r>
          </a:p>
        </p:txBody>
      </p:sp>
      <p:sp>
        <p:nvSpPr>
          <p:cNvPr id="1083" name="Google Shape;1038;p51"/>
          <p:cNvSpPr txBox="1"/>
          <p:nvPr/>
        </p:nvSpPr>
        <p:spPr>
          <a:xfrm>
            <a:off x="114449" y="918912"/>
            <a:ext cx="8915102" cy="16711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>
              <a:lnSpc>
                <a:spcPct val="115000"/>
              </a:lnSpc>
            </a:pPr>
            <a:r>
              <a:t>Ниже приведен список доступных топиков для взаимодействия:</a:t>
            </a:r>
          </a:p>
          <a:p>
            <a:pPr marL="457200" indent="-317500">
              <a:lnSpc>
                <a:spcPct val="150000"/>
              </a:lnSpc>
              <a:spcBef>
                <a:spcPts val="1200"/>
              </a:spcBef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/RMC2/scan_front</a:t>
            </a:r>
            <a:r>
              <a:rPr b="0"/>
              <a:t> [sensor_msgs/msg/LaserScan] - скан переднего лидара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/RMC2/cmd_vel</a:t>
            </a:r>
            <a:r>
              <a:rPr b="0"/>
              <a:t> [geometry_msgs/msg/Twist] - целевая скорость платформы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/tf_static </a:t>
            </a:r>
            <a:r>
              <a:rPr b="0"/>
              <a:t>[tf2_msgs/msg/TFMessage] - дерево статических преобразований между деталями робота</a:t>
            </a:r>
            <a:endParaRPr b="0"/>
          </a:p>
          <a:p>
            <a:pPr marL="457200" indent="-317500">
              <a:lnSpc>
                <a:spcPct val="150000"/>
              </a:lnSpc>
              <a:buClr>
                <a:srgbClr val="000000"/>
              </a:buClr>
              <a:buSzPts val="1400"/>
              <a:buFont typeface="Arial"/>
              <a:buChar char="●"/>
              <a:defRPr b="1"/>
            </a:pPr>
            <a:r>
              <a:t>/tf</a:t>
            </a:r>
            <a:r>
              <a:rPr b="0"/>
              <a:t> [tf2_msgs/msg/TFMessage] - дерево динамическиз преобразований между роботом и миром</a:t>
            </a:r>
          </a:p>
        </p:txBody>
      </p:sp>
      <p:sp>
        <p:nvSpPr>
          <p:cNvPr id="1084" name="Google Shape;1039;p51"/>
          <p:cNvSpPr txBox="1"/>
          <p:nvPr/>
        </p:nvSpPr>
        <p:spPr>
          <a:xfrm>
            <a:off x="-117150" y="2812899"/>
            <a:ext cx="9029701" cy="2136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indent="457200" algn="just">
              <a:lnSpc>
                <a:spcPct val="115000"/>
              </a:lnSpc>
            </a:pPr>
            <a:r>
              <a:t>Чтобы робот начал перемещение, необходиом начать публиковать в топик </a:t>
            </a:r>
            <a:r>
              <a:rPr b="1"/>
              <a:t>/RMC2/cmd_vel</a:t>
            </a:r>
            <a:r>
              <a:t> целевую скорость. Кинематика робота РМК2 позволяет задачать линейную скорость по оси </a:t>
            </a:r>
            <a:r>
              <a:rPr b="1"/>
              <a:t>x</a:t>
            </a:r>
            <a:r>
              <a:t> и угловую по оси </a:t>
            </a:r>
            <a:r>
              <a:rPr b="1"/>
              <a:t>z</a:t>
            </a:r>
            <a:r>
              <a:t> робота.</a:t>
            </a:r>
          </a:p>
          <a:p>
            <a:pPr indent="457200" algn="just">
              <a:lnSpc>
                <a:spcPct val="115000"/>
              </a:lnSpc>
              <a:spcBef>
                <a:spcPts val="1000"/>
              </a:spcBef>
            </a:pPr>
            <a:r>
              <a:t>Чтобы управлять положением подъемного лифта, необходимо отправить в топик </a:t>
            </a:r>
            <a:r>
              <a:rPr b="1"/>
              <a:t>/RMC2/lift </a:t>
            </a:r>
            <a:r>
              <a:t>число с плавающей точкой с высотой, на которую поднимется лифт. Значение 0.0 соответствует полностью опущенному положению лифта. Значения 0.1 соответстует поднятому положению. Этого достаточно, чтобы поднять стеллаж с объектами. Лифт имеет 2 фиксированных положения, промежуточного не существует.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44;p52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099" name="Google Shape;1045;p52"/>
          <p:cNvGrpSpPr/>
          <p:nvPr/>
        </p:nvGrpSpPr>
        <p:grpSpPr>
          <a:xfrm>
            <a:off x="404315" y="-12887"/>
            <a:ext cx="966298" cy="500717"/>
            <a:chOff x="0" y="0"/>
            <a:chExt cx="966296" cy="500715"/>
          </a:xfrm>
        </p:grpSpPr>
        <p:grpSp>
          <p:nvGrpSpPr>
            <p:cNvPr id="1097" name="Google Shape;1046;p52"/>
            <p:cNvGrpSpPr/>
            <p:nvPr/>
          </p:nvGrpSpPr>
          <p:grpSpPr>
            <a:xfrm>
              <a:off x="-1" y="0"/>
              <a:ext cx="874784" cy="500717"/>
              <a:chOff x="0" y="0"/>
              <a:chExt cx="874782" cy="500715"/>
            </a:xfrm>
          </p:grpSpPr>
          <p:sp>
            <p:nvSpPr>
              <p:cNvPr id="1087" name="Google Shape;1047;p52"/>
              <p:cNvSpPr/>
              <p:nvPr/>
            </p:nvSpPr>
            <p:spPr>
              <a:xfrm>
                <a:off x="87159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88" name="Google Shape;1048;p52"/>
              <p:cNvSpPr/>
              <p:nvPr/>
            </p:nvSpPr>
            <p:spPr>
              <a:xfrm>
                <a:off x="17425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89" name="Google Shape;1049;p52"/>
              <p:cNvSpPr/>
              <p:nvPr/>
            </p:nvSpPr>
            <p:spPr>
              <a:xfrm>
                <a:off x="261417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0" name="Google Shape;1050;p52"/>
              <p:cNvSpPr/>
              <p:nvPr/>
            </p:nvSpPr>
            <p:spPr>
              <a:xfrm>
                <a:off x="-1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1" name="Google Shape;1051;p52"/>
              <p:cNvSpPr/>
              <p:nvPr/>
            </p:nvSpPr>
            <p:spPr>
              <a:xfrm>
                <a:off x="34851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2" name="Google Shape;1052;p52"/>
              <p:cNvSpPr/>
              <p:nvPr/>
            </p:nvSpPr>
            <p:spPr>
              <a:xfrm>
                <a:off x="437005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3" name="Google Shape;1053;p52"/>
              <p:cNvSpPr/>
              <p:nvPr/>
            </p:nvSpPr>
            <p:spPr>
              <a:xfrm>
                <a:off x="524104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4" name="Google Shape;1054;p52"/>
              <p:cNvSpPr/>
              <p:nvPr/>
            </p:nvSpPr>
            <p:spPr>
              <a:xfrm>
                <a:off x="611263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5" name="Google Shape;1055;p52"/>
              <p:cNvSpPr/>
              <p:nvPr/>
            </p:nvSpPr>
            <p:spPr>
              <a:xfrm>
                <a:off x="349846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096" name="Google Shape;1056;p52"/>
              <p:cNvSpPr/>
              <p:nvPr/>
            </p:nvSpPr>
            <p:spPr>
              <a:xfrm>
                <a:off x="698362" y="0"/>
                <a:ext cx="176421" cy="5007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098" name="Google Shape;1057;p52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100" name="Google Shape;1058;p52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40</a:t>
            </a:r>
          </a:p>
        </p:txBody>
      </p:sp>
      <p:sp>
        <p:nvSpPr>
          <p:cNvPr id="1101" name="Google Shape;1059;p52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102" name="Google Shape;1060;p52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103" name="Google Shape;1061;p52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ДОПОЛНИТЕЛЬНАЯ ИНФОРМАЦИЯ - ПОЛЕ</a:t>
            </a:r>
          </a:p>
        </p:txBody>
      </p:sp>
      <p:sp>
        <p:nvSpPr>
          <p:cNvPr id="1104" name="Google Shape;1062;p52"/>
          <p:cNvSpPr txBox="1"/>
          <p:nvPr/>
        </p:nvSpPr>
        <p:spPr>
          <a:xfrm>
            <a:off x="54174" y="908512"/>
            <a:ext cx="9257102" cy="3802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>
              <a:lnSpc>
                <a:spcPct val="150000"/>
              </a:lnSpc>
              <a:spcBef>
                <a:spcPts val="1200"/>
              </a:spcBef>
              <a:defRPr b="1"/>
            </a:lvl1pPr>
          </a:lstStyle>
          <a:p>
            <a:pPr/>
            <a:r>
              <a:t>Соревновательное поле размечено ArUco маркерами в соответствии со следующим изображением:</a:t>
            </a:r>
          </a:p>
        </p:txBody>
      </p:sp>
      <p:pic>
        <p:nvPicPr>
          <p:cNvPr id="1105" name="Google Shape;1063;p52" descr="Google Shape;1063;p5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78285" y="1561975"/>
            <a:ext cx="5694278" cy="3014902"/>
          </a:xfrm>
          <a:prstGeom prst="rect">
            <a:avLst/>
          </a:prstGeom>
          <a:ln w="12700">
            <a:miter lim="400000"/>
          </a:ln>
        </p:spPr>
      </p:pic>
      <p:sp>
        <p:nvSpPr>
          <p:cNvPr id="1106" name="Google Shape;1064;p52"/>
          <p:cNvSpPr txBox="1"/>
          <p:nvPr/>
        </p:nvSpPr>
        <p:spPr>
          <a:xfrm>
            <a:off x="5826924" y="1417249"/>
            <a:ext cx="3243301" cy="34787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/>
          <a:p>
            <a:pPr algn="just">
              <a:lnSpc>
                <a:spcPct val="115000"/>
              </a:lnSpc>
            </a:pPr>
            <a:r>
              <a:t>Маркеры ArUco имеют уникальные ID адреса от 0 до 35, верх маркера соответствует верху цифры на изображении выше. Иначе говоря, все маркеры ориентированы верхней гранью в одну сторону.</a:t>
            </a:r>
          </a:p>
          <a:p>
            <a:pPr algn="just">
              <a:lnSpc>
                <a:spcPct val="115000"/>
              </a:lnSpc>
              <a:spcBef>
                <a:spcPts val="1200"/>
              </a:spcBef>
            </a:pPr>
            <a:r>
              <a:t>Начало координат поля в Webots совпадает с маркером ID = 0, направление векторов координат показано на картинке выше: ось X смотрит вправо, ось Y смотрит вверх.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" name="Google Shape;1044;p52"/>
          <p:cNvSpPr/>
          <p:nvPr/>
        </p:nvSpPr>
        <p:spPr>
          <a:xfrm>
            <a:off x="-9450" y="-12890"/>
            <a:ext cx="9162900" cy="500702"/>
          </a:xfrm>
          <a:prstGeom prst="rect">
            <a:avLst/>
          </a:prstGeom>
          <a:solidFill>
            <a:srgbClr val="F86004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/>
          </a:p>
        </p:txBody>
      </p:sp>
      <p:grpSp>
        <p:nvGrpSpPr>
          <p:cNvPr id="1121" name="Google Shape;1045;p52"/>
          <p:cNvGrpSpPr/>
          <p:nvPr/>
        </p:nvGrpSpPr>
        <p:grpSpPr>
          <a:xfrm>
            <a:off x="404315" y="-12887"/>
            <a:ext cx="966298" cy="500716"/>
            <a:chOff x="0" y="0"/>
            <a:chExt cx="966296" cy="500715"/>
          </a:xfrm>
        </p:grpSpPr>
        <p:grpSp>
          <p:nvGrpSpPr>
            <p:cNvPr id="1119" name="Google Shape;1046;p52"/>
            <p:cNvGrpSpPr/>
            <p:nvPr/>
          </p:nvGrpSpPr>
          <p:grpSpPr>
            <a:xfrm>
              <a:off x="-1" y="0"/>
              <a:ext cx="874784" cy="500716"/>
              <a:chOff x="0" y="0"/>
              <a:chExt cx="874782" cy="500715"/>
            </a:xfrm>
          </p:grpSpPr>
          <p:sp>
            <p:nvSpPr>
              <p:cNvPr id="1109" name="Google Shape;1047;p52"/>
              <p:cNvSpPr/>
              <p:nvPr/>
            </p:nvSpPr>
            <p:spPr>
              <a:xfrm>
                <a:off x="87159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0" name="Google Shape;1048;p52"/>
              <p:cNvSpPr/>
              <p:nvPr/>
            </p:nvSpPr>
            <p:spPr>
              <a:xfrm>
                <a:off x="174257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1" name="Google Shape;1049;p52"/>
              <p:cNvSpPr/>
              <p:nvPr/>
            </p:nvSpPr>
            <p:spPr>
              <a:xfrm>
                <a:off x="261417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2" name="Google Shape;1050;p52"/>
              <p:cNvSpPr/>
              <p:nvPr/>
            </p:nvSpPr>
            <p:spPr>
              <a:xfrm>
                <a:off x="-1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3" name="Google Shape;1051;p52"/>
              <p:cNvSpPr/>
              <p:nvPr/>
            </p:nvSpPr>
            <p:spPr>
              <a:xfrm>
                <a:off x="348516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4" name="Google Shape;1052;p52"/>
              <p:cNvSpPr/>
              <p:nvPr/>
            </p:nvSpPr>
            <p:spPr>
              <a:xfrm>
                <a:off x="437005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5" name="Google Shape;1053;p52"/>
              <p:cNvSpPr/>
              <p:nvPr/>
            </p:nvSpPr>
            <p:spPr>
              <a:xfrm>
                <a:off x="524104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6" name="Google Shape;1054;p52"/>
              <p:cNvSpPr/>
              <p:nvPr/>
            </p:nvSpPr>
            <p:spPr>
              <a:xfrm>
                <a:off x="611263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7" name="Google Shape;1055;p52"/>
              <p:cNvSpPr/>
              <p:nvPr/>
            </p:nvSpPr>
            <p:spPr>
              <a:xfrm>
                <a:off x="349846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  <p:sp>
            <p:nvSpPr>
              <p:cNvPr id="1118" name="Google Shape;1056;p52"/>
              <p:cNvSpPr/>
              <p:nvPr/>
            </p:nvSpPr>
            <p:spPr>
              <a:xfrm>
                <a:off x="698362" y="0"/>
                <a:ext cx="176421" cy="5007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fill="norm" stroke="1" extrusionOk="0">
                    <a:moveTo>
                      <a:pt x="0" y="21600"/>
                    </a:moveTo>
                    <a:lnTo>
                      <a:pt x="10693" y="0"/>
                    </a:lnTo>
                    <a:lnTo>
                      <a:pt x="21600" y="0"/>
                    </a:lnTo>
                    <a:lnTo>
                      <a:pt x="10907" y="21600"/>
                    </a:lnTo>
                    <a:close/>
                  </a:path>
                </a:pathLst>
              </a:custGeom>
              <a:solidFill>
                <a:srgbClr val="F86004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numCol="1" anchor="ctr">
                <a:noAutofit/>
              </a:bodyPr>
              <a:lstStyle/>
              <a:p>
                <a:pPr algn="ctr">
                  <a:defRPr sz="200"/>
                </a:pPr>
              </a:p>
            </p:txBody>
          </p:sp>
        </p:grpSp>
        <p:sp>
          <p:nvSpPr>
            <p:cNvPr id="1120" name="Google Shape;1057;p52"/>
            <p:cNvSpPr/>
            <p:nvPr/>
          </p:nvSpPr>
          <p:spPr>
            <a:xfrm>
              <a:off x="789873" y="30"/>
              <a:ext cx="176424" cy="5006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21600"/>
                  </a:moveTo>
                  <a:lnTo>
                    <a:pt x="10693" y="0"/>
                  </a:lnTo>
                  <a:lnTo>
                    <a:pt x="21600" y="0"/>
                  </a:lnTo>
                  <a:lnTo>
                    <a:pt x="10907" y="21600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200"/>
              </a:pPr>
            </a:p>
          </p:txBody>
        </p:sp>
      </p:grpSp>
      <p:sp>
        <p:nvSpPr>
          <p:cNvPr id="1122" name="Google Shape;1058;p52"/>
          <p:cNvSpPr txBox="1"/>
          <p:nvPr/>
        </p:nvSpPr>
        <p:spPr>
          <a:xfrm>
            <a:off x="8600024" y="-1607"/>
            <a:ext cx="543901" cy="5039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2200">
                <a:solidFill>
                  <a:srgbClr val="FFFFFF"/>
                </a:solidFill>
              </a:defRPr>
            </a:lvl1pPr>
          </a:lstStyle>
          <a:p>
            <a:pPr/>
            <a:r>
              <a:t>40</a:t>
            </a:r>
          </a:p>
        </p:txBody>
      </p:sp>
      <p:sp>
        <p:nvSpPr>
          <p:cNvPr id="1123" name="Google Shape;1059;p52"/>
          <p:cNvSpPr txBox="1"/>
          <p:nvPr/>
        </p:nvSpPr>
        <p:spPr>
          <a:xfrm>
            <a:off x="1433428" y="52842"/>
            <a:ext cx="31749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ЧЕМПИОНАТ ВЫСОКИХ ТЕХНОЛОГИЙ</a:t>
            </a:r>
          </a:p>
        </p:txBody>
      </p:sp>
      <p:sp>
        <p:nvSpPr>
          <p:cNvPr id="1124" name="Google Shape;1060;p52"/>
          <p:cNvSpPr txBox="1"/>
          <p:nvPr/>
        </p:nvSpPr>
        <p:spPr>
          <a:xfrm>
            <a:off x="4608324" y="52842"/>
            <a:ext cx="3773401" cy="355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i="1" sz="1200">
                <a:solidFill>
                  <a:srgbClr val="FFFFFF"/>
                </a:solidFill>
              </a:defRPr>
            </a:lvl1pPr>
          </a:lstStyle>
          <a:p>
            <a:pPr/>
            <a:r>
              <a:t>ОПЕРАТОР-ТЕХНИК СКЛАДСКИХ РОБОТОВ</a:t>
            </a:r>
          </a:p>
        </p:txBody>
      </p:sp>
      <p:sp>
        <p:nvSpPr>
          <p:cNvPr id="1125" name="Google Shape;1061;p52"/>
          <p:cNvSpPr txBox="1"/>
          <p:nvPr/>
        </p:nvSpPr>
        <p:spPr>
          <a:xfrm>
            <a:off x="-9450" y="487800"/>
            <a:ext cx="9162900" cy="4048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91424" tIns="91424" rIns="91424" bIns="91424">
            <a:spAutoFit/>
          </a:bodyPr>
          <a:lstStyle>
            <a:lvl1pPr algn="ctr">
              <a:defRPr b="1" sz="1600"/>
            </a:lvl1pPr>
          </a:lstStyle>
          <a:p>
            <a:pPr/>
            <a:r>
              <a:t>Завершение</a:t>
            </a:r>
          </a:p>
        </p:txBody>
      </p:sp>
      <p:sp>
        <p:nvSpPr>
          <p:cNvPr id="1126" name="Спасибо за внимание!"/>
          <p:cNvSpPr txBox="1"/>
          <p:nvPr/>
        </p:nvSpPr>
        <p:spPr>
          <a:xfrm>
            <a:off x="3640360" y="2473058"/>
            <a:ext cx="1863280" cy="1973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0" tIns="0" rIns="0" bIns="0">
            <a:spAutoFit/>
          </a:bodyPr>
          <a:lstStyle/>
          <a:p>
            <a:pPr/>
            <a:r>
              <a:t>Спасибо за внимание!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00FF"/>
      </a:hlink>
      <a:folHlink>
        <a:srgbClr val="FF00FF"/>
      </a:folHlink>
    </a:clrScheme>
    <a:fontScheme name="Simple Light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Simple 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sx="100000" sy="100000" kx="0" ky="0" algn="b" rotWithShape="0" blurRad="38100" dist="20000" dir="540000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sx="100000" sy="100000" kx="0" ky="0" algn="b" rotWithShape="0" blurRad="38100" dist="20000" dir="540000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