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charts/chart1.xml" ContentType="application/vnd.openxmlformats-officedocument.drawingml.chart+xml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 b="def" i="def"/>
      <a:tcStyle>
        <a:tcBdr/>
        <a:fill>
          <a:solidFill>
            <a:srgbClr val="E6F0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 b="def" i="def"/>
      <a:tcStyle>
        <a:tcBdr/>
        <a:fill>
          <a:solidFill>
            <a:srgbClr val="EAF8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CDDF"/>
          </a:solidFill>
        </a:fill>
      </a:tcStyle>
    </a:wholeTbl>
    <a:band2H>
      <a:tcTxStyle b="def" i="def"/>
      <a:tcStyle>
        <a:tcBdr/>
        <a:fill>
          <a:solidFill>
            <a:srgbClr val="FFE8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5E5E5E"/>
        </a:fontRef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5E5E5E"/>
        </a:fontRef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D1D1"/>
          </a:solidFill>
        </a:fill>
      </a:tcStyle>
    </a:wholeTbl>
    <a:band2H>
      <a:tcTxStyle b="def" i="def"/>
      <a:tcStyle>
        <a:tcBdr/>
        <a:fill>
          <a:solidFill>
            <a:srgbClr val="E9E9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solidFill>
            <a:srgbClr val="5E5E5E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solidFill>
            <a:srgbClr val="5E5E5E">
              <a:alpha val="20000"/>
            </a:srgbClr>
          </a:solidFill>
        </a:fill>
      </a:tcStyle>
    </a:firstCol>
    <a:lastRow>
      <a:tcTxStyle b="on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508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
</file>

<file path=ppt/charts/_rels/chart1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1.xlsx"/></Relationships>
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0" i="0" strike="noStrike" sz="1800" u="none">
                <a:solidFill>
                  <a:srgbClr val="5E5E5E"/>
                </a:solidFill>
                <a:latin typeface="Helvetica"/>
              </a:defRPr>
            </a:pPr>
            <a:r>
              <a:rPr b="0" i="0" strike="noStrike" sz="1800" u="none">
                <a:solidFill>
                  <a:srgbClr val="5E5E5E"/>
                </a:solidFill>
                <a:latin typeface="Helvetica"/>
              </a:rPr>
              <a:t>Количество промышленных роботов в России по годам</a:t>
            </a:r>
          </a:p>
        </c:rich>
      </c:tx>
      <c:layout>
        <c:manualLayout>
          <c:xMode val="edge"/>
          <c:yMode val="edge"/>
          <c:x val="0.172303"/>
          <c:y val="0"/>
          <c:w val="0.655395"/>
          <c:h val="0.0783867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0945348"/>
          <c:y val="0.0783867"/>
          <c:w val="0.900465"/>
          <c:h val="0.8521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Количество роботов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>
              <a:outerShdw sx="100000" sy="100000" kx="0" ky="0" algn="tl" rotWithShape="1" blurRad="38100" dist="20000" dir="5400000">
                <a:srgbClr val="000000">
                  <a:alpha val="38000"/>
                </a:srgbClr>
              </a:outerShdw>
            </a:effectLst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5E5E5E"/>
                    </a:solidFill>
                    <a:latin typeface="Helvetica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strCache>
            </c:strRef>
          </c:cat>
          <c:val>
            <c:numRef>
              <c:f>Sheet1!$B$2:$H$2</c:f>
              <c:numCache>
                <c:ptCount val="7"/>
                <c:pt idx="0">
                  <c:v>6000.000000</c:v>
                </c:pt>
                <c:pt idx="1">
                  <c:v>7200.000000</c:v>
                </c:pt>
                <c:pt idx="2">
                  <c:v>8500.000000</c:v>
                </c:pt>
                <c:pt idx="3">
                  <c:v>10000.000000</c:v>
                </c:pt>
                <c:pt idx="4">
                  <c:v>12800.000000</c:v>
                </c:pt>
                <c:pt idx="5">
                  <c:v>20800.000000</c:v>
                </c:pt>
                <c:pt idx="6">
                  <c:v>29500.000000</c:v>
                </c:pt>
              </c:numCache>
            </c:numRef>
          </c:val>
        </c:ser>
        <c:gapWidth val="150"/>
        <c:overlap val="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9B9B9B"/>
            </a:solidFill>
            <a:prstDash val="solid"/>
            <a:round/>
          </a:ln>
        </c:spPr>
        <c:txPr>
          <a:bodyPr rot="0"/>
          <a:lstStyle/>
          <a:p>
            <a:pPr>
              <a:defRPr b="0" i="0" strike="noStrike" sz="1800" u="none">
                <a:solidFill>
                  <a:srgbClr val="5E5E5E"/>
                </a:solidFill>
                <a:latin typeface="Helvetica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9B9B9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9B9B9B"/>
            </a:solidFill>
            <a:prstDash val="solid"/>
            <a:round/>
          </a:ln>
        </c:spPr>
        <c:txPr>
          <a:bodyPr rot="0"/>
          <a:lstStyle/>
          <a:p>
            <a:pPr>
              <a:defRPr b="0" i="0" strike="noStrike" sz="1800" u="none">
                <a:solidFill>
                  <a:srgbClr val="5E5E5E"/>
                </a:solidFill>
                <a:latin typeface="Helvetica"/>
              </a:defRPr>
            </a:pPr>
          </a:p>
        </c:txPr>
        <c:crossAx val="2094734552"/>
        <c:crosses val="autoZero"/>
        <c:crossBetween val="between"/>
        <c:majorUnit val="7500"/>
        <c:minorUnit val="3750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1" name="Shape 15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Уровень текста 1…"/>
          <p:cNvSpPr txBox="1"/>
          <p:nvPr>
            <p:ph type="body" sz="quarter" idx="1" hasCustomPrompt="1"/>
          </p:nvPr>
        </p:nvSpPr>
        <p:spPr>
          <a:xfrm>
            <a:off x="1201340" y="11859862"/>
            <a:ext cx="21971005" cy="636981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Автор и дата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" name="Заголовок презентации"/>
          <p:cNvSpPr txBox="1"/>
          <p:nvPr>
            <p:ph type="title" hasCustomPrompt="1"/>
          </p:nvPr>
        </p:nvSpPr>
        <p:spPr>
          <a:xfrm>
            <a:off x="1206496" y="2574991"/>
            <a:ext cx="21971005" cy="4648203"/>
          </a:xfrm>
          <a:prstGeom prst="rect">
            <a:avLst/>
          </a:prstGeom>
        </p:spPr>
        <p:txBody>
          <a:bodyPr lIns="50800" tIns="50800" rIns="50800" bIns="50800" anchor="b"/>
          <a:lstStyle>
            <a:lvl1pPr defTabSz="2438337">
              <a:lnSpc>
                <a:spcPct val="80000"/>
              </a:lnSpc>
              <a:defRPr b="1" spc="-231" sz="116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Заголовок презентации</a:t>
            </a:r>
          </a:p>
        </p:txBody>
      </p:sp>
      <p:sp>
        <p:nvSpPr>
          <p:cNvPr id="13" name="Уровень текста 1…"/>
          <p:cNvSpPr txBox="1"/>
          <p:nvPr>
            <p:ph type="body" sz="quarter" idx="21" hasCustomPrompt="1"/>
          </p:nvPr>
        </p:nvSpPr>
        <p:spPr>
          <a:xfrm>
            <a:off x="1201342" y="7223190"/>
            <a:ext cx="21971002" cy="1905003"/>
          </a:xfrm>
          <a:prstGeom prst="rect">
            <a:avLst/>
          </a:prstGeom>
        </p:spPr>
        <p:txBody>
          <a:bodyPr lIns="50800" tIns="50800" rIns="50800" bIns="508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Подзаголовок презентации</a:t>
            </a:r>
          </a:p>
        </p:txBody>
      </p:sp>
      <p:sp>
        <p:nvSpPr>
          <p:cNvPr id="14" name="Номер слайда"/>
          <p:cNvSpPr txBox="1"/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 и 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Авокадо и лаймы"/>
          <p:cNvSpPr/>
          <p:nvPr>
            <p:ph type="pic" idx="21"/>
          </p:nvPr>
        </p:nvSpPr>
        <p:spPr>
          <a:xfrm>
            <a:off x="-1155700" y="-1295400"/>
            <a:ext cx="26746201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Заголовок презентации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lIns="50800" tIns="50800" rIns="50800" bIns="50800" anchor="b"/>
          <a:lstStyle>
            <a:lvl1pPr defTabSz="2438337">
              <a:lnSpc>
                <a:spcPct val="80000"/>
              </a:lnSpc>
              <a:defRPr b="1" spc="-231" sz="116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Заголовок презентации</a:t>
            </a:r>
          </a:p>
        </p:txBody>
      </p:sp>
      <p:sp>
        <p:nvSpPr>
          <p:cNvPr id="23" name="Уровень текста 1…"/>
          <p:cNvSpPr txBox="1"/>
          <p:nvPr>
            <p:ph type="body" sz="quarter" idx="1" hasCustomPrompt="1"/>
          </p:nvPr>
        </p:nvSpPr>
        <p:spPr>
          <a:xfrm>
            <a:off x="1207690" y="1106137"/>
            <a:ext cx="21968621" cy="636981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Автор и дата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Уровень текста 1…"/>
          <p:cNvSpPr txBox="1"/>
          <p:nvPr>
            <p:ph type="body" sz="quarter" idx="22" hasCustomPrompt="1"/>
          </p:nvPr>
        </p:nvSpPr>
        <p:spPr>
          <a:xfrm>
            <a:off x="1206500" y="11609909"/>
            <a:ext cx="21971000" cy="1116954"/>
          </a:xfrm>
          <a:prstGeom prst="rect">
            <a:avLst/>
          </a:prstGeom>
        </p:spPr>
        <p:txBody>
          <a:bodyPr lIns="50800" tIns="50800" rIns="50800" bIns="508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Подзаголовок презентации</a:t>
            </a:r>
          </a:p>
        </p:txBody>
      </p:sp>
      <p:sp>
        <p:nvSpPr>
          <p:cNvPr id="25" name="Номер слайда"/>
          <p:cNvSpPr txBox="1"/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 и фото (вариан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Тарелка с рублеными котлетами из лосося, салатом и хумусом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Заголовок слайда"/>
          <p:cNvSpPr txBox="1"/>
          <p:nvPr>
            <p:ph type="title" hasCustomPrompt="1"/>
          </p:nvPr>
        </p:nvSpPr>
        <p:spPr>
          <a:xfrm>
            <a:off x="1206500" y="1270000"/>
            <a:ext cx="9779000" cy="5882274"/>
          </a:xfrm>
          <a:prstGeom prst="rect">
            <a:avLst/>
          </a:prstGeom>
        </p:spPr>
        <p:txBody>
          <a:bodyPr lIns="50800" tIns="50800" rIns="50800" bIns="50800" anchor="b"/>
          <a:lstStyle>
            <a:lvl1pPr defTabSz="2438337">
              <a:lnSpc>
                <a:spcPct val="80000"/>
              </a:lnSpc>
              <a:defRPr b="1" spc="-170" sz="85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Заголовок слайда</a:t>
            </a:r>
          </a:p>
        </p:txBody>
      </p:sp>
      <p:sp>
        <p:nvSpPr>
          <p:cNvPr id="34" name="Уровень текста 1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 lIns="50800" tIns="50800" rIns="50800" bIns="508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Подзаголовок слайда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Номер слайда"/>
          <p:cNvSpPr txBox="1"/>
          <p:nvPr>
            <p:ph type="sldNum" sz="quarter" idx="2"/>
          </p:nvPr>
        </p:nvSpPr>
        <p:spPr>
          <a:xfrm>
            <a:off x="12001500" y="13085233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Заголовок слайда"/>
          <p:cNvSpPr txBox="1"/>
          <p:nvPr>
            <p:ph type="title" hasCustomPrompt="1"/>
          </p:nvPr>
        </p:nvSpPr>
        <p:spPr>
          <a:xfrm>
            <a:off x="1206500" y="1079500"/>
            <a:ext cx="21971000" cy="1433164"/>
          </a:xfrm>
          <a:prstGeom prst="rect">
            <a:avLst/>
          </a:prstGeom>
        </p:spPr>
        <p:txBody>
          <a:bodyPr lIns="50800" tIns="50800" rIns="50800" bIns="50800" anchor="t"/>
          <a:lstStyle>
            <a:lvl1pPr defTabSz="2438337">
              <a:lnSpc>
                <a:spcPct val="80000"/>
              </a:lnSpc>
              <a:defRPr b="1" spc="-170" sz="85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Заголовок слайда</a:t>
            </a:r>
          </a:p>
        </p:txBody>
      </p:sp>
      <p:sp>
        <p:nvSpPr>
          <p:cNvPr id="43" name="Уровень текста 1…"/>
          <p:cNvSpPr txBox="1"/>
          <p:nvPr>
            <p:ph type="body" sz="quarter" idx="1" hasCustomPrompt="1"/>
          </p:nvPr>
        </p:nvSpPr>
        <p:spPr>
          <a:xfrm>
            <a:off x="1206500" y="2372960"/>
            <a:ext cx="21971000" cy="934782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Подзаголовок слайда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Уровень текста 1…"/>
          <p:cNvSpPr txBox="1"/>
          <p:nvPr>
            <p:ph type="body" idx="21" hasCustomPrompt="1"/>
          </p:nvPr>
        </p:nvSpPr>
        <p:spPr>
          <a:xfrm>
            <a:off x="1206500" y="4248503"/>
            <a:ext cx="21971000" cy="8256015"/>
          </a:xfrm>
          <a:prstGeom prst="rect">
            <a:avLst/>
          </a:prstGeom>
        </p:spPr>
        <p:txBody>
          <a:bodyPr lIns="50800" tIns="50800" rIns="50800" bIns="50800"/>
          <a:lstStyle>
            <a:lvl1pPr marL="609600" indent="-609600" defTabSz="2438337">
              <a:spcBef>
                <a:spcPts val="4500"/>
              </a:spcBef>
              <a:buSzPct val="123000"/>
              <a:buFontTx/>
              <a:defRPr sz="48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Текст пункта на слайде</a:t>
            </a:r>
          </a:p>
        </p:txBody>
      </p:sp>
      <p:sp>
        <p:nvSpPr>
          <p:cNvPr id="45" name="Номер слайда"/>
          <p:cNvSpPr txBox="1"/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Уровень текста 1…"/>
          <p:cNvSpPr txBox="1"/>
          <p:nvPr>
            <p:ph type="body" idx="1" hasCustomPrompt="1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</p:spPr>
        <p:txBody>
          <a:bodyPr lIns="50800" tIns="50800" rIns="50800" bIns="50800" numCol="2" spcCol="1098550"/>
          <a:lstStyle>
            <a:lvl1pPr marL="609600" indent="-609600" defTabSz="2438337">
              <a:spcBef>
                <a:spcPts val="4500"/>
              </a:spcBef>
              <a:buSzPct val="123000"/>
              <a:buFontTx/>
              <a:defRPr sz="48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219200" indent="-609600" defTabSz="2438337">
              <a:spcBef>
                <a:spcPts val="4500"/>
              </a:spcBef>
              <a:buSzPct val="123000"/>
              <a:buFontTx/>
              <a:defRPr sz="48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828800" indent="-609600" defTabSz="2438337">
              <a:spcBef>
                <a:spcPts val="4500"/>
              </a:spcBef>
              <a:buSzPct val="123000"/>
              <a:buFontTx/>
              <a:defRPr sz="48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2438400" indent="-609600" defTabSz="2438337">
              <a:spcBef>
                <a:spcPts val="4500"/>
              </a:spcBef>
              <a:buSzPct val="123000"/>
              <a:buFontTx/>
              <a:defRPr sz="48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3048000" indent="-609600" defTabSz="2438337">
              <a:spcBef>
                <a:spcPts val="4500"/>
              </a:spcBef>
              <a:buSzPct val="123000"/>
              <a:buFontTx/>
              <a:defRPr sz="48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Текст пункта на слайде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Номер слайда"/>
          <p:cNvSpPr txBox="1"/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Уровень текста 1…"/>
          <p:cNvSpPr txBox="1"/>
          <p:nvPr>
            <p:ph type="body" sz="quarter" idx="1" hasCustomPrompt="1"/>
          </p:nvPr>
        </p:nvSpPr>
        <p:spPr>
          <a:xfrm>
            <a:off x="1206500" y="2372960"/>
            <a:ext cx="9779000" cy="934782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Подзаголовок слайда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1" name="Уровень текста 1…"/>
          <p:cNvSpPr txBox="1"/>
          <p:nvPr>
            <p:ph type="body" sz="half" idx="21" hasCustomPrompt="1"/>
          </p:nvPr>
        </p:nvSpPr>
        <p:spPr>
          <a:xfrm>
            <a:off x="1206500" y="4248503"/>
            <a:ext cx="9779000" cy="8256632"/>
          </a:xfrm>
          <a:prstGeom prst="rect">
            <a:avLst/>
          </a:prstGeom>
        </p:spPr>
        <p:txBody>
          <a:bodyPr lIns="50800" tIns="50800" rIns="50800" bIns="50800"/>
          <a:lstStyle>
            <a:lvl1pPr marL="609600" indent="-609600" defTabSz="2438337">
              <a:spcBef>
                <a:spcPts val="4500"/>
              </a:spcBef>
              <a:buSzPct val="123000"/>
              <a:buFontTx/>
              <a:defRPr sz="48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Текст пункта на слайде</a:t>
            </a:r>
          </a:p>
        </p:txBody>
      </p:sp>
      <p:sp>
        <p:nvSpPr>
          <p:cNvPr id="62" name="Тарелка пасты папарделле с зелёным маслом из петрушки, жареным фундуком и стружкой сыра пармезан"/>
          <p:cNvSpPr/>
          <p:nvPr>
            <p:ph type="pic" idx="22"/>
          </p:nvPr>
        </p:nvSpPr>
        <p:spPr>
          <a:xfrm>
            <a:off x="12192000" y="-407266"/>
            <a:ext cx="10916874" cy="145558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Заголовок слайда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 lIns="50800" tIns="50800" rIns="50800" bIns="50800" anchor="t"/>
          <a:lstStyle>
            <a:lvl1pPr defTabSz="2438337">
              <a:lnSpc>
                <a:spcPct val="80000"/>
              </a:lnSpc>
              <a:defRPr b="1" spc="-170" sz="85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Заголовок слайда</a:t>
            </a:r>
          </a:p>
        </p:txBody>
      </p:sp>
      <p:sp>
        <p:nvSpPr>
          <p:cNvPr id="64" name="Номер слайда"/>
          <p:cNvSpPr txBox="1"/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Заголовок раздела"/>
          <p:cNvSpPr txBox="1"/>
          <p:nvPr>
            <p:ph type="title" hasCustomPrompt="1"/>
          </p:nvPr>
        </p:nvSpPr>
        <p:spPr>
          <a:xfrm>
            <a:off x="1206496" y="4533900"/>
            <a:ext cx="21971005" cy="4648200"/>
          </a:xfrm>
          <a:prstGeom prst="rect">
            <a:avLst/>
          </a:prstGeom>
        </p:spPr>
        <p:txBody>
          <a:bodyPr lIns="50800" tIns="50800" rIns="50800" bIns="50800"/>
          <a:lstStyle>
            <a:lvl1pPr defTabSz="2438337">
              <a:lnSpc>
                <a:spcPct val="80000"/>
              </a:lnSpc>
              <a:defRPr spc="-231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Заголовок раздела</a:t>
            </a:r>
          </a:p>
        </p:txBody>
      </p:sp>
      <p:sp>
        <p:nvSpPr>
          <p:cNvPr id="72" name="Номер слайда"/>
          <p:cNvSpPr txBox="1"/>
          <p:nvPr>
            <p:ph type="sldNum" sz="quarter" idx="2"/>
          </p:nvPr>
        </p:nvSpPr>
        <p:spPr>
          <a:xfrm>
            <a:off x="12001500" y="13085233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Заголовок слайда"/>
          <p:cNvSpPr txBox="1"/>
          <p:nvPr>
            <p:ph type="title" hasCustomPrompt="1"/>
          </p:nvPr>
        </p:nvSpPr>
        <p:spPr>
          <a:xfrm>
            <a:off x="1206500" y="1079500"/>
            <a:ext cx="21971000" cy="1434951"/>
          </a:xfrm>
          <a:prstGeom prst="rect">
            <a:avLst/>
          </a:prstGeom>
        </p:spPr>
        <p:txBody>
          <a:bodyPr lIns="50800" tIns="50800" rIns="50800" bIns="50800" anchor="t"/>
          <a:lstStyle>
            <a:lvl1pPr defTabSz="2438337">
              <a:lnSpc>
                <a:spcPct val="80000"/>
              </a:lnSpc>
              <a:defRPr b="1" spc="-170" sz="85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Заголовок слайда</a:t>
            </a:r>
          </a:p>
        </p:txBody>
      </p:sp>
      <p:sp>
        <p:nvSpPr>
          <p:cNvPr id="80" name="Уровень текста 1…"/>
          <p:cNvSpPr txBox="1"/>
          <p:nvPr>
            <p:ph type="body" sz="quarter" idx="1" hasCustomPrompt="1"/>
          </p:nvPr>
        </p:nvSpPr>
        <p:spPr>
          <a:xfrm>
            <a:off x="1206500" y="2372960"/>
            <a:ext cx="21971000" cy="934782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Подзаголовок слайда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1" name="Номер слайда"/>
          <p:cNvSpPr txBox="1"/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Повестка д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Заголовок повестки дня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 lIns="50800" tIns="50800" rIns="50800" bIns="50800" anchor="t"/>
          <a:lstStyle>
            <a:lvl1pPr defTabSz="2438337">
              <a:lnSpc>
                <a:spcPct val="80000"/>
              </a:lnSpc>
              <a:defRPr b="1" spc="-170" sz="85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Заголовок повестки дня</a:t>
            </a:r>
          </a:p>
        </p:txBody>
      </p:sp>
      <p:sp>
        <p:nvSpPr>
          <p:cNvPr id="89" name="Уровень текста 1…"/>
          <p:cNvSpPr txBox="1"/>
          <p:nvPr>
            <p:ph type="body" sz="quarter" idx="1" hasCustomPrompt="1"/>
          </p:nvPr>
        </p:nvSpPr>
        <p:spPr>
          <a:xfrm>
            <a:off x="1206500" y="2372960"/>
            <a:ext cx="21971000" cy="934782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Подзаголовок повестки дня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0" name="Уровень текста 1…"/>
          <p:cNvSpPr txBox="1"/>
          <p:nvPr>
            <p:ph type="body" idx="21" hasCustomPrompt="1"/>
          </p:nvPr>
        </p:nvSpPr>
        <p:spPr>
          <a:xfrm>
            <a:off x="1206500" y="4248503"/>
            <a:ext cx="21971000" cy="8256015"/>
          </a:xfrm>
          <a:prstGeom prst="rect">
            <a:avLst/>
          </a:prstGeom>
        </p:spPr>
        <p:txBody>
          <a:bodyPr lIns="50800" tIns="50800" rIns="50800" bIns="50800"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FontTx/>
              <a:buNone/>
              <a:defRPr spc="-99" sz="55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Темы повестки дня</a:t>
            </a:r>
          </a:p>
        </p:txBody>
      </p:sp>
      <p:sp>
        <p:nvSpPr>
          <p:cNvPr id="91" name="Номер слайда"/>
          <p:cNvSpPr txBox="1"/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Информационное сообщ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Уровень текста 1…"/>
          <p:cNvSpPr txBox="1"/>
          <p:nvPr>
            <p:ph type="body" sz="half" idx="1" hasCustomPrompt="1"/>
          </p:nvPr>
        </p:nvSpPr>
        <p:spPr>
          <a:xfrm>
            <a:off x="1206500" y="4920841"/>
            <a:ext cx="21971000" cy="3874315"/>
          </a:xfrm>
          <a:prstGeom prst="rect">
            <a:avLst/>
          </a:prstGeom>
        </p:spPr>
        <p:txBody>
          <a:bodyPr lIns="50800" tIns="50800" rIns="50800" bIns="50800" anchor="ctr"/>
          <a:lstStyle>
            <a:lvl1pPr marL="0" indent="0" algn="ctr" defTabSz="2438337">
              <a:lnSpc>
                <a:spcPct val="80000"/>
              </a:lnSpc>
              <a:spcBef>
                <a:spcPts val="0"/>
              </a:spcBef>
              <a:buSzTx/>
              <a:buFontTx/>
              <a:buNone/>
              <a:defRPr spc="-231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0" algn="ctr" defTabSz="2438337">
              <a:lnSpc>
                <a:spcPct val="80000"/>
              </a:lnSpc>
              <a:spcBef>
                <a:spcPts val="0"/>
              </a:spcBef>
              <a:buSzTx/>
              <a:buFontTx/>
              <a:buNone/>
              <a:defRPr spc="-231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0" algn="ctr" defTabSz="2438337">
              <a:lnSpc>
                <a:spcPct val="80000"/>
              </a:lnSpc>
              <a:spcBef>
                <a:spcPts val="0"/>
              </a:spcBef>
              <a:buSzTx/>
              <a:buFontTx/>
              <a:buNone/>
              <a:defRPr spc="-231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0" algn="ctr" defTabSz="2438337">
              <a:lnSpc>
                <a:spcPct val="80000"/>
              </a:lnSpc>
              <a:spcBef>
                <a:spcPts val="0"/>
              </a:spcBef>
              <a:buSzTx/>
              <a:buFontTx/>
              <a:buNone/>
              <a:defRPr spc="-231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0" algn="ctr" defTabSz="2438337">
              <a:lnSpc>
                <a:spcPct val="80000"/>
              </a:lnSpc>
              <a:spcBef>
                <a:spcPts val="0"/>
              </a:spcBef>
              <a:buSzTx/>
              <a:buFontTx/>
              <a:buNone/>
              <a:defRPr spc="-231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Информационное сообщение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Номер слайда"/>
          <p:cNvSpPr txBox="1"/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Важный фа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Уровень текста 1…"/>
          <p:cNvSpPr txBox="1"/>
          <p:nvPr>
            <p:ph type="body" idx="1" hasCustomPrompt="1"/>
          </p:nvPr>
        </p:nvSpPr>
        <p:spPr>
          <a:xfrm>
            <a:off x="1206500" y="1075925"/>
            <a:ext cx="21971000" cy="7241587"/>
          </a:xfrm>
          <a:prstGeom prst="rect">
            <a:avLst/>
          </a:prstGeom>
        </p:spPr>
        <p:txBody>
          <a:bodyPr lIns="50800" tIns="50800" rIns="50800" bIns="50800" anchor="b"/>
          <a:lstStyle>
            <a:lvl1pPr marL="0" indent="0" algn="ctr" defTabSz="2438337">
              <a:lnSpc>
                <a:spcPct val="80000"/>
              </a:lnSpc>
              <a:spcBef>
                <a:spcPts val="0"/>
              </a:spcBef>
              <a:buSzTx/>
              <a:buFontTx/>
              <a:buNone/>
              <a:defRPr b="1" spc="-250" sz="250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0" algn="ctr" defTabSz="2438337">
              <a:lnSpc>
                <a:spcPct val="80000"/>
              </a:lnSpc>
              <a:spcBef>
                <a:spcPts val="0"/>
              </a:spcBef>
              <a:buSzTx/>
              <a:buFontTx/>
              <a:buNone/>
              <a:defRPr b="1" spc="-250" sz="250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0" algn="ctr" defTabSz="2438337">
              <a:lnSpc>
                <a:spcPct val="80000"/>
              </a:lnSpc>
              <a:spcBef>
                <a:spcPts val="0"/>
              </a:spcBef>
              <a:buSzTx/>
              <a:buFontTx/>
              <a:buNone/>
              <a:defRPr b="1" spc="-250" sz="250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0" algn="ctr" defTabSz="2438337">
              <a:lnSpc>
                <a:spcPct val="80000"/>
              </a:lnSpc>
              <a:spcBef>
                <a:spcPts val="0"/>
              </a:spcBef>
              <a:buSzTx/>
              <a:buFontTx/>
              <a:buNone/>
              <a:defRPr b="1" spc="-250" sz="250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0" algn="ctr" defTabSz="2438337">
              <a:lnSpc>
                <a:spcPct val="80000"/>
              </a:lnSpc>
              <a:spcBef>
                <a:spcPts val="0"/>
              </a:spcBef>
              <a:buSzTx/>
              <a:buFontTx/>
              <a:buNone/>
              <a:defRPr b="1" spc="-250" sz="250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100 %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Информация о факте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55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Информация о факте</a:t>
            </a:r>
          </a:p>
        </p:txBody>
      </p:sp>
      <p:sp>
        <p:nvSpPr>
          <p:cNvPr id="108" name="Номер слайда"/>
          <p:cNvSpPr txBox="1"/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Уровень текста 1…"/>
          <p:cNvSpPr txBox="1"/>
          <p:nvPr>
            <p:ph type="body" sz="quarter" idx="1" hasCustomPrompt="1"/>
          </p:nvPr>
        </p:nvSpPr>
        <p:spPr>
          <a:xfrm>
            <a:off x="2430023" y="10675453"/>
            <a:ext cx="20200055" cy="636981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3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3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3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3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36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Авторство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6" name="Уровень текста 1…"/>
          <p:cNvSpPr txBox="1"/>
          <p:nvPr>
            <p:ph type="body" sz="half" idx="21" hasCustomPrompt="1"/>
          </p:nvPr>
        </p:nvSpPr>
        <p:spPr>
          <a:xfrm>
            <a:off x="1753923" y="4939860"/>
            <a:ext cx="20876154" cy="3836282"/>
          </a:xfrm>
          <a:prstGeom prst="rect">
            <a:avLst/>
          </a:prstGeom>
        </p:spPr>
        <p:txBody>
          <a:bodyPr lIns="50800" tIns="50800" rIns="50800" bIns="50800"/>
          <a:lstStyle>
            <a:lvl1pPr marL="300875" indent="-131851" defTabSz="2438337">
              <a:spcBef>
                <a:spcPts val="0"/>
              </a:spcBef>
              <a:buSzTx/>
              <a:buFontTx/>
              <a:buNone/>
              <a:defRPr spc="-20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«Важная цитата»</a:t>
            </a:r>
          </a:p>
        </p:txBody>
      </p:sp>
      <p:sp>
        <p:nvSpPr>
          <p:cNvPr id="117" name="Номер слайда"/>
          <p:cNvSpPr txBox="1"/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Миска салата с жареным рисом, варёными яйцами и палочками для еды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Тарелка с рублеными котлетами из лосося, салатом и хумусом 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Тарелка пасты папарделле с зелёным маслом из петрушки, жареным фундуком и стружкой сыра пармезан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Номер слайда"/>
          <p:cNvSpPr txBox="1"/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миска салата с жареным рисом, варёными яйцами и палочками для еды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Номер слайда"/>
          <p:cNvSpPr txBox="1"/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Текст заголовк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143" name="Уровень текста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44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/>
          <p:nvPr>
            <p:ph type="title"/>
          </p:nvPr>
        </p:nvSpPr>
        <p:spPr>
          <a:xfrm>
            <a:off x="1676400" y="730250"/>
            <a:ext cx="21031200" cy="2651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normAutofit fontScale="100000" lnSpcReduction="0"/>
          </a:bodyPr>
          <a:lstStyle/>
          <a:p>
            <a:pPr/>
            <a:r>
              <a:t>Текст заголовка</a:t>
            </a:r>
          </a:p>
        </p:txBody>
      </p:sp>
      <p:sp>
        <p:nvSpPr>
          <p:cNvPr id="3" name="Уровень текста 1…"/>
          <p:cNvSpPr txBox="1"/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>
            <a:normAutofit fontScale="100000" lnSpcReduction="0"/>
          </a:bodyPr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/>
          <p:nvPr>
            <p:ph type="sldNum" sz="quarter" idx="2"/>
          </p:nvPr>
        </p:nvSpPr>
        <p:spPr>
          <a:xfrm>
            <a:off x="22203062" y="12835875"/>
            <a:ext cx="504540" cy="483903"/>
          </a:xfrm>
          <a:prstGeom prst="rect">
            <a:avLst/>
          </a:prstGeom>
          <a:ln w="12700">
            <a:miter lim="400000"/>
          </a:ln>
        </p:spPr>
        <p:txBody>
          <a:bodyPr wrap="none" lIns="91436" tIns="91436" rIns="91436" bIns="91436" anchor="ctr">
            <a:spAutoFit/>
          </a:bodyPr>
          <a:lstStyle>
            <a:lvl1pPr algn="r" defTabSz="1828800">
              <a:defRPr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457200" marR="0" indent="-457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56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990600" marR="0" indent="-5334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56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554476" marR="0" indent="-640076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56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2082800" marR="0" indent="-711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56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540000" marR="0" indent="-711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56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3759200" marR="0" indent="-711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23000"/>
        <a:buFont typeface="Arial"/>
        <a:buChar char="•"/>
        <a:tabLst/>
        <a:defRPr b="0" baseline="0" cap="none" i="0" spc="0" strike="noStrike" sz="56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4368800" marR="0" indent="-711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23000"/>
        <a:buFont typeface="Arial"/>
        <a:buChar char="•"/>
        <a:tabLst/>
        <a:defRPr b="0" baseline="0" cap="none" i="0" spc="0" strike="noStrike" sz="56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4978400" marR="0" indent="-711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23000"/>
        <a:buFont typeface="Arial"/>
        <a:buChar char="•"/>
        <a:tabLst/>
        <a:defRPr b="0" baseline="0" cap="none" i="0" spc="0" strike="noStrike" sz="56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5588000" marR="0" indent="-711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23000"/>
        <a:buFont typeface="Arial"/>
        <a:buChar char="•"/>
        <a:tabLst/>
        <a:defRPr b="0" baseline="0" cap="none" i="0" spc="0" strike="noStrike" sz="56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chart" Target="../charts/chart1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2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jpeg"/><Relationship Id="rId5" Type="http://schemas.openxmlformats.org/officeDocument/2006/relationships/image" Target="../media/image4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5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6.jpeg"/><Relationship Id="rId5" Type="http://schemas.openxmlformats.org/officeDocument/2006/relationships/image" Target="../media/image7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jpeg"/><Relationship Id="rId5" Type="http://schemas.openxmlformats.org/officeDocument/2006/relationships/image" Target="../media/image9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0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0">
            <a:off x="21418176" y="9035952"/>
            <a:ext cx="2402918" cy="5963040"/>
          </a:xfrm>
          <a:prstGeom prst="rect">
            <a:avLst/>
          </a:prstGeom>
          <a:ln w="12700">
            <a:miter lim="400000"/>
          </a:ln>
        </p:spPr>
      </p:pic>
      <p:sp>
        <p:nvSpPr>
          <p:cNvPr id="154" name="TextBox 2"/>
          <p:cNvSpPr txBox="1"/>
          <p:nvPr/>
        </p:nvSpPr>
        <p:spPr>
          <a:xfrm>
            <a:off x="4301425" y="4671156"/>
            <a:ext cx="15781150" cy="855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>
            <a:spAutoFit/>
          </a:bodyPr>
          <a:lstStyle/>
          <a:p>
            <a:pPr defTabSz="1828800">
              <a:lnSpc>
                <a:spcPct val="107000"/>
              </a:lnSpc>
              <a:spcBef>
                <a:spcPts val="800"/>
              </a:spcBef>
              <a:defRPr sz="4800">
                <a:solidFill>
                  <a:srgbClr val="F7603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«Оператор-техник складских роботов (AGV/AMR)</a:t>
            </a:r>
            <a:r>
              <a:rPr b="1"/>
              <a:t>»</a:t>
            </a:r>
          </a:p>
        </p:txBody>
      </p:sp>
      <p:grpSp>
        <p:nvGrpSpPr>
          <p:cNvPr id="157" name="Группа 4"/>
          <p:cNvGrpSpPr/>
          <p:nvPr/>
        </p:nvGrpSpPr>
        <p:grpSpPr>
          <a:xfrm>
            <a:off x="598487" y="11141647"/>
            <a:ext cx="1852105" cy="1832385"/>
            <a:chOff x="0" y="0"/>
            <a:chExt cx="1852105" cy="1832384"/>
          </a:xfrm>
        </p:grpSpPr>
        <p:sp>
          <p:nvSpPr>
            <p:cNvPr id="155" name="Кружок"/>
            <p:cNvSpPr/>
            <p:nvPr/>
          </p:nvSpPr>
          <p:spPr>
            <a:xfrm>
              <a:off x="0" y="-1"/>
              <a:ext cx="1852105" cy="1832386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156" name="Заголовок 1"/>
            <p:cNvSpPr txBox="1"/>
            <p:nvPr/>
          </p:nvSpPr>
          <p:spPr>
            <a:xfrm>
              <a:off x="-1" y="152610"/>
              <a:ext cx="1852105" cy="1679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9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1</a:t>
              </a:r>
            </a:p>
          </p:txBody>
        </p:sp>
      </p:grpSp>
      <p:pic>
        <p:nvPicPr>
          <p:cNvPr id="158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1" cy="18097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0">
            <a:off x="21418176" y="9035952"/>
            <a:ext cx="2402918" cy="5963040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Google Shape;258;p20"/>
          <p:cNvSpPr/>
          <p:nvPr/>
        </p:nvSpPr>
        <p:spPr>
          <a:xfrm rot="10800000">
            <a:off x="-11" y="2038510"/>
            <a:ext cx="24384012" cy="1093711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9" rIns="45719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162" name="СТОРОНА 1"/>
          <p:cNvSpPr txBox="1"/>
          <p:nvPr/>
        </p:nvSpPr>
        <p:spPr>
          <a:xfrm>
            <a:off x="383073" y="2111372"/>
            <a:ext cx="11626047" cy="919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8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Введение в компетенцию</a:t>
            </a:r>
          </a:p>
        </p:txBody>
      </p:sp>
      <p:sp>
        <p:nvSpPr>
          <p:cNvPr id="163" name="Прямоугольник: скругленные углы 37"/>
          <p:cNvSpPr/>
          <p:nvPr/>
        </p:nvSpPr>
        <p:spPr>
          <a:xfrm>
            <a:off x="1" y="3848258"/>
            <a:ext cx="23653617" cy="7612223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9" rIns="45719" anchor="ctr"/>
          <a:lstStyle/>
          <a:p>
            <a:pPr defTabSz="1828710">
              <a:defRPr sz="3600">
                <a:solidFill>
                  <a:srgbClr val="FFFFFF"/>
                </a:solidFill>
              </a:defRPr>
            </a:pPr>
          </a:p>
        </p:txBody>
      </p:sp>
      <p:grpSp>
        <p:nvGrpSpPr>
          <p:cNvPr id="166" name="Группа 4"/>
          <p:cNvGrpSpPr/>
          <p:nvPr/>
        </p:nvGrpSpPr>
        <p:grpSpPr>
          <a:xfrm>
            <a:off x="598487" y="11141647"/>
            <a:ext cx="1852105" cy="1832385"/>
            <a:chOff x="0" y="0"/>
            <a:chExt cx="1852105" cy="1832384"/>
          </a:xfrm>
        </p:grpSpPr>
        <p:sp>
          <p:nvSpPr>
            <p:cNvPr id="164" name="Кружок"/>
            <p:cNvSpPr/>
            <p:nvPr/>
          </p:nvSpPr>
          <p:spPr>
            <a:xfrm>
              <a:off x="0" y="-1"/>
              <a:ext cx="1852105" cy="1832386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165" name="Заголовок 1"/>
            <p:cNvSpPr txBox="1"/>
            <p:nvPr/>
          </p:nvSpPr>
          <p:spPr>
            <a:xfrm>
              <a:off x="-1" y="152610"/>
              <a:ext cx="1852105" cy="1679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9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2</a:t>
              </a:r>
            </a:p>
          </p:txBody>
        </p:sp>
      </p:grpSp>
      <p:pic>
        <p:nvPicPr>
          <p:cNvPr id="167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1" cy="180975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8" name="IMG_9662.jpeg" descr="IMG_9662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7457180" y="3911549"/>
            <a:ext cx="4911056" cy="7071035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Компетенция «Оператор-техник складских роботов (AGV/AMR)»…"/>
          <p:cNvSpPr txBox="1"/>
          <p:nvPr/>
        </p:nvSpPr>
        <p:spPr>
          <a:xfrm>
            <a:off x="727674" y="4433649"/>
            <a:ext cx="16676265" cy="6441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4200"/>
            </a:pPr>
            <a:r>
              <a:t>Компетенция «Оператор-техник складских роботов (AGV/AMR)» </a:t>
            </a:r>
          </a:p>
          <a:p>
            <a:pPr algn="l">
              <a:defRPr sz="4200"/>
            </a:pPr>
            <a:r>
              <a:t>была создана в 2025/2026 году в Москве. На данный момент это </a:t>
            </a:r>
          </a:p>
          <a:p>
            <a:pPr algn="l">
              <a:defRPr sz="4200"/>
            </a:pPr>
            <a:r>
              <a:t>ее первая итерация, еще не было участия в финале Чемпионата </a:t>
            </a:r>
          </a:p>
          <a:p>
            <a:pPr algn="l">
              <a:defRPr sz="4200"/>
            </a:pPr>
            <a:r>
              <a:t>Высоких технологий.</a:t>
            </a:r>
          </a:p>
          <a:p>
            <a:pPr algn="l">
              <a:defRPr sz="4200"/>
            </a:pPr>
          </a:p>
          <a:p>
            <a:pPr algn="l">
              <a:defRPr sz="4200"/>
            </a:pPr>
            <a:r>
              <a:t>Главным разработчиком и менеджером компетенции является </a:t>
            </a:r>
          </a:p>
          <a:p>
            <a:pPr algn="l">
              <a:defRPr sz="4200"/>
            </a:pPr>
            <a:r>
              <a:t>Даукаев Руслан Ильнурович, </a:t>
            </a:r>
          </a:p>
          <a:p>
            <a:pPr algn="l">
              <a:defRPr sz="4200"/>
            </a:pPr>
            <a:r>
              <a:t>Технический директор «ООО СмартПром». </a:t>
            </a:r>
          </a:p>
          <a:p>
            <a:pPr algn="l">
              <a:defRPr sz="42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0">
            <a:off x="21418176" y="9035952"/>
            <a:ext cx="2402918" cy="5963040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Google Shape;258;p20"/>
          <p:cNvSpPr/>
          <p:nvPr/>
        </p:nvSpPr>
        <p:spPr>
          <a:xfrm rot="10800000">
            <a:off x="-11" y="2038510"/>
            <a:ext cx="24384012" cy="1093711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9" rIns="45719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173" name="Прямоугольник: скругленные углы 37"/>
          <p:cNvSpPr/>
          <p:nvPr/>
        </p:nvSpPr>
        <p:spPr>
          <a:xfrm>
            <a:off x="1" y="3848258"/>
            <a:ext cx="23653617" cy="7612223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9" rIns="45719" anchor="ctr"/>
          <a:lstStyle/>
          <a:p>
            <a:pPr defTabSz="1828710">
              <a:defRPr sz="3600">
                <a:solidFill>
                  <a:srgbClr val="FFFFFF"/>
                </a:solidFill>
              </a:defRPr>
            </a:pPr>
          </a:p>
        </p:txBody>
      </p:sp>
      <p:grpSp>
        <p:nvGrpSpPr>
          <p:cNvPr id="176" name="Группа 4"/>
          <p:cNvGrpSpPr/>
          <p:nvPr/>
        </p:nvGrpSpPr>
        <p:grpSpPr>
          <a:xfrm>
            <a:off x="598487" y="11141647"/>
            <a:ext cx="1852105" cy="1832385"/>
            <a:chOff x="0" y="0"/>
            <a:chExt cx="1852105" cy="1832384"/>
          </a:xfrm>
        </p:grpSpPr>
        <p:sp>
          <p:nvSpPr>
            <p:cNvPr id="174" name="Кружок"/>
            <p:cNvSpPr/>
            <p:nvPr/>
          </p:nvSpPr>
          <p:spPr>
            <a:xfrm>
              <a:off x="0" y="-1"/>
              <a:ext cx="1852105" cy="1832386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175" name="Заголовок 1"/>
            <p:cNvSpPr txBox="1"/>
            <p:nvPr/>
          </p:nvSpPr>
          <p:spPr>
            <a:xfrm>
              <a:off x="-1" y="152610"/>
              <a:ext cx="1852105" cy="1679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9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3</a:t>
              </a:r>
            </a:p>
          </p:txBody>
        </p:sp>
      </p:grpSp>
      <p:pic>
        <p:nvPicPr>
          <p:cNvPr id="177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1" cy="1809751"/>
          </a:xfrm>
          <a:prstGeom prst="rect">
            <a:avLst/>
          </a:prstGeom>
          <a:ln w="12700">
            <a:miter lim="400000"/>
          </a:ln>
        </p:spPr>
      </p:pic>
      <p:sp>
        <p:nvSpPr>
          <p:cNvPr id="178" name="СТОРОНА 1"/>
          <p:cNvSpPr txBox="1"/>
          <p:nvPr/>
        </p:nvSpPr>
        <p:spPr>
          <a:xfrm>
            <a:off x="383073" y="2111372"/>
            <a:ext cx="11626047" cy="919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8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Введение в компетенцию</a:t>
            </a:r>
          </a:p>
        </p:txBody>
      </p:sp>
      <p:graphicFrame>
        <p:nvGraphicFramePr>
          <p:cNvPr id="179" name="Количество промышленных роботов в России по годам"/>
          <p:cNvGraphicFramePr/>
          <p:nvPr/>
        </p:nvGraphicFramePr>
        <p:xfrm>
          <a:off x="13027138" y="4013787"/>
          <a:ext cx="9142478" cy="7128764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180" name="Актуальность компетенции обусловлена:…"/>
          <p:cNvSpPr txBox="1"/>
          <p:nvPr/>
        </p:nvSpPr>
        <p:spPr>
          <a:xfrm>
            <a:off x="1151626" y="4141549"/>
            <a:ext cx="10088941" cy="7025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l">
              <a:defRPr sz="3500"/>
            </a:pPr>
            <a:r>
              <a:t>Актуальность компетенции обусловлена:</a:t>
            </a:r>
          </a:p>
          <a:p>
            <a:pPr algn="l">
              <a:defRPr sz="3500"/>
            </a:pPr>
          </a:p>
          <a:p>
            <a:pPr marL="421105" indent="-421105" algn="l">
              <a:buSzPct val="100000"/>
              <a:buChar char="-"/>
              <a:defRPr sz="3500"/>
            </a:pPr>
            <a:r>
              <a:t>Стремительным ростом спроса на</a:t>
            </a:r>
            <a:br/>
            <a:r>
              <a:t>автоматизацию складских операций</a:t>
            </a:r>
          </a:p>
          <a:p>
            <a:pPr algn="l">
              <a:defRPr sz="3500"/>
            </a:pPr>
          </a:p>
          <a:p>
            <a:pPr marL="421105" indent="-421105" algn="l">
              <a:buSzPct val="100000"/>
              <a:buChar char="-"/>
              <a:defRPr sz="3500"/>
            </a:pPr>
            <a:r>
              <a:t>Необходимостью повышения скорости </a:t>
            </a:r>
            <a:br/>
            <a:r>
              <a:t>обработки заказов и точности комплектации</a:t>
            </a:r>
          </a:p>
          <a:p>
            <a:pPr algn="l">
              <a:defRPr sz="3500"/>
            </a:pPr>
          </a:p>
          <a:p>
            <a:pPr marL="421105" indent="-421105" algn="l">
              <a:buSzPct val="100000"/>
              <a:buChar char="-"/>
              <a:defRPr sz="3500"/>
            </a:pPr>
            <a:r>
              <a:t>Дефицитом квалифицированных </a:t>
            </a:r>
            <a:br/>
            <a:r>
              <a:t>кадров на складах</a:t>
            </a:r>
          </a:p>
          <a:p>
            <a:pPr algn="l">
              <a:defRPr sz="3500"/>
            </a:pPr>
          </a:p>
          <a:p>
            <a:pPr marL="421105" indent="-421105" algn="l">
              <a:buSzPct val="100000"/>
              <a:buChar char="-"/>
              <a:defRPr sz="3500"/>
            </a:pPr>
            <a:r>
              <a:t>Развитием отечественных технологий </a:t>
            </a:r>
            <a:br/>
            <a:r>
              <a:t>автономных мобильных роботов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0">
            <a:off x="21418176" y="9035952"/>
            <a:ext cx="2402918" cy="5963040"/>
          </a:xfrm>
          <a:prstGeom prst="rect">
            <a:avLst/>
          </a:prstGeom>
          <a:ln w="12700">
            <a:miter lim="400000"/>
          </a:ln>
        </p:spPr>
      </p:pic>
      <p:sp>
        <p:nvSpPr>
          <p:cNvPr id="183" name="Google Shape;258;p20"/>
          <p:cNvSpPr/>
          <p:nvPr/>
        </p:nvSpPr>
        <p:spPr>
          <a:xfrm rot="10800000">
            <a:off x="-11" y="2038510"/>
            <a:ext cx="24384012" cy="1093711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9" rIns="45719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184" name="Прямоугольник: скругленные углы 37"/>
          <p:cNvSpPr/>
          <p:nvPr/>
        </p:nvSpPr>
        <p:spPr>
          <a:xfrm>
            <a:off x="1" y="3848258"/>
            <a:ext cx="23653617" cy="7612223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9" rIns="45719" anchor="ctr"/>
          <a:lstStyle/>
          <a:p>
            <a:pPr defTabSz="1828710">
              <a:defRPr sz="3600">
                <a:solidFill>
                  <a:srgbClr val="FFFFFF"/>
                </a:solidFill>
              </a:defRPr>
            </a:pPr>
          </a:p>
        </p:txBody>
      </p:sp>
      <p:grpSp>
        <p:nvGrpSpPr>
          <p:cNvPr id="187" name="Группа 4"/>
          <p:cNvGrpSpPr/>
          <p:nvPr/>
        </p:nvGrpSpPr>
        <p:grpSpPr>
          <a:xfrm>
            <a:off x="598487" y="11141647"/>
            <a:ext cx="1852105" cy="1832385"/>
            <a:chOff x="0" y="0"/>
            <a:chExt cx="1852105" cy="1832384"/>
          </a:xfrm>
        </p:grpSpPr>
        <p:sp>
          <p:nvSpPr>
            <p:cNvPr id="185" name="Кружок"/>
            <p:cNvSpPr/>
            <p:nvPr/>
          </p:nvSpPr>
          <p:spPr>
            <a:xfrm>
              <a:off x="0" y="-1"/>
              <a:ext cx="1852105" cy="1832386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186" name="Заголовок 1"/>
            <p:cNvSpPr txBox="1"/>
            <p:nvPr/>
          </p:nvSpPr>
          <p:spPr>
            <a:xfrm>
              <a:off x="-1" y="152610"/>
              <a:ext cx="1852105" cy="1679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9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4</a:t>
              </a:r>
            </a:p>
          </p:txBody>
        </p:sp>
      </p:grpSp>
      <p:pic>
        <p:nvPicPr>
          <p:cNvPr id="188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1" cy="1809751"/>
          </a:xfrm>
          <a:prstGeom prst="rect">
            <a:avLst/>
          </a:prstGeom>
          <a:ln w="12700">
            <a:miter lim="400000"/>
          </a:ln>
        </p:spPr>
      </p:pic>
      <p:sp>
        <p:nvSpPr>
          <p:cNvPr id="189" name="СТОРОНА 1"/>
          <p:cNvSpPr txBox="1"/>
          <p:nvPr/>
        </p:nvSpPr>
        <p:spPr>
          <a:xfrm>
            <a:off x="383073" y="2111372"/>
            <a:ext cx="11626047" cy="919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8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Введение в компетенцию</a:t>
            </a:r>
          </a:p>
        </p:txBody>
      </p:sp>
      <p:sp>
        <p:nvSpPr>
          <p:cNvPr id="190" name="Что должен уметь специалист:…"/>
          <p:cNvSpPr txBox="1"/>
          <p:nvPr/>
        </p:nvSpPr>
        <p:spPr>
          <a:xfrm>
            <a:off x="426066" y="4373526"/>
            <a:ext cx="15010957" cy="6187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l">
              <a:defRPr sz="3300"/>
            </a:pPr>
            <a:r>
              <a:t>Что должен уметь специалист:</a:t>
            </a:r>
          </a:p>
          <a:p>
            <a:pPr algn="l">
              <a:defRPr sz="3300"/>
            </a:pPr>
          </a:p>
          <a:p>
            <a:pPr marL="368467" indent="-368467" algn="l">
              <a:buSzPct val="100000"/>
              <a:buChar char="-"/>
              <a:defRPr sz="3300"/>
            </a:pPr>
            <a:r>
              <a:t>Проектирование и интеграция роботизированных мобильных</a:t>
            </a:r>
            <a:br/>
            <a:r>
              <a:t> комплексов в складские процессы</a:t>
            </a:r>
          </a:p>
          <a:p>
            <a:pPr marL="368467" indent="-368467" algn="l">
              <a:buSzPct val="100000"/>
              <a:buChar char="-"/>
              <a:defRPr sz="3300"/>
            </a:pPr>
            <a:r>
              <a:t>Разработка алгоритмов навигации, локализации и построения карт</a:t>
            </a:r>
          </a:p>
          <a:p>
            <a:pPr marL="368467" indent="-368467" algn="l">
              <a:buSzPct val="100000"/>
              <a:buChar char="-"/>
              <a:defRPr sz="3300"/>
            </a:pPr>
            <a:r>
              <a:t>Разработка алгоритмов машинного зрения и искусственного интеллекта</a:t>
            </a:r>
          </a:p>
          <a:p>
            <a:pPr marL="368467" indent="-368467" algn="l">
              <a:buSzPct val="100000"/>
              <a:buChar char="-"/>
              <a:defRPr sz="3300"/>
            </a:pPr>
            <a:r>
              <a:t>Программирование систем управления манипуляторами и </a:t>
            </a:r>
            <a:br/>
            <a:r>
              <a:t>другими рабочими инструментами</a:t>
            </a:r>
          </a:p>
          <a:p>
            <a:pPr marL="368467" indent="-368467" algn="l">
              <a:buSzPct val="100000"/>
              <a:buChar char="-"/>
              <a:defRPr sz="3300"/>
            </a:pPr>
            <a:r>
              <a:t>Разработка систем координации и планирования задач</a:t>
            </a:r>
            <a:br/>
            <a:r>
              <a:t> гетерогенных групп роботов (Fleet Management System)</a:t>
            </a:r>
          </a:p>
          <a:p>
            <a:pPr marL="368467" indent="-368467" algn="l">
              <a:buSzPct val="100000"/>
              <a:buChar char="-"/>
              <a:defRPr sz="3300"/>
            </a:pPr>
            <a:r>
              <a:t>Создание графических интерфейсов для мониторинга и управления</a:t>
            </a:r>
          </a:p>
          <a:p>
            <a:pPr marL="368467" indent="-368467" algn="l">
              <a:buSzPct val="100000"/>
              <a:buChar char="-"/>
              <a:defRPr sz="3300"/>
            </a:pPr>
            <a:r>
              <a:t>Мониторинг и отладка складских процессов</a:t>
            </a:r>
          </a:p>
        </p:txBody>
      </p:sp>
      <p:pic>
        <p:nvPicPr>
          <p:cNvPr id="191" name="Изображение" descr="Изображение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559591" y="4649965"/>
            <a:ext cx="8011744" cy="60088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0">
            <a:off x="21418176" y="9035952"/>
            <a:ext cx="2402918" cy="5963040"/>
          </a:xfrm>
          <a:prstGeom prst="rect">
            <a:avLst/>
          </a:prstGeom>
          <a:ln w="12700">
            <a:miter lim="400000"/>
          </a:ln>
        </p:spPr>
      </p:pic>
      <p:sp>
        <p:nvSpPr>
          <p:cNvPr id="194" name="Google Shape;258;p20"/>
          <p:cNvSpPr/>
          <p:nvPr/>
        </p:nvSpPr>
        <p:spPr>
          <a:xfrm rot="10800000">
            <a:off x="-11" y="2038510"/>
            <a:ext cx="24384012" cy="1093711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9" rIns="45719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195" name="Прямоугольник: скругленные углы 37"/>
          <p:cNvSpPr/>
          <p:nvPr/>
        </p:nvSpPr>
        <p:spPr>
          <a:xfrm>
            <a:off x="1" y="3848258"/>
            <a:ext cx="23653617" cy="7612223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9" rIns="45719" anchor="ctr"/>
          <a:lstStyle/>
          <a:p>
            <a:pPr defTabSz="1828710">
              <a:defRPr sz="3600">
                <a:solidFill>
                  <a:srgbClr val="FFFFFF"/>
                </a:solidFill>
              </a:defRPr>
            </a:pPr>
          </a:p>
        </p:txBody>
      </p:sp>
      <p:grpSp>
        <p:nvGrpSpPr>
          <p:cNvPr id="198" name="Группа 4"/>
          <p:cNvGrpSpPr/>
          <p:nvPr/>
        </p:nvGrpSpPr>
        <p:grpSpPr>
          <a:xfrm>
            <a:off x="598487" y="11141647"/>
            <a:ext cx="1852105" cy="1832385"/>
            <a:chOff x="0" y="0"/>
            <a:chExt cx="1852105" cy="1832384"/>
          </a:xfrm>
        </p:grpSpPr>
        <p:sp>
          <p:nvSpPr>
            <p:cNvPr id="196" name="Кружок"/>
            <p:cNvSpPr/>
            <p:nvPr/>
          </p:nvSpPr>
          <p:spPr>
            <a:xfrm>
              <a:off x="0" y="-1"/>
              <a:ext cx="1852105" cy="1832386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197" name="Заголовок 1"/>
            <p:cNvSpPr txBox="1"/>
            <p:nvPr/>
          </p:nvSpPr>
          <p:spPr>
            <a:xfrm>
              <a:off x="-1" y="152610"/>
              <a:ext cx="1852105" cy="1679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9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5</a:t>
              </a:r>
            </a:p>
          </p:txBody>
        </p:sp>
      </p:grpSp>
      <p:pic>
        <p:nvPicPr>
          <p:cNvPr id="199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1" cy="1809751"/>
          </a:xfrm>
          <a:prstGeom prst="rect">
            <a:avLst/>
          </a:prstGeom>
          <a:ln w="12700">
            <a:miter lim="400000"/>
          </a:ln>
        </p:spPr>
      </p:pic>
      <p:sp>
        <p:nvSpPr>
          <p:cNvPr id="200" name="СТОРОНА 1"/>
          <p:cNvSpPr txBox="1"/>
          <p:nvPr/>
        </p:nvSpPr>
        <p:spPr>
          <a:xfrm>
            <a:off x="383073" y="2111372"/>
            <a:ext cx="11626047" cy="919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8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Введение в компетенцию</a:t>
            </a:r>
          </a:p>
        </p:txBody>
      </p:sp>
      <p:sp>
        <p:nvSpPr>
          <p:cNvPr id="201" name="Участниками могут стать учащиеся или выпускники практически любого технического направления,…"/>
          <p:cNvSpPr txBox="1"/>
          <p:nvPr/>
        </p:nvSpPr>
        <p:spPr>
          <a:xfrm>
            <a:off x="1151626" y="4141549"/>
            <a:ext cx="21503517" cy="7025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l">
              <a:defRPr sz="3500"/>
            </a:pPr>
            <a:r>
              <a:t>Участниками могут стать учащиеся или выпускники практически любого технического направления,</a:t>
            </a:r>
          </a:p>
          <a:p>
            <a:pPr algn="l">
              <a:defRPr sz="3500"/>
            </a:pPr>
            <a:r>
              <a:t>но очевидно будет преимуществом, если специальность смежна с робототехникой:</a:t>
            </a:r>
          </a:p>
          <a:p>
            <a:pPr algn="l">
              <a:defRPr sz="3500"/>
            </a:pPr>
          </a:p>
          <a:p>
            <a:pPr marL="368467" indent="-368467" algn="l">
              <a:buSzPct val="100000"/>
              <a:buChar char="-"/>
              <a:defRPr sz="3500"/>
            </a:pPr>
            <a:r>
              <a:t>«Интеллектуальные интегрированные системы»</a:t>
            </a:r>
          </a:p>
          <a:p>
            <a:pPr marL="368467" indent="-368467" algn="l">
              <a:buSzPct val="100000"/>
              <a:buChar char="-"/>
              <a:defRPr sz="3500"/>
            </a:pPr>
            <a:r>
              <a:t>«Информационные системы и программирование»</a:t>
            </a:r>
          </a:p>
          <a:p>
            <a:pPr marL="368467" indent="-368467" algn="l">
              <a:buSzPct val="100000"/>
              <a:buChar char="-"/>
              <a:defRPr sz="3500"/>
            </a:pPr>
            <a:r>
              <a:t>«Автоматизация технологических процессов и производств»</a:t>
            </a:r>
          </a:p>
          <a:p>
            <a:pPr marL="368467" indent="-368467" algn="l">
              <a:buSzPct val="100000"/>
              <a:buChar char="-"/>
              <a:defRPr sz="3500"/>
            </a:pPr>
            <a:r>
              <a:t>«Мехатроника и мобильная робототехника»</a:t>
            </a:r>
          </a:p>
          <a:p>
            <a:pPr marL="368467" indent="-368467" algn="l">
              <a:buSzPct val="100000"/>
              <a:buChar char="-"/>
              <a:defRPr sz="3500"/>
            </a:pPr>
            <a:r>
              <a:t>«Оснащение средствами автоматизации технологических процессов и производств»</a:t>
            </a:r>
          </a:p>
          <a:p>
            <a:pPr marL="368467" indent="-368467" algn="l">
              <a:buSzPct val="100000"/>
              <a:buChar char="-"/>
              <a:defRPr sz="3500"/>
            </a:pPr>
            <a:r>
              <a:t>«Автоматические системы управления»</a:t>
            </a:r>
          </a:p>
          <a:p>
            <a:pPr algn="l">
              <a:defRPr sz="3500"/>
            </a:pPr>
          </a:p>
          <a:p>
            <a:pPr marL="368467" indent="-368467" algn="l">
              <a:buSzPct val="100000"/>
              <a:buChar char="-"/>
              <a:defRPr sz="3500"/>
            </a:pPr>
            <a:r>
              <a:t>«Мехатроника и робототехника»</a:t>
            </a:r>
          </a:p>
          <a:p>
            <a:pPr marL="368467" indent="-368467" algn="l">
              <a:buSzPct val="100000"/>
              <a:buChar char="-"/>
              <a:defRPr sz="3500"/>
            </a:pPr>
            <a:r>
              <a:t>«Информатора и вычислительная техника»</a:t>
            </a:r>
          </a:p>
          <a:p>
            <a:pPr marL="368467" indent="-368467" algn="l">
              <a:buSzPct val="100000"/>
              <a:buChar char="-"/>
              <a:defRPr sz="3500"/>
            </a:pPr>
            <a:r>
              <a:t>«Управление в технических системах»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0">
            <a:off x="21418176" y="9035952"/>
            <a:ext cx="2402918" cy="5963040"/>
          </a:xfrm>
          <a:prstGeom prst="rect">
            <a:avLst/>
          </a:prstGeom>
          <a:ln w="12700">
            <a:miter lim="400000"/>
          </a:ln>
        </p:spPr>
      </p:pic>
      <p:sp>
        <p:nvSpPr>
          <p:cNvPr id="204" name="Google Shape;258;p20"/>
          <p:cNvSpPr/>
          <p:nvPr/>
        </p:nvSpPr>
        <p:spPr>
          <a:xfrm rot="10800000">
            <a:off x="-11" y="2038510"/>
            <a:ext cx="24384012" cy="1093711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9" rIns="45719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205" name="Прямоугольник: скругленные углы 37"/>
          <p:cNvSpPr/>
          <p:nvPr/>
        </p:nvSpPr>
        <p:spPr>
          <a:xfrm>
            <a:off x="1" y="3848258"/>
            <a:ext cx="23653617" cy="7612223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9" rIns="45719" anchor="ctr"/>
          <a:lstStyle/>
          <a:p>
            <a:pPr defTabSz="1828710">
              <a:defRPr sz="3600">
                <a:solidFill>
                  <a:srgbClr val="FFFFFF"/>
                </a:solidFill>
              </a:defRPr>
            </a:pPr>
          </a:p>
        </p:txBody>
      </p:sp>
      <p:grpSp>
        <p:nvGrpSpPr>
          <p:cNvPr id="208" name="Группа 4"/>
          <p:cNvGrpSpPr/>
          <p:nvPr/>
        </p:nvGrpSpPr>
        <p:grpSpPr>
          <a:xfrm>
            <a:off x="598487" y="11141647"/>
            <a:ext cx="1852105" cy="1832385"/>
            <a:chOff x="0" y="0"/>
            <a:chExt cx="1852105" cy="1832384"/>
          </a:xfrm>
        </p:grpSpPr>
        <p:sp>
          <p:nvSpPr>
            <p:cNvPr id="206" name="Кружок"/>
            <p:cNvSpPr/>
            <p:nvPr/>
          </p:nvSpPr>
          <p:spPr>
            <a:xfrm>
              <a:off x="0" y="-1"/>
              <a:ext cx="1852105" cy="1832386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207" name="Заголовок 1"/>
            <p:cNvSpPr txBox="1"/>
            <p:nvPr/>
          </p:nvSpPr>
          <p:spPr>
            <a:xfrm>
              <a:off x="-1" y="152610"/>
              <a:ext cx="1852105" cy="1679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9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6</a:t>
              </a:r>
            </a:p>
          </p:txBody>
        </p:sp>
      </p:grpSp>
      <p:pic>
        <p:nvPicPr>
          <p:cNvPr id="209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1" cy="1809751"/>
          </a:xfrm>
          <a:prstGeom prst="rect">
            <a:avLst/>
          </a:prstGeom>
          <a:ln w="12700">
            <a:miter lim="400000"/>
          </a:ln>
        </p:spPr>
      </p:pic>
      <p:sp>
        <p:nvSpPr>
          <p:cNvPr id="210" name="СТОРОНА 1"/>
          <p:cNvSpPr txBox="1"/>
          <p:nvPr/>
        </p:nvSpPr>
        <p:spPr>
          <a:xfrm>
            <a:off x="383073" y="2111372"/>
            <a:ext cx="11626047" cy="919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8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Введение в компетенцию</a:t>
            </a:r>
          </a:p>
        </p:txBody>
      </p:sp>
      <p:sp>
        <p:nvSpPr>
          <p:cNvPr id="211" name="В результате прохождения данной компетенции участники получают навыки и опыт для работы…"/>
          <p:cNvSpPr txBox="1"/>
          <p:nvPr/>
        </p:nvSpPr>
        <p:spPr>
          <a:xfrm>
            <a:off x="1151626" y="4141549"/>
            <a:ext cx="20583480" cy="542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l">
              <a:defRPr sz="3500"/>
            </a:pPr>
            <a:r>
              <a:t>В результате прохождения данной компетенции участники получают навыки и опыт для работы</a:t>
            </a:r>
          </a:p>
          <a:p>
            <a:pPr algn="l">
              <a:defRPr sz="3500"/>
            </a:pPr>
            <a:r>
              <a:t>по таким специальностям как:</a:t>
            </a:r>
          </a:p>
          <a:p>
            <a:pPr algn="l">
              <a:defRPr sz="3500"/>
            </a:pPr>
          </a:p>
          <a:p>
            <a:pPr marL="368467" indent="-368467" algn="l">
              <a:buSzPct val="100000"/>
              <a:buChar char="-"/>
              <a:defRPr sz="3500"/>
            </a:pPr>
            <a:r>
              <a:t>Оператор / диспетчер флота роботов</a:t>
            </a:r>
          </a:p>
          <a:p>
            <a:pPr marL="368467" indent="-368467" algn="l">
              <a:buSzPct val="100000"/>
              <a:buChar char="-"/>
              <a:defRPr sz="3500"/>
            </a:pPr>
            <a:r>
              <a:t>Сервисный техник / инженер по обслуживаю мобильных роботов</a:t>
            </a:r>
          </a:p>
          <a:p>
            <a:pPr marL="368467" indent="-368467" algn="l">
              <a:buSzPct val="100000"/>
              <a:buChar char="-"/>
              <a:defRPr sz="3500"/>
            </a:pPr>
            <a:r>
              <a:t>Специалист по внедрению автоматизированных складских систем</a:t>
            </a:r>
          </a:p>
          <a:p>
            <a:pPr marL="368467" indent="-368467" algn="l">
              <a:buSzPct val="100000"/>
              <a:buChar char="-"/>
              <a:defRPr sz="3500"/>
            </a:pPr>
            <a:r>
              <a:t>Инженер по промышленной автоматизации</a:t>
            </a:r>
          </a:p>
          <a:p>
            <a:pPr marL="368467" indent="-368467" algn="l">
              <a:buSzPct val="100000"/>
              <a:buChar char="-"/>
              <a:defRPr sz="3500"/>
            </a:pPr>
            <a:r>
              <a:t>Программист мобильных роботов</a:t>
            </a:r>
          </a:p>
          <a:p>
            <a:pPr marL="368467" indent="-368467" algn="l">
              <a:buSzPct val="100000"/>
              <a:buChar char="-"/>
              <a:defRPr sz="3500"/>
            </a:pPr>
            <a:r>
              <a:t>Инженер компьютерного зрения</a:t>
            </a:r>
          </a:p>
          <a:p>
            <a:pPr marL="368467" indent="-368467" algn="l">
              <a:buSzPct val="100000"/>
              <a:buChar char="-"/>
              <a:defRPr sz="3500"/>
            </a:pPr>
            <a:r>
              <a:t>DevOps-инженер в робототехнике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0">
            <a:off x="21418176" y="9035952"/>
            <a:ext cx="2402918" cy="5963040"/>
          </a:xfrm>
          <a:prstGeom prst="rect">
            <a:avLst/>
          </a:prstGeom>
          <a:ln w="12700">
            <a:miter lim="400000"/>
          </a:ln>
        </p:spPr>
      </p:pic>
      <p:sp>
        <p:nvSpPr>
          <p:cNvPr id="214" name="Google Shape;258;p20"/>
          <p:cNvSpPr/>
          <p:nvPr/>
        </p:nvSpPr>
        <p:spPr>
          <a:xfrm rot="10800000">
            <a:off x="-11" y="2038510"/>
            <a:ext cx="24384012" cy="1093711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9" rIns="45719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215" name="СТОРОНА 1"/>
          <p:cNvSpPr txBox="1"/>
          <p:nvPr/>
        </p:nvSpPr>
        <p:spPr>
          <a:xfrm>
            <a:off x="383073" y="2174873"/>
            <a:ext cx="11626047" cy="792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0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Инструменты и оборудование</a:t>
            </a:r>
          </a:p>
        </p:txBody>
      </p:sp>
      <p:sp>
        <p:nvSpPr>
          <p:cNvPr id="216" name="Прямоугольник: скругленные углы 37"/>
          <p:cNvSpPr/>
          <p:nvPr/>
        </p:nvSpPr>
        <p:spPr>
          <a:xfrm>
            <a:off x="1" y="3848258"/>
            <a:ext cx="23653617" cy="7612223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9" rIns="45719" anchor="ctr"/>
          <a:lstStyle/>
          <a:p>
            <a:pPr defTabSz="1828710">
              <a:defRPr sz="3600">
                <a:solidFill>
                  <a:srgbClr val="FFFFFF"/>
                </a:solidFill>
              </a:defRPr>
            </a:pPr>
          </a:p>
        </p:txBody>
      </p:sp>
      <p:grpSp>
        <p:nvGrpSpPr>
          <p:cNvPr id="219" name="Группа 4"/>
          <p:cNvGrpSpPr/>
          <p:nvPr/>
        </p:nvGrpSpPr>
        <p:grpSpPr>
          <a:xfrm>
            <a:off x="598487" y="11141647"/>
            <a:ext cx="1852105" cy="1832385"/>
            <a:chOff x="0" y="0"/>
            <a:chExt cx="1852105" cy="1832384"/>
          </a:xfrm>
        </p:grpSpPr>
        <p:sp>
          <p:nvSpPr>
            <p:cNvPr id="217" name="Кружок"/>
            <p:cNvSpPr/>
            <p:nvPr/>
          </p:nvSpPr>
          <p:spPr>
            <a:xfrm>
              <a:off x="0" y="-1"/>
              <a:ext cx="1852105" cy="1832386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218" name="Заголовок 1"/>
            <p:cNvSpPr txBox="1"/>
            <p:nvPr/>
          </p:nvSpPr>
          <p:spPr>
            <a:xfrm>
              <a:off x="-1" y="152610"/>
              <a:ext cx="1852105" cy="1679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9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7</a:t>
              </a:r>
            </a:p>
          </p:txBody>
        </p:sp>
      </p:grpSp>
      <p:pic>
        <p:nvPicPr>
          <p:cNvPr id="220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1" cy="180975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IMG_9666.jpeg" descr="IMG_9666.jpeg"/>
          <p:cNvPicPr>
            <a:picLocks noChangeAspect="1"/>
          </p:cNvPicPr>
          <p:nvPr/>
        </p:nvPicPr>
        <p:blipFill>
          <a:blip r:embed="rId4">
            <a:extLst/>
          </a:blip>
          <a:srcRect l="0" t="0" r="0" b="0"/>
          <a:stretch>
            <a:fillRect/>
          </a:stretch>
        </p:blipFill>
        <p:spPr>
          <a:xfrm>
            <a:off x="3139272" y="5408396"/>
            <a:ext cx="7785393" cy="5971824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IMG_9668.jpeg" descr="IMG_9668.jpe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3434298" y="4686472"/>
            <a:ext cx="6667501" cy="5106583"/>
          </a:xfrm>
          <a:prstGeom prst="rect">
            <a:avLst/>
          </a:prstGeom>
          <a:ln w="12700">
            <a:miter lim="400000"/>
          </a:ln>
        </p:spPr>
      </p:pic>
      <p:sp>
        <p:nvSpPr>
          <p:cNvPr id="223" name="Робототехнический мобильный комплекс…"/>
          <p:cNvSpPr txBox="1"/>
          <p:nvPr/>
        </p:nvSpPr>
        <p:spPr>
          <a:xfrm>
            <a:off x="3418308" y="9970888"/>
            <a:ext cx="7227427" cy="1386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/>
            </a:pPr>
            <a:r>
              <a:t>Робототехнический мобильный комплекс </a:t>
            </a:r>
          </a:p>
          <a:p>
            <a:pPr>
              <a:defRPr sz="2800"/>
            </a:pPr>
            <a:r>
              <a:t>с подъемным механизмом</a:t>
            </a:r>
          </a:p>
          <a:p>
            <a:pPr>
              <a:defRPr sz="2800"/>
            </a:pPr>
            <a:r>
              <a:t>(РМК-2)</a:t>
            </a:r>
          </a:p>
        </p:txBody>
      </p:sp>
      <p:sp>
        <p:nvSpPr>
          <p:cNvPr id="224" name="Робототехнический мобильный комплекс…"/>
          <p:cNvSpPr txBox="1"/>
          <p:nvPr/>
        </p:nvSpPr>
        <p:spPr>
          <a:xfrm>
            <a:off x="13154335" y="9970888"/>
            <a:ext cx="7227428" cy="1386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/>
            </a:pPr>
            <a:r>
              <a:t>Робототехнический мобильный комплекс </a:t>
            </a:r>
          </a:p>
          <a:p>
            <a:pPr>
              <a:defRPr sz="2800"/>
            </a:pPr>
            <a:r>
              <a:t>с манипулятором</a:t>
            </a:r>
          </a:p>
          <a:p>
            <a:pPr>
              <a:defRPr sz="2800"/>
            </a:pPr>
            <a:r>
              <a:t>(РМК-1)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1">
            <a:off x="21418176" y="9035952"/>
            <a:ext cx="2402919" cy="5963040"/>
          </a:xfrm>
          <a:prstGeom prst="rect">
            <a:avLst/>
          </a:prstGeom>
          <a:ln w="12700">
            <a:miter lim="400000"/>
          </a:ln>
        </p:spPr>
      </p:pic>
      <p:sp>
        <p:nvSpPr>
          <p:cNvPr id="227" name="Google Shape;258;p20"/>
          <p:cNvSpPr/>
          <p:nvPr/>
        </p:nvSpPr>
        <p:spPr>
          <a:xfrm rot="10800000">
            <a:off x="-11" y="2038510"/>
            <a:ext cx="24384012" cy="1093712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9" rIns="45719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228" name="СТОРОНА 1"/>
          <p:cNvSpPr txBox="1"/>
          <p:nvPr/>
        </p:nvSpPr>
        <p:spPr>
          <a:xfrm>
            <a:off x="383073" y="2174873"/>
            <a:ext cx="11626047" cy="792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0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Модуль Б</a:t>
            </a:r>
          </a:p>
        </p:txBody>
      </p:sp>
      <p:sp>
        <p:nvSpPr>
          <p:cNvPr id="229" name="Прямоугольник: скругленные углы 37"/>
          <p:cNvSpPr/>
          <p:nvPr/>
        </p:nvSpPr>
        <p:spPr>
          <a:xfrm>
            <a:off x="1" y="3848258"/>
            <a:ext cx="23653617" cy="7612223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9" rIns="45719" anchor="ctr"/>
          <a:lstStyle/>
          <a:p>
            <a:pPr defTabSz="1828710">
              <a:defRPr sz="3600">
                <a:solidFill>
                  <a:srgbClr val="FFFFFF"/>
                </a:solidFill>
              </a:defRPr>
            </a:pPr>
          </a:p>
        </p:txBody>
      </p:sp>
      <p:grpSp>
        <p:nvGrpSpPr>
          <p:cNvPr id="232" name="Группа 4"/>
          <p:cNvGrpSpPr/>
          <p:nvPr/>
        </p:nvGrpSpPr>
        <p:grpSpPr>
          <a:xfrm>
            <a:off x="598487" y="11141647"/>
            <a:ext cx="1852105" cy="1832385"/>
            <a:chOff x="0" y="0"/>
            <a:chExt cx="1852105" cy="1832384"/>
          </a:xfrm>
        </p:grpSpPr>
        <p:sp>
          <p:nvSpPr>
            <p:cNvPr id="230" name="Кружок"/>
            <p:cNvSpPr/>
            <p:nvPr/>
          </p:nvSpPr>
          <p:spPr>
            <a:xfrm>
              <a:off x="0" y="-1"/>
              <a:ext cx="1852105" cy="1832386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231" name="Заголовок 1"/>
            <p:cNvSpPr txBox="1"/>
            <p:nvPr/>
          </p:nvSpPr>
          <p:spPr>
            <a:xfrm>
              <a:off x="-1" y="152610"/>
              <a:ext cx="1852105" cy="1679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9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8</a:t>
              </a:r>
            </a:p>
          </p:txBody>
        </p:sp>
      </p:grpSp>
      <p:pic>
        <p:nvPicPr>
          <p:cNvPr id="233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1" cy="180975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4" name="вставленный-фильм.png" descr="вставленный-фильм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6491564" y="5693548"/>
            <a:ext cx="3869816" cy="3869817"/>
          </a:xfrm>
          <a:prstGeom prst="rect">
            <a:avLst/>
          </a:prstGeom>
          <a:ln w="12700">
            <a:miter lim="400000"/>
          </a:ln>
        </p:spPr>
      </p:pic>
      <p:sp>
        <p:nvSpPr>
          <p:cNvPr id="235" name="Пример Aruco-Marker’а"/>
          <p:cNvSpPr txBox="1"/>
          <p:nvPr/>
        </p:nvSpPr>
        <p:spPr>
          <a:xfrm>
            <a:off x="16465656" y="9944976"/>
            <a:ext cx="3921632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/>
            </a:lvl1pPr>
          </a:lstStyle>
          <a:p>
            <a:pPr/>
            <a:r>
              <a:t>Пример Aruco-Marker’а</a:t>
            </a:r>
          </a:p>
        </p:txBody>
      </p:sp>
      <p:pic>
        <p:nvPicPr>
          <p:cNvPr id="236" name="IMG_9692.jpeg" descr="IMG_9692.jpe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609046" y="4241780"/>
            <a:ext cx="9539755" cy="5944141"/>
          </a:xfrm>
          <a:prstGeom prst="rect">
            <a:avLst/>
          </a:prstGeom>
          <a:ln w="12700">
            <a:miter lim="400000"/>
          </a:ln>
        </p:spPr>
      </p:pic>
      <p:sp>
        <p:nvSpPr>
          <p:cNvPr id="237" name="Кадр из симулятора. РМК-2 паркуется под стеллажом."/>
          <p:cNvSpPr txBox="1"/>
          <p:nvPr/>
        </p:nvSpPr>
        <p:spPr>
          <a:xfrm>
            <a:off x="2684606" y="10434755"/>
            <a:ext cx="9388635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/>
            </a:lvl1pPr>
          </a:lstStyle>
          <a:p>
            <a:pPr/>
            <a:r>
              <a:t>Кадр из симулятора. РМК-2 паркуется под стеллажом.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0">
            <a:off x="21418176" y="9035952"/>
            <a:ext cx="2402918" cy="5963040"/>
          </a:xfrm>
          <a:prstGeom prst="rect">
            <a:avLst/>
          </a:prstGeom>
          <a:ln w="12700">
            <a:miter lim="400000"/>
          </a:ln>
        </p:spPr>
      </p:pic>
      <p:sp>
        <p:nvSpPr>
          <p:cNvPr id="240" name="Google Shape;258;p20"/>
          <p:cNvSpPr/>
          <p:nvPr/>
        </p:nvSpPr>
        <p:spPr>
          <a:xfrm rot="10800000">
            <a:off x="-11" y="2038510"/>
            <a:ext cx="24384012" cy="1093711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9" rIns="45719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241" name="СТОРОНА 1"/>
          <p:cNvSpPr txBox="1"/>
          <p:nvPr/>
        </p:nvSpPr>
        <p:spPr>
          <a:xfrm>
            <a:off x="383073" y="2174873"/>
            <a:ext cx="11626047" cy="792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0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Модуль В</a:t>
            </a:r>
          </a:p>
        </p:txBody>
      </p:sp>
      <p:sp>
        <p:nvSpPr>
          <p:cNvPr id="242" name="Прямоугольник: скругленные углы 37"/>
          <p:cNvSpPr/>
          <p:nvPr/>
        </p:nvSpPr>
        <p:spPr>
          <a:xfrm>
            <a:off x="1" y="3848258"/>
            <a:ext cx="23653617" cy="7612223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9" rIns="45719" anchor="ctr"/>
          <a:lstStyle/>
          <a:p>
            <a:pPr defTabSz="1828710">
              <a:defRPr sz="3600">
                <a:solidFill>
                  <a:srgbClr val="FFFFFF"/>
                </a:solidFill>
              </a:defRPr>
            </a:pPr>
          </a:p>
        </p:txBody>
      </p:sp>
      <p:grpSp>
        <p:nvGrpSpPr>
          <p:cNvPr id="245" name="Группа 4"/>
          <p:cNvGrpSpPr/>
          <p:nvPr/>
        </p:nvGrpSpPr>
        <p:grpSpPr>
          <a:xfrm>
            <a:off x="598487" y="11141647"/>
            <a:ext cx="1852105" cy="1832385"/>
            <a:chOff x="0" y="0"/>
            <a:chExt cx="1852105" cy="1832384"/>
          </a:xfrm>
        </p:grpSpPr>
        <p:sp>
          <p:nvSpPr>
            <p:cNvPr id="243" name="Кружок"/>
            <p:cNvSpPr/>
            <p:nvPr/>
          </p:nvSpPr>
          <p:spPr>
            <a:xfrm>
              <a:off x="0" y="-1"/>
              <a:ext cx="1852105" cy="1832386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244" name="Заголовок 1"/>
            <p:cNvSpPr txBox="1"/>
            <p:nvPr/>
          </p:nvSpPr>
          <p:spPr>
            <a:xfrm>
              <a:off x="-1" y="152610"/>
              <a:ext cx="1852105" cy="1679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9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9</a:t>
              </a:r>
            </a:p>
          </p:txBody>
        </p:sp>
      </p:grpSp>
      <p:pic>
        <p:nvPicPr>
          <p:cNvPr id="246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1" cy="180975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7" name="IMG_9693.jpeg" descr="IMG_9693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067367" y="4501944"/>
            <a:ext cx="9296824" cy="526998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8" name="IMG_9695.jpeg" descr="IMG_9695.jpe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3714016" y="4501944"/>
            <a:ext cx="7151016" cy="5292189"/>
          </a:xfrm>
          <a:prstGeom prst="rect">
            <a:avLst/>
          </a:prstGeom>
          <a:ln w="12700">
            <a:miter lim="400000"/>
          </a:ln>
        </p:spPr>
      </p:pic>
      <p:sp>
        <p:nvSpPr>
          <p:cNvPr id="249" name="Кадр из симулятора. РМК-1 над столом с деталями."/>
          <p:cNvSpPr txBox="1"/>
          <p:nvPr/>
        </p:nvSpPr>
        <p:spPr>
          <a:xfrm>
            <a:off x="2263766" y="10195165"/>
            <a:ext cx="8904025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/>
            </a:lvl1pPr>
          </a:lstStyle>
          <a:p>
            <a:pPr/>
            <a:r>
              <a:t>Кадр из симулятора. РМК-1 над столом с деталями.</a:t>
            </a:r>
          </a:p>
        </p:txBody>
      </p:sp>
      <p:sp>
        <p:nvSpPr>
          <p:cNvPr id="250" name="Кадр из симулятора. Видеопоток с камеры на манипуляторе."/>
          <p:cNvSpPr txBox="1"/>
          <p:nvPr/>
        </p:nvSpPr>
        <p:spPr>
          <a:xfrm>
            <a:off x="12056337" y="10206269"/>
            <a:ext cx="10466373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/>
            </a:lvl1pPr>
          </a:lstStyle>
          <a:p>
            <a:pPr/>
            <a:r>
              <a:t>Кадр из симулятора. Видеопоток с камеры на манипуляторе.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0">
            <a:off x="21418176" y="9035952"/>
            <a:ext cx="2402918" cy="5963040"/>
          </a:xfrm>
          <a:prstGeom prst="rect">
            <a:avLst/>
          </a:prstGeom>
          <a:ln w="12700">
            <a:miter lim="400000"/>
          </a:ln>
        </p:spPr>
      </p:pic>
      <p:sp>
        <p:nvSpPr>
          <p:cNvPr id="253" name="Google Shape;258;p20"/>
          <p:cNvSpPr/>
          <p:nvPr/>
        </p:nvSpPr>
        <p:spPr>
          <a:xfrm rot="10800000">
            <a:off x="-11" y="2038510"/>
            <a:ext cx="24384012" cy="1093711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9" rIns="45719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254" name="СТОРОНА 1"/>
          <p:cNvSpPr txBox="1"/>
          <p:nvPr/>
        </p:nvSpPr>
        <p:spPr>
          <a:xfrm>
            <a:off x="383073" y="2174873"/>
            <a:ext cx="11626047" cy="792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0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Модуль Г</a:t>
            </a:r>
          </a:p>
        </p:txBody>
      </p:sp>
      <p:sp>
        <p:nvSpPr>
          <p:cNvPr id="255" name="Прямоугольник: скругленные углы 37"/>
          <p:cNvSpPr/>
          <p:nvPr/>
        </p:nvSpPr>
        <p:spPr>
          <a:xfrm>
            <a:off x="1" y="3848258"/>
            <a:ext cx="23653617" cy="7612223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9" rIns="45719" anchor="ctr"/>
          <a:lstStyle/>
          <a:p>
            <a:pPr defTabSz="1828710">
              <a:defRPr sz="3600">
                <a:solidFill>
                  <a:srgbClr val="FFFFFF"/>
                </a:solidFill>
              </a:defRPr>
            </a:pPr>
          </a:p>
        </p:txBody>
      </p:sp>
      <p:grpSp>
        <p:nvGrpSpPr>
          <p:cNvPr id="258" name="Группа 4"/>
          <p:cNvGrpSpPr/>
          <p:nvPr/>
        </p:nvGrpSpPr>
        <p:grpSpPr>
          <a:xfrm>
            <a:off x="598487" y="11141647"/>
            <a:ext cx="1852105" cy="1832385"/>
            <a:chOff x="0" y="0"/>
            <a:chExt cx="1852105" cy="1832384"/>
          </a:xfrm>
        </p:grpSpPr>
        <p:sp>
          <p:nvSpPr>
            <p:cNvPr id="256" name="Кружок"/>
            <p:cNvSpPr/>
            <p:nvPr/>
          </p:nvSpPr>
          <p:spPr>
            <a:xfrm>
              <a:off x="0" y="-1"/>
              <a:ext cx="1852105" cy="1832386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257" name="Заголовок 1"/>
            <p:cNvSpPr txBox="1"/>
            <p:nvPr/>
          </p:nvSpPr>
          <p:spPr>
            <a:xfrm>
              <a:off x="-1" y="152610"/>
              <a:ext cx="1852105" cy="1679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9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10</a:t>
              </a:r>
            </a:p>
          </p:txBody>
        </p:sp>
      </p:grpSp>
      <p:pic>
        <p:nvPicPr>
          <p:cNvPr id="259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1" cy="180975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0" name="IMG_9698.jpeg" descr="IMG_9698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643493" y="4553348"/>
            <a:ext cx="8939254" cy="4609304"/>
          </a:xfrm>
          <a:prstGeom prst="rect">
            <a:avLst/>
          </a:prstGeom>
          <a:ln w="12700">
            <a:miter lim="400000"/>
          </a:ln>
        </p:spPr>
      </p:pic>
      <p:pic>
        <p:nvPicPr>
          <p:cNvPr id="261" name="IMG_9696.jpeg" descr="IMG_9696.jpe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3030051" y="4553348"/>
            <a:ext cx="8980075" cy="4609304"/>
          </a:xfrm>
          <a:prstGeom prst="rect">
            <a:avLst/>
          </a:prstGeom>
          <a:ln w="12700">
            <a:miter lim="400000"/>
          </a:ln>
        </p:spPr>
      </p:pic>
      <p:sp>
        <p:nvSpPr>
          <p:cNvPr id="262" name="Пример графического интерфейса…"/>
          <p:cNvSpPr txBox="1"/>
          <p:nvPr/>
        </p:nvSpPr>
        <p:spPr>
          <a:xfrm>
            <a:off x="3500830" y="9605544"/>
            <a:ext cx="5994114" cy="955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/>
            </a:pPr>
            <a:r>
              <a:t>Пример графического интерфейса</a:t>
            </a:r>
          </a:p>
          <a:p>
            <a:pPr>
              <a:defRPr sz="2800"/>
            </a:pPr>
            <a:r>
              <a:t>для работы с роботами</a:t>
            </a:r>
          </a:p>
        </p:txBody>
      </p:sp>
      <p:sp>
        <p:nvSpPr>
          <p:cNvPr id="263" name="Пример графического интерфейса…"/>
          <p:cNvSpPr txBox="1"/>
          <p:nvPr/>
        </p:nvSpPr>
        <p:spPr>
          <a:xfrm>
            <a:off x="14523032" y="9605544"/>
            <a:ext cx="5994113" cy="955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/>
            </a:pPr>
            <a:r>
              <a:t>Пример графического интерфейса</a:t>
            </a:r>
          </a:p>
          <a:p>
            <a:pPr>
              <a:defRPr sz="2800"/>
            </a:pPr>
            <a:r>
              <a:t>для работы с роботами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0">
            <a:off x="21418176" y="9035952"/>
            <a:ext cx="2402918" cy="5963040"/>
          </a:xfrm>
          <a:prstGeom prst="rect">
            <a:avLst/>
          </a:prstGeom>
          <a:ln w="12700">
            <a:miter lim="400000"/>
          </a:ln>
        </p:spPr>
      </p:pic>
      <p:sp>
        <p:nvSpPr>
          <p:cNvPr id="266" name="Google Shape;258;p20"/>
          <p:cNvSpPr/>
          <p:nvPr/>
        </p:nvSpPr>
        <p:spPr>
          <a:xfrm rot="10800000">
            <a:off x="-11" y="2038510"/>
            <a:ext cx="24384012" cy="1093711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9" rIns="45719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267" name="СТОРОНА 1"/>
          <p:cNvSpPr txBox="1"/>
          <p:nvPr/>
        </p:nvSpPr>
        <p:spPr>
          <a:xfrm>
            <a:off x="383073" y="2174873"/>
            <a:ext cx="11626047" cy="792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0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Модуль Д</a:t>
            </a:r>
          </a:p>
        </p:txBody>
      </p:sp>
      <p:sp>
        <p:nvSpPr>
          <p:cNvPr id="268" name="Прямоугольник: скругленные углы 37"/>
          <p:cNvSpPr/>
          <p:nvPr/>
        </p:nvSpPr>
        <p:spPr>
          <a:xfrm>
            <a:off x="1" y="3848258"/>
            <a:ext cx="23653617" cy="7612223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9" rIns="45719" anchor="ctr"/>
          <a:lstStyle/>
          <a:p>
            <a:pPr defTabSz="1828710">
              <a:defRPr sz="3600">
                <a:solidFill>
                  <a:srgbClr val="FFFFFF"/>
                </a:solidFill>
              </a:defRPr>
            </a:pPr>
          </a:p>
        </p:txBody>
      </p:sp>
      <p:grpSp>
        <p:nvGrpSpPr>
          <p:cNvPr id="271" name="Группа 4"/>
          <p:cNvGrpSpPr/>
          <p:nvPr/>
        </p:nvGrpSpPr>
        <p:grpSpPr>
          <a:xfrm>
            <a:off x="598487" y="11141647"/>
            <a:ext cx="1852105" cy="1832385"/>
            <a:chOff x="0" y="0"/>
            <a:chExt cx="1852105" cy="1832384"/>
          </a:xfrm>
        </p:grpSpPr>
        <p:sp>
          <p:nvSpPr>
            <p:cNvPr id="269" name="Кружок"/>
            <p:cNvSpPr/>
            <p:nvPr/>
          </p:nvSpPr>
          <p:spPr>
            <a:xfrm>
              <a:off x="0" y="-1"/>
              <a:ext cx="1852105" cy="1832386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270" name="Заголовок 1"/>
            <p:cNvSpPr txBox="1"/>
            <p:nvPr/>
          </p:nvSpPr>
          <p:spPr>
            <a:xfrm>
              <a:off x="-1" y="152610"/>
              <a:ext cx="1852105" cy="1679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9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11</a:t>
              </a:r>
            </a:p>
          </p:txBody>
        </p:sp>
      </p:grpSp>
      <p:pic>
        <p:nvPicPr>
          <p:cNvPr id="272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1" cy="1809751"/>
          </a:xfrm>
          <a:prstGeom prst="rect">
            <a:avLst/>
          </a:prstGeom>
          <a:ln w="12700">
            <a:miter lim="400000"/>
          </a:ln>
        </p:spPr>
      </p:pic>
      <p:pic>
        <p:nvPicPr>
          <p:cNvPr id="273" name="IMG_9694.jpeg" descr="IMG_9694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751176" y="4637776"/>
            <a:ext cx="10351054" cy="6033187"/>
          </a:xfrm>
          <a:prstGeom prst="rect">
            <a:avLst/>
          </a:prstGeom>
          <a:ln w="12700">
            <a:miter lim="400000"/>
          </a:ln>
        </p:spPr>
      </p:pic>
      <p:sp>
        <p:nvSpPr>
          <p:cNvPr id="274" name="Роботы выполняют разные функции…"/>
          <p:cNvSpPr txBox="1"/>
          <p:nvPr/>
        </p:nvSpPr>
        <p:spPr>
          <a:xfrm>
            <a:off x="14419009" y="7075249"/>
            <a:ext cx="8304819" cy="1158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l">
              <a:defRPr sz="3500"/>
            </a:pPr>
            <a:r>
              <a:t>Роботы выполняют разные функции</a:t>
            </a:r>
          </a:p>
          <a:p>
            <a:pPr algn="l">
              <a:defRPr sz="3500"/>
            </a:pPr>
            <a:r>
              <a:t>в целях выполнить одну общую задачу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0">
            <a:off x="21418176" y="9035952"/>
            <a:ext cx="2402918" cy="5963040"/>
          </a:xfrm>
          <a:prstGeom prst="rect">
            <a:avLst/>
          </a:prstGeom>
          <a:ln w="12700">
            <a:miter lim="400000"/>
          </a:ln>
        </p:spPr>
      </p:pic>
      <p:sp>
        <p:nvSpPr>
          <p:cNvPr id="277" name="Google Shape;258;p20"/>
          <p:cNvSpPr/>
          <p:nvPr/>
        </p:nvSpPr>
        <p:spPr>
          <a:xfrm rot="10800000">
            <a:off x="-11" y="2038510"/>
            <a:ext cx="24384012" cy="1093711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9" rIns="45719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278" name="СТОРОНА 1"/>
          <p:cNvSpPr txBox="1"/>
          <p:nvPr/>
        </p:nvSpPr>
        <p:spPr>
          <a:xfrm>
            <a:off x="383073" y="2174873"/>
            <a:ext cx="11626047" cy="792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0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Отраслевой чемпионат</a:t>
            </a:r>
          </a:p>
        </p:txBody>
      </p:sp>
      <p:sp>
        <p:nvSpPr>
          <p:cNvPr id="279" name="Прямоугольник: скругленные углы 37"/>
          <p:cNvSpPr/>
          <p:nvPr/>
        </p:nvSpPr>
        <p:spPr>
          <a:xfrm>
            <a:off x="1" y="3848258"/>
            <a:ext cx="23653617" cy="7612223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9" rIns="45719" anchor="ctr"/>
          <a:lstStyle/>
          <a:p>
            <a:pPr defTabSz="1828710">
              <a:defRPr sz="3600">
                <a:solidFill>
                  <a:srgbClr val="FFFFFF"/>
                </a:solidFill>
              </a:defRPr>
            </a:pPr>
          </a:p>
        </p:txBody>
      </p:sp>
      <p:grpSp>
        <p:nvGrpSpPr>
          <p:cNvPr id="282" name="Группа 4"/>
          <p:cNvGrpSpPr/>
          <p:nvPr/>
        </p:nvGrpSpPr>
        <p:grpSpPr>
          <a:xfrm>
            <a:off x="598487" y="11141647"/>
            <a:ext cx="1852105" cy="1832385"/>
            <a:chOff x="0" y="0"/>
            <a:chExt cx="1852105" cy="1832384"/>
          </a:xfrm>
        </p:grpSpPr>
        <p:sp>
          <p:nvSpPr>
            <p:cNvPr id="280" name="Кружок"/>
            <p:cNvSpPr/>
            <p:nvPr/>
          </p:nvSpPr>
          <p:spPr>
            <a:xfrm>
              <a:off x="0" y="-1"/>
              <a:ext cx="1852105" cy="1832386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281" name="Заголовок 1"/>
            <p:cNvSpPr txBox="1"/>
            <p:nvPr/>
          </p:nvSpPr>
          <p:spPr>
            <a:xfrm>
              <a:off x="-1" y="152610"/>
              <a:ext cx="1852105" cy="1679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/>
            <a:p>
              <a:pPr defTabSz="1117579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pPr>
              <a:r>
                <a:t>1</a:t>
              </a:r>
              <a:r>
                <a:t>2</a:t>
              </a:r>
            </a:p>
          </p:txBody>
        </p:sp>
      </p:grpSp>
      <p:pic>
        <p:nvPicPr>
          <p:cNvPr id="283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1" cy="1809751"/>
          </a:xfrm>
          <a:prstGeom prst="rect">
            <a:avLst/>
          </a:prstGeom>
          <a:ln w="12700">
            <a:miter lim="400000"/>
          </a:ln>
        </p:spPr>
      </p:pic>
      <p:sp>
        <p:nvSpPr>
          <p:cNvPr id="284" name="На Отраслевом чемпионате от участников потребуется…"/>
          <p:cNvSpPr txBox="1"/>
          <p:nvPr/>
        </p:nvSpPr>
        <p:spPr>
          <a:xfrm>
            <a:off x="1151626" y="4141549"/>
            <a:ext cx="16402619" cy="8092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l">
              <a:defRPr sz="3500"/>
            </a:pPr>
            <a:r>
              <a:t>На Отраслевом чемпионате от участников потребуется</a:t>
            </a:r>
          </a:p>
          <a:p>
            <a:pPr algn="l">
              <a:defRPr sz="3500"/>
            </a:pPr>
            <a:r>
              <a:t>выполнение модуля Б из основных соревнований.</a:t>
            </a:r>
          </a:p>
          <a:p>
            <a:pPr algn="l">
              <a:defRPr sz="3500"/>
            </a:pPr>
          </a:p>
          <a:p>
            <a:pPr algn="l">
              <a:defRPr sz="3500"/>
            </a:pPr>
            <a:r>
              <a:t>Участникам будет выдан специально разработанный симулятор с</a:t>
            </a:r>
          </a:p>
          <a:p>
            <a:pPr algn="l">
              <a:defRPr sz="3500"/>
            </a:pPr>
            <a:r>
              <a:t>РМК-2 (Робототехнический мобильный комплекс с подъемным механизмом).</a:t>
            </a:r>
          </a:p>
          <a:p>
            <a:pPr algn="l">
              <a:defRPr sz="3500"/>
            </a:pPr>
            <a:r>
              <a:t>Робот стоит на стартовой позиции на соревновательном поле. </a:t>
            </a:r>
          </a:p>
          <a:p>
            <a:pPr algn="l">
              <a:defRPr sz="3500"/>
            </a:pPr>
            <a:r>
              <a:t>Случайным образом выбирается целевой аруко-маркер, к которому</a:t>
            </a:r>
          </a:p>
          <a:p>
            <a:pPr algn="l">
              <a:defRPr sz="3500"/>
            </a:pPr>
            <a:r>
              <a:t>Робот должен проехать, ориентируясь по промежуточным аруко-маркерам,</a:t>
            </a:r>
          </a:p>
          <a:p>
            <a:pPr algn="l">
              <a:defRPr sz="3500"/>
            </a:pPr>
            <a:r>
              <a:t>а также вернуться обратно.</a:t>
            </a:r>
          </a:p>
          <a:p>
            <a:pPr algn="l">
              <a:defRPr sz="3500"/>
            </a:pPr>
          </a:p>
          <a:p>
            <a:pPr algn="l">
              <a:defRPr sz="3500"/>
            </a:pPr>
            <a:r>
              <a:t>Участникам для прохождения Отраслевого чемпионата понадобится </a:t>
            </a:r>
          </a:p>
          <a:p>
            <a:pPr algn="l">
              <a:defRPr sz="3500"/>
            </a:pPr>
            <a:r>
              <a:t>Компьютер с установленным на нем симулятором, рабочий стол, мышка и </a:t>
            </a:r>
          </a:p>
          <a:p>
            <a:pPr algn="l">
              <a:defRPr sz="3500"/>
            </a:pPr>
            <a:r>
              <a:t>Клавиатура. </a:t>
            </a:r>
          </a:p>
          <a:p>
            <a:pPr algn="l">
              <a:defRPr sz="35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0">
            <a:off x="21418176" y="9035952"/>
            <a:ext cx="2402918" cy="5963040"/>
          </a:xfrm>
          <a:prstGeom prst="rect">
            <a:avLst/>
          </a:prstGeom>
          <a:ln w="12700">
            <a:miter lim="400000"/>
          </a:ln>
        </p:spPr>
      </p:pic>
      <p:sp>
        <p:nvSpPr>
          <p:cNvPr id="287" name="Google Shape;258;p20"/>
          <p:cNvSpPr/>
          <p:nvPr/>
        </p:nvSpPr>
        <p:spPr>
          <a:xfrm rot="10800000">
            <a:off x="-11" y="2038510"/>
            <a:ext cx="24384012" cy="1093711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9" rIns="45719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288" name="СТОРОНА 1"/>
          <p:cNvSpPr txBox="1"/>
          <p:nvPr/>
        </p:nvSpPr>
        <p:spPr>
          <a:xfrm>
            <a:off x="383073" y="2174873"/>
            <a:ext cx="11626047" cy="792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0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Результат компетенции</a:t>
            </a:r>
          </a:p>
        </p:txBody>
      </p:sp>
      <p:sp>
        <p:nvSpPr>
          <p:cNvPr id="289" name="Прямоугольник: скругленные углы 37"/>
          <p:cNvSpPr/>
          <p:nvPr/>
        </p:nvSpPr>
        <p:spPr>
          <a:xfrm>
            <a:off x="1" y="3848258"/>
            <a:ext cx="23653617" cy="7612223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9" rIns="45719" anchor="ctr"/>
          <a:lstStyle/>
          <a:p>
            <a:pPr defTabSz="1828710">
              <a:defRPr sz="3600">
                <a:solidFill>
                  <a:srgbClr val="FFFFFF"/>
                </a:solidFill>
              </a:defRPr>
            </a:pPr>
          </a:p>
        </p:txBody>
      </p:sp>
      <p:grpSp>
        <p:nvGrpSpPr>
          <p:cNvPr id="292" name="Группа 4"/>
          <p:cNvGrpSpPr/>
          <p:nvPr/>
        </p:nvGrpSpPr>
        <p:grpSpPr>
          <a:xfrm>
            <a:off x="598487" y="11141647"/>
            <a:ext cx="1852105" cy="1832385"/>
            <a:chOff x="0" y="0"/>
            <a:chExt cx="1852105" cy="1832384"/>
          </a:xfrm>
        </p:grpSpPr>
        <p:sp>
          <p:nvSpPr>
            <p:cNvPr id="290" name="Кружок"/>
            <p:cNvSpPr/>
            <p:nvPr/>
          </p:nvSpPr>
          <p:spPr>
            <a:xfrm>
              <a:off x="0" y="-1"/>
              <a:ext cx="1852105" cy="1832386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291" name="Заголовок 1"/>
            <p:cNvSpPr txBox="1"/>
            <p:nvPr/>
          </p:nvSpPr>
          <p:spPr>
            <a:xfrm>
              <a:off x="-1" y="152610"/>
              <a:ext cx="1852105" cy="1679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9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13</a:t>
              </a:r>
            </a:p>
          </p:txBody>
        </p:sp>
      </p:grpSp>
      <p:pic>
        <p:nvPicPr>
          <p:cNvPr id="293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1" cy="1809751"/>
          </a:xfrm>
          <a:prstGeom prst="rect">
            <a:avLst/>
          </a:prstGeom>
          <a:ln w="12700">
            <a:miter lim="400000"/>
          </a:ln>
        </p:spPr>
      </p:pic>
      <p:sp>
        <p:nvSpPr>
          <p:cNvPr id="294" name="В результате прохождения мастерской инноваций…"/>
          <p:cNvSpPr txBox="1"/>
          <p:nvPr/>
        </p:nvSpPr>
        <p:spPr>
          <a:xfrm>
            <a:off x="1151626" y="4141549"/>
            <a:ext cx="13796973" cy="4892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l">
              <a:defRPr sz="3500"/>
            </a:pPr>
            <a:r>
              <a:t>В результате прохождения мастерской инноваций</a:t>
            </a:r>
          </a:p>
          <a:p>
            <a:pPr algn="l">
              <a:defRPr sz="3500"/>
            </a:pPr>
            <a:r>
              <a:t>и Отраслевого чемпионата участник получает:</a:t>
            </a:r>
          </a:p>
          <a:p>
            <a:pPr algn="l">
              <a:defRPr sz="3500"/>
            </a:pPr>
          </a:p>
          <a:p>
            <a:pPr marL="368467" indent="-368467" algn="l">
              <a:buSzPct val="100000"/>
              <a:buChar char="-"/>
              <a:defRPr sz="3500"/>
            </a:pPr>
            <a:r>
              <a:t>Базовое представление о мобильной робототехнике</a:t>
            </a:r>
          </a:p>
          <a:p>
            <a:pPr marL="368467" indent="-368467" algn="l">
              <a:buSzPct val="100000"/>
              <a:buChar char="-"/>
              <a:defRPr sz="3500"/>
            </a:pPr>
            <a:r>
              <a:t>Фреймворках</a:t>
            </a:r>
          </a:p>
          <a:p>
            <a:pPr marL="368467" indent="-368467" algn="l">
              <a:buSzPct val="100000"/>
              <a:buChar char="-"/>
              <a:defRPr sz="3500"/>
            </a:pPr>
            <a:r>
              <a:t>Понимание работы навигационных алгоритмов</a:t>
            </a:r>
          </a:p>
          <a:p>
            <a:pPr marL="368467" indent="-368467" algn="l">
              <a:buSzPct val="100000"/>
              <a:buChar char="-"/>
              <a:defRPr sz="3500"/>
            </a:pPr>
            <a:r>
              <a:t>Решенный кейс автономного перемещения </a:t>
            </a:r>
            <a:br/>
            <a:r>
              <a:t>робототехнического мобильного комплекса по Aruco-маркерам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0">
            <a:off x="21418176" y="9035952"/>
            <a:ext cx="2402918" cy="5963040"/>
          </a:xfrm>
          <a:prstGeom prst="rect">
            <a:avLst/>
          </a:prstGeom>
          <a:ln w="12700">
            <a:miter lim="400000"/>
          </a:ln>
        </p:spPr>
      </p:pic>
      <p:sp>
        <p:nvSpPr>
          <p:cNvPr id="297" name="Google Shape;258;p20"/>
          <p:cNvSpPr/>
          <p:nvPr/>
        </p:nvSpPr>
        <p:spPr>
          <a:xfrm rot="10800000">
            <a:off x="-11" y="2038510"/>
            <a:ext cx="24384012" cy="1093711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9" rIns="45719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298" name="СТОРОНА 1"/>
          <p:cNvSpPr txBox="1"/>
          <p:nvPr/>
        </p:nvSpPr>
        <p:spPr>
          <a:xfrm>
            <a:off x="383073" y="2174873"/>
            <a:ext cx="11626047" cy="792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0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Техника безопасности</a:t>
            </a:r>
          </a:p>
        </p:txBody>
      </p:sp>
      <p:sp>
        <p:nvSpPr>
          <p:cNvPr id="299" name="Прямоугольник: скругленные углы 37"/>
          <p:cNvSpPr/>
          <p:nvPr/>
        </p:nvSpPr>
        <p:spPr>
          <a:xfrm>
            <a:off x="1" y="3848258"/>
            <a:ext cx="23653617" cy="7612223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9" rIns="45719" anchor="ctr"/>
          <a:lstStyle/>
          <a:p>
            <a:pPr defTabSz="1828710">
              <a:defRPr sz="3600">
                <a:solidFill>
                  <a:srgbClr val="FFFFFF"/>
                </a:solidFill>
              </a:defRPr>
            </a:pPr>
          </a:p>
        </p:txBody>
      </p:sp>
      <p:grpSp>
        <p:nvGrpSpPr>
          <p:cNvPr id="302" name="Группа 4"/>
          <p:cNvGrpSpPr/>
          <p:nvPr/>
        </p:nvGrpSpPr>
        <p:grpSpPr>
          <a:xfrm>
            <a:off x="598487" y="11141647"/>
            <a:ext cx="1852105" cy="1832385"/>
            <a:chOff x="0" y="0"/>
            <a:chExt cx="1852105" cy="1832384"/>
          </a:xfrm>
        </p:grpSpPr>
        <p:sp>
          <p:nvSpPr>
            <p:cNvPr id="300" name="Кружок"/>
            <p:cNvSpPr/>
            <p:nvPr/>
          </p:nvSpPr>
          <p:spPr>
            <a:xfrm>
              <a:off x="0" y="-1"/>
              <a:ext cx="1852105" cy="1832386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301" name="Заголовок 1"/>
            <p:cNvSpPr txBox="1"/>
            <p:nvPr/>
          </p:nvSpPr>
          <p:spPr>
            <a:xfrm>
              <a:off x="-1" y="152610"/>
              <a:ext cx="1852105" cy="1679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9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14</a:t>
              </a:r>
            </a:p>
          </p:txBody>
        </p:sp>
      </p:grpSp>
      <p:pic>
        <p:nvPicPr>
          <p:cNvPr id="303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1" cy="1809751"/>
          </a:xfrm>
          <a:prstGeom prst="rect">
            <a:avLst/>
          </a:prstGeom>
          <a:ln w="12700">
            <a:miter lim="400000"/>
          </a:ln>
        </p:spPr>
      </p:pic>
      <p:sp>
        <p:nvSpPr>
          <p:cNvPr id="304" name="Всегда стоит помнить о том, что:…"/>
          <p:cNvSpPr txBox="1"/>
          <p:nvPr/>
        </p:nvSpPr>
        <p:spPr>
          <a:xfrm>
            <a:off x="1151626" y="4141549"/>
            <a:ext cx="16955799" cy="7025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l">
              <a:defRPr sz="3500"/>
            </a:pPr>
            <a:r>
              <a:t>Всегда стоит помнить о том, что:</a:t>
            </a:r>
          </a:p>
          <a:p>
            <a:pPr marL="584868" indent="-584868" algn="l">
              <a:buSzPct val="100000"/>
              <a:buAutoNum type="arabicParenR" startAt="1"/>
              <a:defRPr sz="3500"/>
            </a:pPr>
            <a:r>
              <a:t>Робот тяжелый.</a:t>
            </a:r>
          </a:p>
          <a:p>
            <a:pPr marL="584868" indent="-584868" algn="l">
              <a:buSzPct val="100000"/>
              <a:buAutoNum type="arabicParenR" startAt="1"/>
              <a:defRPr sz="3500"/>
            </a:pPr>
            <a:r>
              <a:t>Робот быстрый.</a:t>
            </a:r>
          </a:p>
          <a:p>
            <a:pPr marL="584868" indent="-584868" algn="l">
              <a:buSzPct val="100000"/>
              <a:buAutoNum type="arabicParenR" startAt="1"/>
              <a:defRPr sz="3500"/>
            </a:pPr>
            <a:r>
              <a:t>Робот не человек.</a:t>
            </a:r>
          </a:p>
          <a:p>
            <a:pPr algn="l">
              <a:defRPr sz="3500"/>
            </a:pPr>
            <a:r>
              <a:t>Поэтому:</a:t>
            </a:r>
          </a:p>
          <a:p>
            <a:pPr marL="584868" indent="-584868" algn="l">
              <a:buSzPct val="100000"/>
              <a:buAutoNum type="arabicParenR" startAt="1"/>
              <a:defRPr sz="3500"/>
            </a:pPr>
            <a:r>
              <a:t>Запрещается препятствовать любому перемещению робота.</a:t>
            </a:r>
          </a:p>
          <a:p>
            <a:pPr marL="584868" indent="-584868" algn="l">
              <a:buSzPct val="100000"/>
              <a:buAutoNum type="arabicParenR" startAt="1"/>
              <a:defRPr sz="3500"/>
            </a:pPr>
            <a:r>
              <a:t>Запрещается вставать на пути движения робота.</a:t>
            </a:r>
          </a:p>
          <a:p>
            <a:pPr marL="584868" indent="-584868" algn="l">
              <a:buSzPct val="100000"/>
              <a:buAutoNum type="arabicParenR" startAt="1"/>
              <a:defRPr sz="3500"/>
            </a:pPr>
            <a:r>
              <a:t>Запрещается залезать на робота.</a:t>
            </a:r>
          </a:p>
          <a:p>
            <a:pPr marL="584868" indent="-584868" algn="l">
              <a:buSzPct val="100000"/>
              <a:buAutoNum type="arabicParenR" startAt="1"/>
              <a:defRPr sz="3500"/>
            </a:pPr>
            <a:r>
              <a:t>КАТЕГОРИЧЕСКИ запрещается пытаться разобрать робота, залезть внутрь,</a:t>
            </a:r>
            <a:br/>
            <a:r>
              <a:t>тем более во включенном состоянии.</a:t>
            </a:r>
          </a:p>
          <a:p>
            <a:pPr marL="584868" indent="-584868" algn="l">
              <a:buSzPct val="100000"/>
              <a:buAutoNum type="arabicParenR" startAt="1"/>
              <a:defRPr sz="3500"/>
            </a:pPr>
            <a:r>
              <a:t>Если вы понимаете, что робот движется не так, как запланировано</a:t>
            </a:r>
            <a:br/>
            <a:r>
              <a:t>(например, прямо в стену); робот начал издавать странные звуки; из робота </a:t>
            </a:r>
            <a:br/>
            <a:r>
              <a:t>пошел дым — в первую очередь нажать на кнопку экстренной остановки.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0">
            <a:off x="21418176" y="9035952"/>
            <a:ext cx="2402918" cy="5963040"/>
          </a:xfrm>
          <a:prstGeom prst="rect">
            <a:avLst/>
          </a:prstGeom>
          <a:ln w="12700">
            <a:miter lim="400000"/>
          </a:ln>
        </p:spPr>
      </p:pic>
      <p:sp>
        <p:nvSpPr>
          <p:cNvPr id="307" name="Google Shape;258;p20"/>
          <p:cNvSpPr/>
          <p:nvPr/>
        </p:nvSpPr>
        <p:spPr>
          <a:xfrm rot="10800000">
            <a:off x="-11" y="2038510"/>
            <a:ext cx="24384012" cy="1093711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9" rIns="45719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308" name="СТОРОНА 1"/>
          <p:cNvSpPr txBox="1"/>
          <p:nvPr/>
        </p:nvSpPr>
        <p:spPr>
          <a:xfrm>
            <a:off x="383073" y="2174873"/>
            <a:ext cx="11626047" cy="792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0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Заключительные слова</a:t>
            </a:r>
          </a:p>
        </p:txBody>
      </p:sp>
      <p:sp>
        <p:nvSpPr>
          <p:cNvPr id="309" name="Прямоугольник: скругленные углы 37"/>
          <p:cNvSpPr/>
          <p:nvPr/>
        </p:nvSpPr>
        <p:spPr>
          <a:xfrm>
            <a:off x="1" y="3848258"/>
            <a:ext cx="23653617" cy="7612223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9" rIns="45719" anchor="ctr"/>
          <a:lstStyle/>
          <a:p>
            <a:pPr defTabSz="1828710">
              <a:defRPr sz="3600">
                <a:solidFill>
                  <a:srgbClr val="FFFFFF"/>
                </a:solidFill>
              </a:defRPr>
            </a:pPr>
          </a:p>
        </p:txBody>
      </p:sp>
      <p:grpSp>
        <p:nvGrpSpPr>
          <p:cNvPr id="312" name="Группа 4"/>
          <p:cNvGrpSpPr/>
          <p:nvPr/>
        </p:nvGrpSpPr>
        <p:grpSpPr>
          <a:xfrm>
            <a:off x="598487" y="11141647"/>
            <a:ext cx="1852105" cy="1832385"/>
            <a:chOff x="0" y="0"/>
            <a:chExt cx="1852105" cy="1832384"/>
          </a:xfrm>
        </p:grpSpPr>
        <p:sp>
          <p:nvSpPr>
            <p:cNvPr id="310" name="Кружок"/>
            <p:cNvSpPr/>
            <p:nvPr/>
          </p:nvSpPr>
          <p:spPr>
            <a:xfrm>
              <a:off x="0" y="-1"/>
              <a:ext cx="1852105" cy="1832386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311" name="Заголовок 1"/>
            <p:cNvSpPr txBox="1"/>
            <p:nvPr/>
          </p:nvSpPr>
          <p:spPr>
            <a:xfrm>
              <a:off x="-1" y="152610"/>
              <a:ext cx="1852105" cy="1679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9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15</a:t>
              </a:r>
            </a:p>
          </p:txBody>
        </p:sp>
      </p:grpSp>
      <p:pic>
        <p:nvPicPr>
          <p:cNvPr id="313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1" cy="1809751"/>
          </a:xfrm>
          <a:prstGeom prst="rect">
            <a:avLst/>
          </a:prstGeom>
          <a:ln w="12700">
            <a:miter lim="400000"/>
          </a:ln>
        </p:spPr>
      </p:pic>
      <p:sp>
        <p:nvSpPr>
          <p:cNvPr id="314" name="Приглашаем всех участвовать:…"/>
          <p:cNvSpPr txBox="1"/>
          <p:nvPr/>
        </p:nvSpPr>
        <p:spPr>
          <a:xfrm>
            <a:off x="1125713" y="6541849"/>
            <a:ext cx="12032932" cy="2225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l">
              <a:defRPr sz="3500"/>
            </a:pPr>
            <a:r>
              <a:t>Приглашаем всех участвовать:</a:t>
            </a:r>
          </a:p>
          <a:p>
            <a:pPr algn="l">
              <a:defRPr sz="3500"/>
            </a:pPr>
            <a:r>
              <a:t>— В мастерской инноваций</a:t>
            </a:r>
          </a:p>
          <a:p>
            <a:pPr algn="l">
              <a:defRPr sz="3500"/>
            </a:pPr>
            <a:r>
              <a:t>— В отраслевом чемпионате</a:t>
            </a:r>
          </a:p>
          <a:p>
            <a:pPr algn="l">
              <a:defRPr sz="3500"/>
            </a:pPr>
            <a:r>
              <a:t>— И наконец в финале Чемпионата высоких технологий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0">
            <a:off x="21418176" y="9035952"/>
            <a:ext cx="2402918" cy="5963040"/>
          </a:xfrm>
          <a:prstGeom prst="rect">
            <a:avLst/>
          </a:prstGeom>
          <a:ln w="12700">
            <a:miter lim="400000"/>
          </a:ln>
        </p:spPr>
      </p:pic>
      <p:sp>
        <p:nvSpPr>
          <p:cNvPr id="317" name="Google Shape;258;p20"/>
          <p:cNvSpPr/>
          <p:nvPr/>
        </p:nvSpPr>
        <p:spPr>
          <a:xfrm rot="10800000">
            <a:off x="-11" y="2038510"/>
            <a:ext cx="24384012" cy="1093711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9" rIns="45719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318" name="Прямоугольник: скругленные углы 37"/>
          <p:cNvSpPr/>
          <p:nvPr/>
        </p:nvSpPr>
        <p:spPr>
          <a:xfrm>
            <a:off x="1" y="3848258"/>
            <a:ext cx="23653617" cy="7612223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9" rIns="45719" anchor="ctr"/>
          <a:lstStyle/>
          <a:p>
            <a:pPr defTabSz="1828710">
              <a:defRPr sz="3600">
                <a:solidFill>
                  <a:srgbClr val="FFFFFF"/>
                </a:solidFill>
              </a:defRPr>
            </a:pPr>
          </a:p>
        </p:txBody>
      </p:sp>
      <p:grpSp>
        <p:nvGrpSpPr>
          <p:cNvPr id="321" name="Группа 4"/>
          <p:cNvGrpSpPr/>
          <p:nvPr/>
        </p:nvGrpSpPr>
        <p:grpSpPr>
          <a:xfrm>
            <a:off x="598487" y="11141647"/>
            <a:ext cx="1852105" cy="1832385"/>
            <a:chOff x="0" y="0"/>
            <a:chExt cx="1852105" cy="1832384"/>
          </a:xfrm>
        </p:grpSpPr>
        <p:sp>
          <p:nvSpPr>
            <p:cNvPr id="319" name="Кружок"/>
            <p:cNvSpPr/>
            <p:nvPr/>
          </p:nvSpPr>
          <p:spPr>
            <a:xfrm>
              <a:off x="0" y="-1"/>
              <a:ext cx="1852105" cy="1832386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latin typeface="Helvetica Neue"/>
                  <a:ea typeface="Helvetica Neue"/>
                  <a:cs typeface="Helvetica Neue"/>
                  <a:sym typeface="Helvetica Neue"/>
                </a:defRPr>
              </a:pPr>
            </a:p>
          </p:txBody>
        </p:sp>
        <p:sp>
          <p:nvSpPr>
            <p:cNvPr id="320" name="Заголовок 1"/>
            <p:cNvSpPr txBox="1"/>
            <p:nvPr/>
          </p:nvSpPr>
          <p:spPr>
            <a:xfrm>
              <a:off x="-1" y="152610"/>
              <a:ext cx="1852105" cy="1679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/>
            <a:p>
              <a:pPr defTabSz="1117579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pPr>
              <a:r>
                <a:t>1</a:t>
              </a:r>
              <a:r>
                <a:t>6</a:t>
              </a:r>
            </a:p>
          </p:txBody>
        </p:sp>
      </p:grpSp>
      <p:pic>
        <p:nvPicPr>
          <p:cNvPr id="322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1" cy="1809751"/>
          </a:xfrm>
          <a:prstGeom prst="rect">
            <a:avLst/>
          </a:prstGeom>
          <a:ln w="12700">
            <a:miter lim="400000"/>
          </a:ln>
        </p:spPr>
      </p:pic>
      <p:sp>
        <p:nvSpPr>
          <p:cNvPr id="323" name="Заголовок 1"/>
          <p:cNvSpPr txBox="1"/>
          <p:nvPr/>
        </p:nvSpPr>
        <p:spPr>
          <a:xfrm>
            <a:off x="8262354" y="7181933"/>
            <a:ext cx="7128911" cy="9448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152144">
              <a:lnSpc>
                <a:spcPct val="90000"/>
              </a:lnSpc>
              <a:defRPr sz="5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Спасибо за внимание!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