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b="def" i="def"/>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b="def" i="def"/>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b="def" i="def"/>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0" name="Shape 150"/>
          <p:cNvSpPr/>
          <p:nvPr>
            <p:ph type="sldImg"/>
          </p:nvPr>
        </p:nvSpPr>
        <p:spPr>
          <a:xfrm>
            <a:off x="1143000" y="685800"/>
            <a:ext cx="4572000" cy="3429000"/>
          </a:xfrm>
          <a:prstGeom prst="rect">
            <a:avLst/>
          </a:prstGeom>
        </p:spPr>
        <p:txBody>
          <a:bodyPr/>
          <a:lstStyle/>
          <a:p>
            <a:pPr/>
          </a:p>
        </p:txBody>
      </p:sp>
      <p:sp>
        <p:nvSpPr>
          <p:cNvPr id="151" name="Shape 15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11" name="Текст заголовка"/>
          <p:cNvSpPr txBox="1"/>
          <p:nvPr>
            <p:ph type="title"/>
          </p:nvPr>
        </p:nvSpPr>
        <p:spPr>
          <a:prstGeom prst="rect">
            <a:avLst/>
          </a:prstGeom>
        </p:spPr>
        <p:txBody>
          <a:bodyPr/>
          <a:lstStyle/>
          <a:p>
            <a:pPr/>
            <a:r>
              <a:t>Текст заголовка</a:t>
            </a:r>
          </a:p>
        </p:txBody>
      </p:sp>
      <p:sp>
        <p:nvSpPr>
          <p:cNvPr id="12" name="Уровень текста 1…"/>
          <p:cNvSpPr txBox="1"/>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p:spTree>
      <p:nvGrpSpPr>
        <p:cNvPr id="1" name=""/>
        <p:cNvGrpSpPr/>
        <p:nvPr/>
      </p:nvGrpSpPr>
      <p:grpSpPr>
        <a:xfrm>
          <a:off x="0" y="0"/>
          <a:ext cx="0" cy="0"/>
          <a:chOff x="0" y="0"/>
          <a:chExt cx="0" cy="0"/>
        </a:xfrm>
      </p:grpSpPr>
      <p:sp>
        <p:nvSpPr>
          <p:cNvPr id="20" name="Уровень текста 1…"/>
          <p:cNvSpPr txBox="1"/>
          <p:nvPr>
            <p:ph type="body" sz="quarter" idx="1"/>
          </p:nvPr>
        </p:nvSpPr>
        <p:spPr>
          <a:xfrm>
            <a:off x="1201340" y="11859862"/>
            <a:ext cx="21971005" cy="636981"/>
          </a:xfrm>
          <a:prstGeom prst="rect">
            <a:avLst/>
          </a:prstGeom>
        </p:spPr>
        <p:txBody>
          <a:bodyPr lIns="45699" tIns="45699" rIns="45699" bIns="45699"/>
          <a:lstStyle>
            <a:lvl1pPr marL="228600" indent="0">
              <a:lnSpc>
                <a:spcPct val="100000"/>
              </a:lnSpc>
              <a:spcBef>
                <a:spcPts val="0"/>
              </a:spcBef>
              <a:buClrTx/>
              <a:buSzTx/>
              <a:buFontTx/>
              <a:buNone/>
              <a:defRPr b="1" sz="3600">
                <a:latin typeface="Helvetica Neue"/>
                <a:ea typeface="Helvetica Neue"/>
                <a:cs typeface="Helvetica Neue"/>
                <a:sym typeface="Helvetica Neue"/>
              </a:defRPr>
            </a:lvl1pPr>
            <a:lvl2pPr indent="-509777">
              <a:lnSpc>
                <a:spcPct val="100000"/>
              </a:lnSpc>
              <a:spcBef>
                <a:spcPts val="0"/>
              </a:spcBef>
              <a:buClrTx/>
              <a:buSzPts val="3600"/>
              <a:buFontTx/>
              <a:defRPr b="1" sz="3600">
                <a:latin typeface="Helvetica Neue"/>
                <a:ea typeface="Helvetica Neue"/>
                <a:cs typeface="Helvetica Neue"/>
                <a:sym typeface="Helvetica Neue"/>
              </a:defRPr>
            </a:lvl2pPr>
            <a:lvl3pPr indent="-509777">
              <a:lnSpc>
                <a:spcPct val="100000"/>
              </a:lnSpc>
              <a:spcBef>
                <a:spcPts val="0"/>
              </a:spcBef>
              <a:buClrTx/>
              <a:buSzPts val="3600"/>
              <a:buFontTx/>
              <a:defRPr b="1" sz="3600">
                <a:latin typeface="Helvetica Neue"/>
                <a:ea typeface="Helvetica Neue"/>
                <a:cs typeface="Helvetica Neue"/>
                <a:sym typeface="Helvetica Neue"/>
              </a:defRPr>
            </a:lvl3pPr>
            <a:lvl4pPr indent="-509777">
              <a:lnSpc>
                <a:spcPct val="100000"/>
              </a:lnSpc>
              <a:spcBef>
                <a:spcPts val="0"/>
              </a:spcBef>
              <a:buClrTx/>
              <a:buSzPts val="3600"/>
              <a:buFontTx/>
              <a:defRPr b="1" sz="3600">
                <a:latin typeface="Helvetica Neue"/>
                <a:ea typeface="Helvetica Neue"/>
                <a:cs typeface="Helvetica Neue"/>
                <a:sym typeface="Helvetica Neue"/>
              </a:defRPr>
            </a:lvl4pPr>
            <a:lvl5pPr indent="-509777">
              <a:lnSpc>
                <a:spcPct val="100000"/>
              </a:lnSpc>
              <a:spcBef>
                <a:spcPts val="0"/>
              </a:spcBef>
              <a:buClrTx/>
              <a:buSzPts val="3600"/>
              <a:buFontTx/>
              <a:defRPr b="1" sz="36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1" name="Текст заголовка"/>
          <p:cNvSpPr txBox="1"/>
          <p:nvPr>
            <p:ph type="title"/>
          </p:nvPr>
        </p:nvSpPr>
        <p:spPr>
          <a:xfrm>
            <a:off x="1206496" y="2574991"/>
            <a:ext cx="21971005" cy="4648203"/>
          </a:xfrm>
          <a:prstGeom prst="rect">
            <a:avLst/>
          </a:prstGeom>
        </p:spPr>
        <p:txBody>
          <a:bodyPr lIns="50800" tIns="50800" rIns="50800" bIns="50800" anchor="b"/>
          <a:lstStyle>
            <a:lvl1pPr>
              <a:lnSpc>
                <a:spcPct val="80000"/>
              </a:lnSpc>
              <a:defRPr b="1" sz="11600">
                <a:latin typeface="Helvetica Neue"/>
                <a:ea typeface="Helvetica Neue"/>
                <a:cs typeface="Helvetica Neue"/>
                <a:sym typeface="Helvetica Neue"/>
              </a:defRPr>
            </a:lvl1pPr>
          </a:lstStyle>
          <a:p>
            <a:pPr/>
            <a:r>
              <a:t>Текст заголовка</a:t>
            </a:r>
          </a:p>
        </p:txBody>
      </p:sp>
      <p:sp>
        <p:nvSpPr>
          <p:cNvPr id="22" name="Google Shape;16;p44"/>
          <p:cNvSpPr txBox="1"/>
          <p:nvPr>
            <p:ph type="body" sz="quarter" idx="21"/>
          </p:nvPr>
        </p:nvSpPr>
        <p:spPr>
          <a:xfrm>
            <a:off x="1201342" y="7223190"/>
            <a:ext cx="21971002" cy="1905003"/>
          </a:xfrm>
          <a:prstGeom prst="rect">
            <a:avLst/>
          </a:prstGeom>
        </p:spPr>
        <p:txBody>
          <a:bodyPr lIns="50800" tIns="50800" rIns="50800" bIns="50800"/>
          <a:lstStyle/>
          <a:p>
            <a:pPr marL="228600" indent="0">
              <a:lnSpc>
                <a:spcPct val="100000"/>
              </a:lnSpc>
              <a:spcBef>
                <a:spcPts val="0"/>
              </a:spcBef>
              <a:buClrTx/>
              <a:buSzTx/>
              <a:buFontTx/>
              <a:buNone/>
              <a:defRPr b="1" sz="5500">
                <a:latin typeface="Helvetica Neue"/>
                <a:ea typeface="Helvetica Neue"/>
                <a:cs typeface="Helvetica Neue"/>
                <a:sym typeface="Helvetica Neue"/>
              </a:defRPr>
            </a:pPr>
          </a:p>
        </p:txBody>
      </p:sp>
      <p:sp>
        <p:nvSpPr>
          <p:cNvPr id="23"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фото">
    <p:spTree>
      <p:nvGrpSpPr>
        <p:cNvPr id="1" name=""/>
        <p:cNvGrpSpPr/>
        <p:nvPr/>
      </p:nvGrpSpPr>
      <p:grpSpPr>
        <a:xfrm>
          <a:off x="0" y="0"/>
          <a:ext cx="0" cy="0"/>
          <a:chOff x="0" y="0"/>
          <a:chExt cx="0" cy="0"/>
        </a:xfrm>
      </p:grpSpPr>
      <p:sp>
        <p:nvSpPr>
          <p:cNvPr id="30" name="Google Shape;19;p45"/>
          <p:cNvSpPr/>
          <p:nvPr>
            <p:ph type="pic" idx="21"/>
          </p:nvPr>
        </p:nvSpPr>
        <p:spPr>
          <a:xfrm>
            <a:off x="-1155700" y="-1295400"/>
            <a:ext cx="26746201" cy="16018933"/>
          </a:xfrm>
          <a:prstGeom prst="rect">
            <a:avLst/>
          </a:prstGeom>
        </p:spPr>
        <p:txBody>
          <a:bodyPr lIns="91439" tIns="45719" rIns="91439" bIns="45719">
            <a:noAutofit/>
          </a:bodyPr>
          <a:lstStyle/>
          <a:p>
            <a:pPr/>
          </a:p>
        </p:txBody>
      </p:sp>
      <p:sp>
        <p:nvSpPr>
          <p:cNvPr id="31" name="Текст заголовка"/>
          <p:cNvSpPr txBox="1"/>
          <p:nvPr>
            <p:ph type="title"/>
          </p:nvPr>
        </p:nvSpPr>
        <p:spPr>
          <a:xfrm>
            <a:off x="1206500" y="7124700"/>
            <a:ext cx="21971000" cy="4648200"/>
          </a:xfrm>
          <a:prstGeom prst="rect">
            <a:avLst/>
          </a:prstGeom>
        </p:spPr>
        <p:txBody>
          <a:bodyPr lIns="50800" tIns="50800" rIns="50800" bIns="50800" anchor="b"/>
          <a:lstStyle>
            <a:lvl1pPr>
              <a:lnSpc>
                <a:spcPct val="80000"/>
              </a:lnSpc>
              <a:defRPr b="1" sz="11600">
                <a:latin typeface="Helvetica Neue"/>
                <a:ea typeface="Helvetica Neue"/>
                <a:cs typeface="Helvetica Neue"/>
                <a:sym typeface="Helvetica Neue"/>
              </a:defRPr>
            </a:lvl1pPr>
          </a:lstStyle>
          <a:p>
            <a:pPr/>
            <a:r>
              <a:t>Текст заголовка</a:t>
            </a:r>
          </a:p>
        </p:txBody>
      </p:sp>
      <p:sp>
        <p:nvSpPr>
          <p:cNvPr id="32" name="Уровень текста 1…"/>
          <p:cNvSpPr txBox="1"/>
          <p:nvPr>
            <p:ph type="body" sz="quarter" idx="1"/>
          </p:nvPr>
        </p:nvSpPr>
        <p:spPr>
          <a:xfrm>
            <a:off x="1207690" y="1106137"/>
            <a:ext cx="21968621" cy="636981"/>
          </a:xfrm>
          <a:prstGeom prst="rect">
            <a:avLst/>
          </a:prstGeom>
        </p:spPr>
        <p:txBody>
          <a:bodyPr lIns="45699" tIns="45699" rIns="45699" bIns="45699"/>
          <a:lstStyle>
            <a:lvl1pPr marL="228600" indent="0">
              <a:lnSpc>
                <a:spcPct val="100000"/>
              </a:lnSpc>
              <a:spcBef>
                <a:spcPts val="0"/>
              </a:spcBef>
              <a:buClrTx/>
              <a:buSzTx/>
              <a:buFontTx/>
              <a:buNone/>
              <a:defRPr b="1" sz="3600">
                <a:latin typeface="Helvetica Neue"/>
                <a:ea typeface="Helvetica Neue"/>
                <a:cs typeface="Helvetica Neue"/>
                <a:sym typeface="Helvetica Neue"/>
              </a:defRPr>
            </a:lvl1pPr>
            <a:lvl2pPr indent="-509777">
              <a:lnSpc>
                <a:spcPct val="100000"/>
              </a:lnSpc>
              <a:spcBef>
                <a:spcPts val="0"/>
              </a:spcBef>
              <a:buClrTx/>
              <a:buSzPts val="3600"/>
              <a:buFontTx/>
              <a:defRPr b="1" sz="3600">
                <a:latin typeface="Helvetica Neue"/>
                <a:ea typeface="Helvetica Neue"/>
                <a:cs typeface="Helvetica Neue"/>
                <a:sym typeface="Helvetica Neue"/>
              </a:defRPr>
            </a:lvl2pPr>
            <a:lvl3pPr indent="-509777">
              <a:lnSpc>
                <a:spcPct val="100000"/>
              </a:lnSpc>
              <a:spcBef>
                <a:spcPts val="0"/>
              </a:spcBef>
              <a:buClrTx/>
              <a:buSzPts val="3600"/>
              <a:buFontTx/>
              <a:defRPr b="1" sz="3600">
                <a:latin typeface="Helvetica Neue"/>
                <a:ea typeface="Helvetica Neue"/>
                <a:cs typeface="Helvetica Neue"/>
                <a:sym typeface="Helvetica Neue"/>
              </a:defRPr>
            </a:lvl3pPr>
            <a:lvl4pPr indent="-509777">
              <a:lnSpc>
                <a:spcPct val="100000"/>
              </a:lnSpc>
              <a:spcBef>
                <a:spcPts val="0"/>
              </a:spcBef>
              <a:buClrTx/>
              <a:buSzPts val="3600"/>
              <a:buFontTx/>
              <a:defRPr b="1" sz="3600">
                <a:latin typeface="Helvetica Neue"/>
                <a:ea typeface="Helvetica Neue"/>
                <a:cs typeface="Helvetica Neue"/>
                <a:sym typeface="Helvetica Neue"/>
              </a:defRPr>
            </a:lvl4pPr>
            <a:lvl5pPr indent="-509777">
              <a:lnSpc>
                <a:spcPct val="100000"/>
              </a:lnSpc>
              <a:spcBef>
                <a:spcPts val="0"/>
              </a:spcBef>
              <a:buClrTx/>
              <a:buSzPts val="3600"/>
              <a:buFontTx/>
              <a:defRPr b="1" sz="36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 name="Google Shape;22;p45"/>
          <p:cNvSpPr txBox="1"/>
          <p:nvPr>
            <p:ph type="body" sz="quarter" idx="22"/>
          </p:nvPr>
        </p:nvSpPr>
        <p:spPr>
          <a:xfrm>
            <a:off x="1206500" y="11609909"/>
            <a:ext cx="21971000" cy="1116954"/>
          </a:xfrm>
          <a:prstGeom prst="rect">
            <a:avLst/>
          </a:prstGeom>
        </p:spPr>
        <p:txBody>
          <a:bodyPr lIns="50800" tIns="50800" rIns="50800" bIns="50800"/>
          <a:lstStyle/>
          <a:p>
            <a:pPr marL="228600" indent="0">
              <a:lnSpc>
                <a:spcPct val="100000"/>
              </a:lnSpc>
              <a:spcBef>
                <a:spcPts val="0"/>
              </a:spcBef>
              <a:buClrTx/>
              <a:buSzTx/>
              <a:buFontTx/>
              <a:buNone/>
              <a:defRPr b="1" sz="5500">
                <a:latin typeface="Helvetica Neue"/>
                <a:ea typeface="Helvetica Neue"/>
                <a:cs typeface="Helvetica Neue"/>
                <a:sym typeface="Helvetica Neue"/>
              </a:defRPr>
            </a:pPr>
          </a:p>
        </p:txBody>
      </p:sp>
      <p:sp>
        <p:nvSpPr>
          <p:cNvPr id="34"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фото (вариант)">
    <p:spTree>
      <p:nvGrpSpPr>
        <p:cNvPr id="1" name=""/>
        <p:cNvGrpSpPr/>
        <p:nvPr/>
      </p:nvGrpSpPr>
      <p:grpSpPr>
        <a:xfrm>
          <a:off x="0" y="0"/>
          <a:ext cx="0" cy="0"/>
          <a:chOff x="0" y="0"/>
          <a:chExt cx="0" cy="0"/>
        </a:xfrm>
      </p:grpSpPr>
      <p:sp>
        <p:nvSpPr>
          <p:cNvPr id="41" name="Google Shape;25;p46"/>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42" name="Текст заголовка"/>
          <p:cNvSpPr txBox="1"/>
          <p:nvPr>
            <p:ph type="title"/>
          </p:nvPr>
        </p:nvSpPr>
        <p:spPr>
          <a:xfrm>
            <a:off x="1206500" y="1270000"/>
            <a:ext cx="9779000" cy="5882274"/>
          </a:xfrm>
          <a:prstGeom prst="rect">
            <a:avLst/>
          </a:prstGeom>
        </p:spPr>
        <p:txBody>
          <a:bodyPr lIns="50800" tIns="50800" rIns="50800" bIns="50800" anchor="b"/>
          <a:lstStyle>
            <a:lvl1pPr>
              <a:lnSpc>
                <a:spcPct val="80000"/>
              </a:lnSpc>
              <a:defRPr b="1" sz="8500">
                <a:latin typeface="Helvetica Neue"/>
                <a:ea typeface="Helvetica Neue"/>
                <a:cs typeface="Helvetica Neue"/>
                <a:sym typeface="Helvetica Neue"/>
              </a:defRPr>
            </a:lvl1pPr>
          </a:lstStyle>
          <a:p>
            <a:pPr/>
            <a:r>
              <a:t>Текст заголовка</a:t>
            </a:r>
          </a:p>
        </p:txBody>
      </p:sp>
      <p:sp>
        <p:nvSpPr>
          <p:cNvPr id="43" name="Уровень текста 1…"/>
          <p:cNvSpPr txBox="1"/>
          <p:nvPr>
            <p:ph type="body" sz="quarter" idx="1"/>
          </p:nvPr>
        </p:nvSpPr>
        <p:spPr>
          <a:xfrm>
            <a:off x="1206500" y="7060576"/>
            <a:ext cx="9779000" cy="5385424"/>
          </a:xfrm>
          <a:prstGeom prst="rect">
            <a:avLst/>
          </a:prstGeom>
        </p:spPr>
        <p:txBody>
          <a:bodyPr lIns="50800" tIns="50800" rIns="50800" bIns="50800"/>
          <a:lstStyle>
            <a:lvl1pPr marL="228600" indent="0">
              <a:lnSpc>
                <a:spcPct val="100000"/>
              </a:lnSpc>
              <a:spcBef>
                <a:spcPts val="0"/>
              </a:spcBef>
              <a:buClrTx/>
              <a:buSzTx/>
              <a:buFontTx/>
              <a:buNone/>
              <a:defRPr b="1" sz="5500">
                <a:latin typeface="Helvetica Neue"/>
                <a:ea typeface="Helvetica Neue"/>
                <a:cs typeface="Helvetica Neue"/>
                <a:sym typeface="Helvetica Neue"/>
              </a:defRPr>
            </a:lvl1pPr>
            <a:lvl2pPr marL="228600" indent="457200">
              <a:lnSpc>
                <a:spcPct val="100000"/>
              </a:lnSpc>
              <a:spcBef>
                <a:spcPts val="0"/>
              </a:spcBef>
              <a:buClrTx/>
              <a:buSzTx/>
              <a:buFontTx/>
              <a:buNone/>
              <a:defRPr b="1" sz="5500">
                <a:latin typeface="Helvetica Neue"/>
                <a:ea typeface="Helvetica Neue"/>
                <a:cs typeface="Helvetica Neue"/>
                <a:sym typeface="Helvetica Neue"/>
              </a:defRPr>
            </a:lvl2pPr>
            <a:lvl3pPr marL="228600" indent="914400">
              <a:lnSpc>
                <a:spcPct val="100000"/>
              </a:lnSpc>
              <a:spcBef>
                <a:spcPts val="0"/>
              </a:spcBef>
              <a:buClrTx/>
              <a:buSzTx/>
              <a:buFontTx/>
              <a:buNone/>
              <a:defRPr b="1" sz="5500">
                <a:latin typeface="Helvetica Neue"/>
                <a:ea typeface="Helvetica Neue"/>
                <a:cs typeface="Helvetica Neue"/>
                <a:sym typeface="Helvetica Neue"/>
              </a:defRPr>
            </a:lvl3pPr>
            <a:lvl4pPr marL="228600" indent="1371600">
              <a:lnSpc>
                <a:spcPct val="100000"/>
              </a:lnSpc>
              <a:spcBef>
                <a:spcPts val="0"/>
              </a:spcBef>
              <a:buClrTx/>
              <a:buSzTx/>
              <a:buFontTx/>
              <a:buNone/>
              <a:defRPr b="1" sz="5500">
                <a:latin typeface="Helvetica Neue"/>
                <a:ea typeface="Helvetica Neue"/>
                <a:cs typeface="Helvetica Neue"/>
                <a:sym typeface="Helvetica Neue"/>
              </a:defRPr>
            </a:lvl4pPr>
            <a:lvl5pPr marL="228600" indent="1828800">
              <a:lnSpc>
                <a:spcPct val="100000"/>
              </a:lnSpc>
              <a:spcBef>
                <a:spcPts val="0"/>
              </a:spcBef>
              <a:buClrTx/>
              <a:buSzTx/>
              <a:buFontTx/>
              <a:buNone/>
              <a:defRPr b="1" sz="55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4" name="Номер слайда"/>
          <p:cNvSpPr txBox="1"/>
          <p:nvPr>
            <p:ph type="sldNum" sz="quarter" idx="2"/>
          </p:nvPr>
        </p:nvSpPr>
        <p:spPr>
          <a:xfrm>
            <a:off x="12001500" y="13085233"/>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и пункты">
    <p:spTree>
      <p:nvGrpSpPr>
        <p:cNvPr id="1" name=""/>
        <p:cNvGrpSpPr/>
        <p:nvPr/>
      </p:nvGrpSpPr>
      <p:grpSpPr>
        <a:xfrm>
          <a:off x="0" y="0"/>
          <a:ext cx="0" cy="0"/>
          <a:chOff x="0" y="0"/>
          <a:chExt cx="0" cy="0"/>
        </a:xfrm>
      </p:grpSpPr>
      <p:sp>
        <p:nvSpPr>
          <p:cNvPr id="51" name="Текст заголовка"/>
          <p:cNvSpPr txBox="1"/>
          <p:nvPr>
            <p:ph type="title"/>
          </p:nvPr>
        </p:nvSpPr>
        <p:spPr>
          <a:xfrm>
            <a:off x="1206500" y="1079500"/>
            <a:ext cx="21971000" cy="1433164"/>
          </a:xfrm>
          <a:prstGeom prst="rect">
            <a:avLst/>
          </a:prstGeom>
        </p:spPr>
        <p:txBody>
          <a:bodyPr lIns="50800" tIns="50800" rIns="50800" bIns="50800" anchor="t"/>
          <a:lstStyle>
            <a:lvl1pPr>
              <a:lnSpc>
                <a:spcPct val="80000"/>
              </a:lnSpc>
              <a:defRPr b="1" sz="8500">
                <a:latin typeface="Helvetica Neue"/>
                <a:ea typeface="Helvetica Neue"/>
                <a:cs typeface="Helvetica Neue"/>
                <a:sym typeface="Helvetica Neue"/>
              </a:defRPr>
            </a:lvl1pPr>
          </a:lstStyle>
          <a:p>
            <a:pPr/>
            <a:r>
              <a:t>Текст заголовка</a:t>
            </a:r>
          </a:p>
        </p:txBody>
      </p:sp>
      <p:sp>
        <p:nvSpPr>
          <p:cNvPr id="52" name="Уровень текста 1…"/>
          <p:cNvSpPr txBox="1"/>
          <p:nvPr>
            <p:ph type="body" sz="quarter" idx="1"/>
          </p:nvPr>
        </p:nvSpPr>
        <p:spPr>
          <a:xfrm>
            <a:off x="1206500" y="2372960"/>
            <a:ext cx="21971000" cy="934782"/>
          </a:xfrm>
          <a:prstGeom prst="rect">
            <a:avLst/>
          </a:prstGeom>
        </p:spPr>
        <p:txBody>
          <a:bodyPr lIns="45699" tIns="45699" rIns="45699" bIns="45699"/>
          <a:lstStyle>
            <a:lvl1pPr marL="228600" indent="0">
              <a:lnSpc>
                <a:spcPct val="100000"/>
              </a:lnSpc>
              <a:spcBef>
                <a:spcPts val="0"/>
              </a:spcBef>
              <a:buClrTx/>
              <a:buSzTx/>
              <a:buFontTx/>
              <a:buNone/>
              <a:defRPr b="1" sz="5500">
                <a:latin typeface="Helvetica Neue"/>
                <a:ea typeface="Helvetica Neue"/>
                <a:cs typeface="Helvetica Neue"/>
                <a:sym typeface="Helvetica Neue"/>
              </a:defRPr>
            </a:lvl1pPr>
            <a:lvl2pPr indent="-658177">
              <a:lnSpc>
                <a:spcPct val="100000"/>
              </a:lnSpc>
              <a:spcBef>
                <a:spcPts val="0"/>
              </a:spcBef>
              <a:buClrTx/>
              <a:buSzPts val="5500"/>
              <a:buFontTx/>
              <a:defRPr b="1" sz="5500">
                <a:latin typeface="Helvetica Neue"/>
                <a:ea typeface="Helvetica Neue"/>
                <a:cs typeface="Helvetica Neue"/>
                <a:sym typeface="Helvetica Neue"/>
              </a:defRPr>
            </a:lvl2pPr>
            <a:lvl3pPr indent="-658177">
              <a:lnSpc>
                <a:spcPct val="100000"/>
              </a:lnSpc>
              <a:spcBef>
                <a:spcPts val="0"/>
              </a:spcBef>
              <a:buClrTx/>
              <a:buSzPts val="5500"/>
              <a:buFontTx/>
              <a:defRPr b="1" sz="5500">
                <a:latin typeface="Helvetica Neue"/>
                <a:ea typeface="Helvetica Neue"/>
                <a:cs typeface="Helvetica Neue"/>
                <a:sym typeface="Helvetica Neue"/>
              </a:defRPr>
            </a:lvl3pPr>
            <a:lvl4pPr indent="-658176">
              <a:lnSpc>
                <a:spcPct val="100000"/>
              </a:lnSpc>
              <a:spcBef>
                <a:spcPts val="0"/>
              </a:spcBef>
              <a:buClrTx/>
              <a:buSzPts val="5500"/>
              <a:buFontTx/>
              <a:defRPr b="1" sz="5500">
                <a:latin typeface="Helvetica Neue"/>
                <a:ea typeface="Helvetica Neue"/>
                <a:cs typeface="Helvetica Neue"/>
                <a:sym typeface="Helvetica Neue"/>
              </a:defRPr>
            </a:lvl4pPr>
            <a:lvl5pPr indent="-658176">
              <a:lnSpc>
                <a:spcPct val="100000"/>
              </a:lnSpc>
              <a:spcBef>
                <a:spcPts val="0"/>
              </a:spcBef>
              <a:buClrTx/>
              <a:buSzPts val="5500"/>
              <a:buFontTx/>
              <a:defRPr b="1" sz="55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3" name="Google Shape;32;p47"/>
          <p:cNvSpPr txBox="1"/>
          <p:nvPr>
            <p:ph type="body" idx="21"/>
          </p:nvPr>
        </p:nvSpPr>
        <p:spPr>
          <a:xfrm>
            <a:off x="1206500" y="4248503"/>
            <a:ext cx="21971000" cy="8256015"/>
          </a:xfrm>
          <a:prstGeom prst="rect">
            <a:avLst/>
          </a:prstGeom>
        </p:spPr>
        <p:txBody>
          <a:bodyPr lIns="50800" tIns="50800" rIns="50800" bIns="50800"/>
          <a:lstStyle/>
          <a:p>
            <a:pPr indent="-603504">
              <a:spcBef>
                <a:spcPts val="4500"/>
              </a:spcBef>
              <a:buSzPts val="4800"/>
              <a:buFont typeface="Helvetica Neue"/>
              <a:defRPr sz="4800">
                <a:latin typeface="Helvetica Neue"/>
                <a:ea typeface="Helvetica Neue"/>
                <a:cs typeface="Helvetica Neue"/>
                <a:sym typeface="Helvetica Neue"/>
              </a:defRPr>
            </a:pPr>
          </a:p>
        </p:txBody>
      </p:sp>
      <p:sp>
        <p:nvSpPr>
          <p:cNvPr id="54"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ункты">
    <p:spTree>
      <p:nvGrpSpPr>
        <p:cNvPr id="1" name=""/>
        <p:cNvGrpSpPr/>
        <p:nvPr/>
      </p:nvGrpSpPr>
      <p:grpSpPr>
        <a:xfrm>
          <a:off x="0" y="0"/>
          <a:ext cx="0" cy="0"/>
          <a:chOff x="0" y="0"/>
          <a:chExt cx="0" cy="0"/>
        </a:xfrm>
      </p:grpSpPr>
      <p:sp>
        <p:nvSpPr>
          <p:cNvPr id="61" name="Уровень текста 1…"/>
          <p:cNvSpPr txBox="1"/>
          <p:nvPr>
            <p:ph type="body" idx="1"/>
          </p:nvPr>
        </p:nvSpPr>
        <p:spPr>
          <a:xfrm>
            <a:off x="1206500" y="4248503"/>
            <a:ext cx="21971000" cy="8256014"/>
          </a:xfrm>
          <a:prstGeom prst="rect">
            <a:avLst/>
          </a:prstGeom>
        </p:spPr>
        <p:txBody>
          <a:bodyPr lIns="50800" tIns="50800" rIns="50800" bIns="50800"/>
          <a:lstStyle>
            <a:lvl1pPr indent="-603504">
              <a:spcBef>
                <a:spcPts val="4500"/>
              </a:spcBef>
              <a:buSzPts val="4800"/>
              <a:buFont typeface="Helvetica Neue"/>
              <a:defRPr sz="4800">
                <a:latin typeface="Helvetica Neue"/>
                <a:ea typeface="Helvetica Neue"/>
                <a:cs typeface="Helvetica Neue"/>
                <a:sym typeface="Helvetica Neue"/>
              </a:defRPr>
            </a:lvl1pPr>
            <a:lvl2pPr indent="-603504">
              <a:spcBef>
                <a:spcPts val="4500"/>
              </a:spcBef>
              <a:buSzPts val="4800"/>
              <a:buFont typeface="Helvetica Neue"/>
              <a:defRPr sz="4800">
                <a:latin typeface="Helvetica Neue"/>
                <a:ea typeface="Helvetica Neue"/>
                <a:cs typeface="Helvetica Neue"/>
                <a:sym typeface="Helvetica Neue"/>
              </a:defRPr>
            </a:lvl2pPr>
            <a:lvl3pPr indent="-603504">
              <a:spcBef>
                <a:spcPts val="4500"/>
              </a:spcBef>
              <a:buSzPts val="4800"/>
              <a:buFont typeface="Helvetica Neue"/>
              <a:defRPr sz="4800">
                <a:latin typeface="Helvetica Neue"/>
                <a:ea typeface="Helvetica Neue"/>
                <a:cs typeface="Helvetica Neue"/>
                <a:sym typeface="Helvetica Neue"/>
              </a:defRPr>
            </a:lvl3pPr>
            <a:lvl4pPr indent="-603504">
              <a:spcBef>
                <a:spcPts val="4500"/>
              </a:spcBef>
              <a:buSzPts val="4800"/>
              <a:buFont typeface="Helvetica Neue"/>
              <a:defRPr sz="4800">
                <a:latin typeface="Helvetica Neue"/>
                <a:ea typeface="Helvetica Neue"/>
                <a:cs typeface="Helvetica Neue"/>
                <a:sym typeface="Helvetica Neue"/>
              </a:defRPr>
            </a:lvl4pPr>
            <a:lvl5pPr indent="-603504">
              <a:spcBef>
                <a:spcPts val="4500"/>
              </a:spcBef>
              <a:buSzPts val="4800"/>
              <a:buFont typeface="Helvetica Neue"/>
              <a:defRPr sz="48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2"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Заголовок, пункты и фото">
    <p:spTree>
      <p:nvGrpSpPr>
        <p:cNvPr id="1" name=""/>
        <p:cNvGrpSpPr/>
        <p:nvPr/>
      </p:nvGrpSpPr>
      <p:grpSpPr>
        <a:xfrm>
          <a:off x="0" y="0"/>
          <a:ext cx="0" cy="0"/>
          <a:chOff x="0" y="0"/>
          <a:chExt cx="0" cy="0"/>
        </a:xfrm>
      </p:grpSpPr>
      <p:sp>
        <p:nvSpPr>
          <p:cNvPr id="69" name="Уровень текста 1…"/>
          <p:cNvSpPr txBox="1"/>
          <p:nvPr>
            <p:ph type="body" sz="quarter" idx="1"/>
          </p:nvPr>
        </p:nvSpPr>
        <p:spPr>
          <a:xfrm>
            <a:off x="1206500" y="2372960"/>
            <a:ext cx="9779000" cy="934782"/>
          </a:xfrm>
          <a:prstGeom prst="rect">
            <a:avLst/>
          </a:prstGeom>
        </p:spPr>
        <p:txBody>
          <a:bodyPr lIns="45699" tIns="45699" rIns="45699" bIns="45699"/>
          <a:lstStyle>
            <a:lvl1pPr marL="228600" indent="0">
              <a:lnSpc>
                <a:spcPct val="100000"/>
              </a:lnSpc>
              <a:spcBef>
                <a:spcPts val="0"/>
              </a:spcBef>
              <a:buClrTx/>
              <a:buSzTx/>
              <a:buFontTx/>
              <a:buNone/>
              <a:defRPr b="1" sz="5500">
                <a:latin typeface="Helvetica Neue"/>
                <a:ea typeface="Helvetica Neue"/>
                <a:cs typeface="Helvetica Neue"/>
                <a:sym typeface="Helvetica Neue"/>
              </a:defRPr>
            </a:lvl1pPr>
            <a:lvl2pPr indent="-658177">
              <a:lnSpc>
                <a:spcPct val="100000"/>
              </a:lnSpc>
              <a:spcBef>
                <a:spcPts val="0"/>
              </a:spcBef>
              <a:buClrTx/>
              <a:buSzPts val="5500"/>
              <a:buFontTx/>
              <a:defRPr b="1" sz="5500">
                <a:latin typeface="Helvetica Neue"/>
                <a:ea typeface="Helvetica Neue"/>
                <a:cs typeface="Helvetica Neue"/>
                <a:sym typeface="Helvetica Neue"/>
              </a:defRPr>
            </a:lvl2pPr>
            <a:lvl3pPr indent="-658177">
              <a:lnSpc>
                <a:spcPct val="100000"/>
              </a:lnSpc>
              <a:spcBef>
                <a:spcPts val="0"/>
              </a:spcBef>
              <a:buClrTx/>
              <a:buSzPts val="5500"/>
              <a:buFontTx/>
              <a:defRPr b="1" sz="5500">
                <a:latin typeface="Helvetica Neue"/>
                <a:ea typeface="Helvetica Neue"/>
                <a:cs typeface="Helvetica Neue"/>
                <a:sym typeface="Helvetica Neue"/>
              </a:defRPr>
            </a:lvl3pPr>
            <a:lvl4pPr indent="-658176">
              <a:lnSpc>
                <a:spcPct val="100000"/>
              </a:lnSpc>
              <a:spcBef>
                <a:spcPts val="0"/>
              </a:spcBef>
              <a:buClrTx/>
              <a:buSzPts val="5500"/>
              <a:buFontTx/>
              <a:defRPr b="1" sz="5500">
                <a:latin typeface="Helvetica Neue"/>
                <a:ea typeface="Helvetica Neue"/>
                <a:cs typeface="Helvetica Neue"/>
                <a:sym typeface="Helvetica Neue"/>
              </a:defRPr>
            </a:lvl4pPr>
            <a:lvl5pPr indent="-658176">
              <a:lnSpc>
                <a:spcPct val="100000"/>
              </a:lnSpc>
              <a:spcBef>
                <a:spcPts val="0"/>
              </a:spcBef>
              <a:buClrTx/>
              <a:buSzPts val="5500"/>
              <a:buFontTx/>
              <a:defRPr b="1" sz="55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0" name="Google Shape;39;p49"/>
          <p:cNvSpPr txBox="1"/>
          <p:nvPr>
            <p:ph type="body" sz="half" idx="21"/>
          </p:nvPr>
        </p:nvSpPr>
        <p:spPr>
          <a:xfrm>
            <a:off x="1206500" y="4248503"/>
            <a:ext cx="9779000" cy="8256632"/>
          </a:xfrm>
          <a:prstGeom prst="rect">
            <a:avLst/>
          </a:prstGeom>
        </p:spPr>
        <p:txBody>
          <a:bodyPr lIns="50800" tIns="50800" rIns="50800" bIns="50800"/>
          <a:lstStyle/>
          <a:p>
            <a:pPr indent="-603504">
              <a:spcBef>
                <a:spcPts val="4500"/>
              </a:spcBef>
              <a:buSzPts val="4800"/>
              <a:buFont typeface="Helvetica Neue"/>
              <a:defRPr sz="4800">
                <a:latin typeface="Helvetica Neue"/>
                <a:ea typeface="Helvetica Neue"/>
                <a:cs typeface="Helvetica Neue"/>
                <a:sym typeface="Helvetica Neue"/>
              </a:defRPr>
            </a:pPr>
          </a:p>
        </p:txBody>
      </p:sp>
      <p:sp>
        <p:nvSpPr>
          <p:cNvPr id="71" name="Google Shape;40;p49"/>
          <p:cNvSpPr/>
          <p:nvPr>
            <p:ph type="pic" idx="22"/>
          </p:nvPr>
        </p:nvSpPr>
        <p:spPr>
          <a:xfrm>
            <a:off x="12192000" y="-407266"/>
            <a:ext cx="10916874" cy="14555833"/>
          </a:xfrm>
          <a:prstGeom prst="rect">
            <a:avLst/>
          </a:prstGeom>
        </p:spPr>
        <p:txBody>
          <a:bodyPr lIns="91439" tIns="45719" rIns="91439" bIns="45719">
            <a:noAutofit/>
          </a:bodyPr>
          <a:lstStyle/>
          <a:p>
            <a:pPr/>
          </a:p>
        </p:txBody>
      </p:sp>
      <p:sp>
        <p:nvSpPr>
          <p:cNvPr id="72" name="Текст заголовка"/>
          <p:cNvSpPr txBox="1"/>
          <p:nvPr>
            <p:ph type="title"/>
          </p:nvPr>
        </p:nvSpPr>
        <p:spPr>
          <a:xfrm>
            <a:off x="1206500" y="1079500"/>
            <a:ext cx="9779000" cy="1435100"/>
          </a:xfrm>
          <a:prstGeom prst="rect">
            <a:avLst/>
          </a:prstGeom>
        </p:spPr>
        <p:txBody>
          <a:bodyPr lIns="50800" tIns="50800" rIns="50800" bIns="50800" anchor="t"/>
          <a:lstStyle>
            <a:lvl1pPr>
              <a:lnSpc>
                <a:spcPct val="80000"/>
              </a:lnSpc>
              <a:defRPr b="1" sz="8500">
                <a:latin typeface="Helvetica Neue"/>
                <a:ea typeface="Helvetica Neue"/>
                <a:cs typeface="Helvetica Neue"/>
                <a:sym typeface="Helvetica Neue"/>
              </a:defRPr>
            </a:lvl1pPr>
          </a:lstStyle>
          <a:p>
            <a:pPr/>
            <a:r>
              <a:t>Текст заголовка</a:t>
            </a:r>
          </a:p>
        </p:txBody>
      </p:sp>
      <p:sp>
        <p:nvSpPr>
          <p:cNvPr id="73"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Раздел">
    <p:spTree>
      <p:nvGrpSpPr>
        <p:cNvPr id="1" name=""/>
        <p:cNvGrpSpPr/>
        <p:nvPr/>
      </p:nvGrpSpPr>
      <p:grpSpPr>
        <a:xfrm>
          <a:off x="0" y="0"/>
          <a:ext cx="0" cy="0"/>
          <a:chOff x="0" y="0"/>
          <a:chExt cx="0" cy="0"/>
        </a:xfrm>
      </p:grpSpPr>
      <p:sp>
        <p:nvSpPr>
          <p:cNvPr id="80" name="Текст заголовка"/>
          <p:cNvSpPr txBox="1"/>
          <p:nvPr>
            <p:ph type="title"/>
          </p:nvPr>
        </p:nvSpPr>
        <p:spPr>
          <a:xfrm>
            <a:off x="1206496" y="4533900"/>
            <a:ext cx="21971005" cy="4648200"/>
          </a:xfrm>
          <a:prstGeom prst="rect">
            <a:avLst/>
          </a:prstGeom>
        </p:spPr>
        <p:txBody>
          <a:bodyPr lIns="50800" tIns="50800" rIns="50800" bIns="50800"/>
          <a:lstStyle>
            <a:lvl1pPr>
              <a:lnSpc>
                <a:spcPct val="80000"/>
              </a:lnSpc>
              <a:defRPr sz="11600">
                <a:latin typeface="Helvetica Neue"/>
                <a:ea typeface="Helvetica Neue"/>
                <a:cs typeface="Helvetica Neue"/>
                <a:sym typeface="Helvetica Neue"/>
              </a:defRPr>
            </a:lvl1pPr>
          </a:lstStyle>
          <a:p>
            <a:pPr/>
            <a:r>
              <a:t>Текст заголовка</a:t>
            </a:r>
          </a:p>
        </p:txBody>
      </p:sp>
      <p:sp>
        <p:nvSpPr>
          <p:cNvPr id="81" name="Номер слайда"/>
          <p:cNvSpPr txBox="1"/>
          <p:nvPr>
            <p:ph type="sldNum" sz="quarter" idx="2"/>
          </p:nvPr>
        </p:nvSpPr>
        <p:spPr>
          <a:xfrm>
            <a:off x="12001500" y="13085233"/>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Только заголовок">
    <p:spTree>
      <p:nvGrpSpPr>
        <p:cNvPr id="1" name=""/>
        <p:cNvGrpSpPr/>
        <p:nvPr/>
      </p:nvGrpSpPr>
      <p:grpSpPr>
        <a:xfrm>
          <a:off x="0" y="0"/>
          <a:ext cx="0" cy="0"/>
          <a:chOff x="0" y="0"/>
          <a:chExt cx="0" cy="0"/>
        </a:xfrm>
      </p:grpSpPr>
      <p:sp>
        <p:nvSpPr>
          <p:cNvPr id="88" name="Текст заголовка"/>
          <p:cNvSpPr txBox="1"/>
          <p:nvPr>
            <p:ph type="title"/>
          </p:nvPr>
        </p:nvSpPr>
        <p:spPr>
          <a:xfrm>
            <a:off x="1206500" y="1079500"/>
            <a:ext cx="21971000" cy="1434951"/>
          </a:xfrm>
          <a:prstGeom prst="rect">
            <a:avLst/>
          </a:prstGeom>
        </p:spPr>
        <p:txBody>
          <a:bodyPr lIns="50800" tIns="50800" rIns="50800" bIns="50800" anchor="t"/>
          <a:lstStyle>
            <a:lvl1pPr>
              <a:lnSpc>
                <a:spcPct val="80000"/>
              </a:lnSpc>
              <a:defRPr b="1" sz="8500">
                <a:latin typeface="Helvetica Neue"/>
                <a:ea typeface="Helvetica Neue"/>
                <a:cs typeface="Helvetica Neue"/>
                <a:sym typeface="Helvetica Neue"/>
              </a:defRPr>
            </a:lvl1pPr>
          </a:lstStyle>
          <a:p>
            <a:pPr/>
            <a:r>
              <a:t>Текст заголовка</a:t>
            </a:r>
          </a:p>
        </p:txBody>
      </p:sp>
      <p:sp>
        <p:nvSpPr>
          <p:cNvPr id="89" name="Уровень текста 1…"/>
          <p:cNvSpPr txBox="1"/>
          <p:nvPr>
            <p:ph type="body" sz="quarter" idx="1"/>
          </p:nvPr>
        </p:nvSpPr>
        <p:spPr>
          <a:xfrm>
            <a:off x="1206500" y="2372960"/>
            <a:ext cx="21971000" cy="934782"/>
          </a:xfrm>
          <a:prstGeom prst="rect">
            <a:avLst/>
          </a:prstGeom>
        </p:spPr>
        <p:txBody>
          <a:bodyPr lIns="45699" tIns="45699" rIns="45699" bIns="45699"/>
          <a:lstStyle>
            <a:lvl1pPr marL="228600" indent="0">
              <a:lnSpc>
                <a:spcPct val="100000"/>
              </a:lnSpc>
              <a:spcBef>
                <a:spcPts val="0"/>
              </a:spcBef>
              <a:buClrTx/>
              <a:buSzTx/>
              <a:buFontTx/>
              <a:buNone/>
              <a:defRPr b="1" sz="5500">
                <a:latin typeface="Helvetica Neue"/>
                <a:ea typeface="Helvetica Neue"/>
                <a:cs typeface="Helvetica Neue"/>
                <a:sym typeface="Helvetica Neue"/>
              </a:defRPr>
            </a:lvl1pPr>
            <a:lvl2pPr indent="-658177">
              <a:lnSpc>
                <a:spcPct val="100000"/>
              </a:lnSpc>
              <a:spcBef>
                <a:spcPts val="0"/>
              </a:spcBef>
              <a:buClrTx/>
              <a:buSzPts val="5500"/>
              <a:buFontTx/>
              <a:defRPr b="1" sz="5500">
                <a:latin typeface="Helvetica Neue"/>
                <a:ea typeface="Helvetica Neue"/>
                <a:cs typeface="Helvetica Neue"/>
                <a:sym typeface="Helvetica Neue"/>
              </a:defRPr>
            </a:lvl2pPr>
            <a:lvl3pPr indent="-658177">
              <a:lnSpc>
                <a:spcPct val="100000"/>
              </a:lnSpc>
              <a:spcBef>
                <a:spcPts val="0"/>
              </a:spcBef>
              <a:buClrTx/>
              <a:buSzPts val="5500"/>
              <a:buFontTx/>
              <a:defRPr b="1" sz="5500">
                <a:latin typeface="Helvetica Neue"/>
                <a:ea typeface="Helvetica Neue"/>
                <a:cs typeface="Helvetica Neue"/>
                <a:sym typeface="Helvetica Neue"/>
              </a:defRPr>
            </a:lvl3pPr>
            <a:lvl4pPr indent="-658176">
              <a:lnSpc>
                <a:spcPct val="100000"/>
              </a:lnSpc>
              <a:spcBef>
                <a:spcPts val="0"/>
              </a:spcBef>
              <a:buClrTx/>
              <a:buSzPts val="5500"/>
              <a:buFontTx/>
              <a:defRPr b="1" sz="5500">
                <a:latin typeface="Helvetica Neue"/>
                <a:ea typeface="Helvetica Neue"/>
                <a:cs typeface="Helvetica Neue"/>
                <a:sym typeface="Helvetica Neue"/>
              </a:defRPr>
            </a:lvl4pPr>
            <a:lvl5pPr indent="-658176">
              <a:lnSpc>
                <a:spcPct val="100000"/>
              </a:lnSpc>
              <a:spcBef>
                <a:spcPts val="0"/>
              </a:spcBef>
              <a:buClrTx/>
              <a:buSzPts val="5500"/>
              <a:buFontTx/>
              <a:defRPr b="1" sz="55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0"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Повестка дня">
    <p:spTree>
      <p:nvGrpSpPr>
        <p:cNvPr id="1" name=""/>
        <p:cNvGrpSpPr/>
        <p:nvPr/>
      </p:nvGrpSpPr>
      <p:grpSpPr>
        <a:xfrm>
          <a:off x="0" y="0"/>
          <a:ext cx="0" cy="0"/>
          <a:chOff x="0" y="0"/>
          <a:chExt cx="0" cy="0"/>
        </a:xfrm>
      </p:grpSpPr>
      <p:sp>
        <p:nvSpPr>
          <p:cNvPr id="97" name="Текст заголовка"/>
          <p:cNvSpPr txBox="1"/>
          <p:nvPr>
            <p:ph type="title"/>
          </p:nvPr>
        </p:nvSpPr>
        <p:spPr>
          <a:xfrm>
            <a:off x="1206500" y="1079500"/>
            <a:ext cx="21971000" cy="1435100"/>
          </a:xfrm>
          <a:prstGeom prst="rect">
            <a:avLst/>
          </a:prstGeom>
        </p:spPr>
        <p:txBody>
          <a:bodyPr lIns="50800" tIns="50800" rIns="50800" bIns="50800" anchor="t"/>
          <a:lstStyle>
            <a:lvl1pPr>
              <a:lnSpc>
                <a:spcPct val="80000"/>
              </a:lnSpc>
              <a:defRPr b="1" sz="8500">
                <a:latin typeface="Helvetica Neue"/>
                <a:ea typeface="Helvetica Neue"/>
                <a:cs typeface="Helvetica Neue"/>
                <a:sym typeface="Helvetica Neue"/>
              </a:defRPr>
            </a:lvl1pPr>
          </a:lstStyle>
          <a:p>
            <a:pPr/>
            <a:r>
              <a:t>Текст заголовка</a:t>
            </a:r>
          </a:p>
        </p:txBody>
      </p:sp>
      <p:sp>
        <p:nvSpPr>
          <p:cNvPr id="98" name="Уровень текста 1…"/>
          <p:cNvSpPr txBox="1"/>
          <p:nvPr>
            <p:ph type="body" sz="quarter" idx="1"/>
          </p:nvPr>
        </p:nvSpPr>
        <p:spPr>
          <a:xfrm>
            <a:off x="1206500" y="2372960"/>
            <a:ext cx="21971000" cy="934782"/>
          </a:xfrm>
          <a:prstGeom prst="rect">
            <a:avLst/>
          </a:prstGeom>
        </p:spPr>
        <p:txBody>
          <a:bodyPr lIns="45699" tIns="45699" rIns="45699" bIns="45699"/>
          <a:lstStyle>
            <a:lvl1pPr marL="228600" indent="0">
              <a:lnSpc>
                <a:spcPct val="100000"/>
              </a:lnSpc>
              <a:spcBef>
                <a:spcPts val="0"/>
              </a:spcBef>
              <a:buClrTx/>
              <a:buSzTx/>
              <a:buFontTx/>
              <a:buNone/>
              <a:defRPr b="1" sz="5500">
                <a:latin typeface="Helvetica Neue"/>
                <a:ea typeface="Helvetica Neue"/>
                <a:cs typeface="Helvetica Neue"/>
                <a:sym typeface="Helvetica Neue"/>
              </a:defRPr>
            </a:lvl1pPr>
            <a:lvl2pPr indent="-658177">
              <a:lnSpc>
                <a:spcPct val="100000"/>
              </a:lnSpc>
              <a:spcBef>
                <a:spcPts val="0"/>
              </a:spcBef>
              <a:buClrTx/>
              <a:buSzPts val="5500"/>
              <a:buFontTx/>
              <a:defRPr b="1" sz="5500">
                <a:latin typeface="Helvetica Neue"/>
                <a:ea typeface="Helvetica Neue"/>
                <a:cs typeface="Helvetica Neue"/>
                <a:sym typeface="Helvetica Neue"/>
              </a:defRPr>
            </a:lvl2pPr>
            <a:lvl3pPr indent="-658177">
              <a:lnSpc>
                <a:spcPct val="100000"/>
              </a:lnSpc>
              <a:spcBef>
                <a:spcPts val="0"/>
              </a:spcBef>
              <a:buClrTx/>
              <a:buSzPts val="5500"/>
              <a:buFontTx/>
              <a:defRPr b="1" sz="5500">
                <a:latin typeface="Helvetica Neue"/>
                <a:ea typeface="Helvetica Neue"/>
                <a:cs typeface="Helvetica Neue"/>
                <a:sym typeface="Helvetica Neue"/>
              </a:defRPr>
            </a:lvl3pPr>
            <a:lvl4pPr indent="-658176">
              <a:lnSpc>
                <a:spcPct val="100000"/>
              </a:lnSpc>
              <a:spcBef>
                <a:spcPts val="0"/>
              </a:spcBef>
              <a:buClrTx/>
              <a:buSzPts val="5500"/>
              <a:buFontTx/>
              <a:defRPr b="1" sz="5500">
                <a:latin typeface="Helvetica Neue"/>
                <a:ea typeface="Helvetica Neue"/>
                <a:cs typeface="Helvetica Neue"/>
                <a:sym typeface="Helvetica Neue"/>
              </a:defRPr>
            </a:lvl4pPr>
            <a:lvl5pPr indent="-658176">
              <a:lnSpc>
                <a:spcPct val="100000"/>
              </a:lnSpc>
              <a:spcBef>
                <a:spcPts val="0"/>
              </a:spcBef>
              <a:buClrTx/>
              <a:buSzPts val="5500"/>
              <a:buFontTx/>
              <a:defRPr b="1" sz="55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9" name="Google Shape;53;p52"/>
          <p:cNvSpPr txBox="1"/>
          <p:nvPr>
            <p:ph type="body" idx="21"/>
          </p:nvPr>
        </p:nvSpPr>
        <p:spPr>
          <a:xfrm>
            <a:off x="1206500" y="4248503"/>
            <a:ext cx="21971000" cy="8256015"/>
          </a:xfrm>
          <a:prstGeom prst="rect">
            <a:avLst/>
          </a:prstGeom>
        </p:spPr>
        <p:txBody>
          <a:bodyPr lIns="50800" tIns="50800" rIns="50800" bIns="50800"/>
          <a:lstStyle/>
          <a:p>
            <a:pPr marL="228600" indent="0">
              <a:lnSpc>
                <a:spcPct val="100000"/>
              </a:lnSpc>
              <a:spcBef>
                <a:spcPts val="1800"/>
              </a:spcBef>
              <a:buClrTx/>
              <a:buSzTx/>
              <a:buFontTx/>
              <a:buNone/>
              <a:defRPr sz="5500">
                <a:latin typeface="Helvetica Neue"/>
                <a:ea typeface="Helvetica Neue"/>
                <a:cs typeface="Helvetica Neue"/>
                <a:sym typeface="Helvetica Neue"/>
              </a:defRPr>
            </a:pPr>
          </a:p>
        </p:txBody>
      </p:sp>
      <p:sp>
        <p:nvSpPr>
          <p:cNvPr id="100"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Информационное сообщение">
    <p:spTree>
      <p:nvGrpSpPr>
        <p:cNvPr id="1" name=""/>
        <p:cNvGrpSpPr/>
        <p:nvPr/>
      </p:nvGrpSpPr>
      <p:grpSpPr>
        <a:xfrm>
          <a:off x="0" y="0"/>
          <a:ext cx="0" cy="0"/>
          <a:chOff x="0" y="0"/>
          <a:chExt cx="0" cy="0"/>
        </a:xfrm>
      </p:grpSpPr>
      <p:sp>
        <p:nvSpPr>
          <p:cNvPr id="107" name="Уровень текста 1…"/>
          <p:cNvSpPr txBox="1"/>
          <p:nvPr>
            <p:ph type="body" sz="half" idx="1"/>
          </p:nvPr>
        </p:nvSpPr>
        <p:spPr>
          <a:xfrm>
            <a:off x="1206500" y="4920841"/>
            <a:ext cx="21971000" cy="3874315"/>
          </a:xfrm>
          <a:prstGeom prst="rect">
            <a:avLst/>
          </a:prstGeom>
        </p:spPr>
        <p:txBody>
          <a:bodyPr lIns="50800" tIns="50800" rIns="50800" bIns="50800" anchor="ctr"/>
          <a:lstStyle>
            <a:lvl1pPr marL="228600" indent="0" algn="ctr">
              <a:lnSpc>
                <a:spcPct val="80000"/>
              </a:lnSpc>
              <a:spcBef>
                <a:spcPts val="0"/>
              </a:spcBef>
              <a:buClrTx/>
              <a:buSzTx/>
              <a:buFontTx/>
              <a:buNone/>
              <a:defRPr sz="11600">
                <a:latin typeface="Helvetica Neue"/>
                <a:ea typeface="Helvetica Neue"/>
                <a:cs typeface="Helvetica Neue"/>
                <a:sym typeface="Helvetica Neue"/>
              </a:defRPr>
            </a:lvl1pPr>
            <a:lvl2pPr marL="228600" indent="457200" algn="ctr">
              <a:lnSpc>
                <a:spcPct val="80000"/>
              </a:lnSpc>
              <a:spcBef>
                <a:spcPts val="0"/>
              </a:spcBef>
              <a:buClrTx/>
              <a:buSzTx/>
              <a:buFontTx/>
              <a:buNone/>
              <a:defRPr sz="11600">
                <a:latin typeface="Helvetica Neue"/>
                <a:ea typeface="Helvetica Neue"/>
                <a:cs typeface="Helvetica Neue"/>
                <a:sym typeface="Helvetica Neue"/>
              </a:defRPr>
            </a:lvl2pPr>
            <a:lvl3pPr marL="228600" indent="914400" algn="ctr">
              <a:lnSpc>
                <a:spcPct val="80000"/>
              </a:lnSpc>
              <a:spcBef>
                <a:spcPts val="0"/>
              </a:spcBef>
              <a:buClrTx/>
              <a:buSzTx/>
              <a:buFontTx/>
              <a:buNone/>
              <a:defRPr sz="11600">
                <a:latin typeface="Helvetica Neue"/>
                <a:ea typeface="Helvetica Neue"/>
                <a:cs typeface="Helvetica Neue"/>
                <a:sym typeface="Helvetica Neue"/>
              </a:defRPr>
            </a:lvl3pPr>
            <a:lvl4pPr marL="228600" indent="1371600" algn="ctr">
              <a:lnSpc>
                <a:spcPct val="80000"/>
              </a:lnSpc>
              <a:spcBef>
                <a:spcPts val="0"/>
              </a:spcBef>
              <a:buClrTx/>
              <a:buSzTx/>
              <a:buFontTx/>
              <a:buNone/>
              <a:defRPr sz="11600">
                <a:latin typeface="Helvetica Neue"/>
                <a:ea typeface="Helvetica Neue"/>
                <a:cs typeface="Helvetica Neue"/>
                <a:sym typeface="Helvetica Neue"/>
              </a:defRPr>
            </a:lvl4pPr>
            <a:lvl5pPr marL="228600" indent="1828800" algn="ctr">
              <a:lnSpc>
                <a:spcPct val="80000"/>
              </a:lnSpc>
              <a:spcBef>
                <a:spcPts val="0"/>
              </a:spcBef>
              <a:buClrTx/>
              <a:buSzTx/>
              <a:buFontTx/>
              <a:buNone/>
              <a:defRPr sz="116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8"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Важный факт">
    <p:spTree>
      <p:nvGrpSpPr>
        <p:cNvPr id="1" name=""/>
        <p:cNvGrpSpPr/>
        <p:nvPr/>
      </p:nvGrpSpPr>
      <p:grpSpPr>
        <a:xfrm>
          <a:off x="0" y="0"/>
          <a:ext cx="0" cy="0"/>
          <a:chOff x="0" y="0"/>
          <a:chExt cx="0" cy="0"/>
        </a:xfrm>
      </p:grpSpPr>
      <p:sp>
        <p:nvSpPr>
          <p:cNvPr id="115" name="Уровень текста 1…"/>
          <p:cNvSpPr txBox="1"/>
          <p:nvPr>
            <p:ph type="body" idx="1"/>
          </p:nvPr>
        </p:nvSpPr>
        <p:spPr>
          <a:xfrm>
            <a:off x="1206500" y="1075925"/>
            <a:ext cx="21971000" cy="7241587"/>
          </a:xfrm>
          <a:prstGeom prst="rect">
            <a:avLst/>
          </a:prstGeom>
        </p:spPr>
        <p:txBody>
          <a:bodyPr lIns="50800" tIns="50800" rIns="50800" bIns="50800" anchor="b"/>
          <a:lstStyle>
            <a:lvl1pPr marL="228600" indent="0" algn="ctr">
              <a:lnSpc>
                <a:spcPct val="80000"/>
              </a:lnSpc>
              <a:spcBef>
                <a:spcPts val="0"/>
              </a:spcBef>
              <a:buClrTx/>
              <a:buSzTx/>
              <a:buFontTx/>
              <a:buNone/>
              <a:defRPr b="1" sz="25000">
                <a:latin typeface="Helvetica Neue"/>
                <a:ea typeface="Helvetica Neue"/>
                <a:cs typeface="Helvetica Neue"/>
                <a:sym typeface="Helvetica Neue"/>
              </a:defRPr>
            </a:lvl1pPr>
            <a:lvl2pPr marL="228600" indent="457200" algn="ctr">
              <a:lnSpc>
                <a:spcPct val="80000"/>
              </a:lnSpc>
              <a:spcBef>
                <a:spcPts val="0"/>
              </a:spcBef>
              <a:buClrTx/>
              <a:buSzTx/>
              <a:buFontTx/>
              <a:buNone/>
              <a:defRPr b="1" sz="25000">
                <a:latin typeface="Helvetica Neue"/>
                <a:ea typeface="Helvetica Neue"/>
                <a:cs typeface="Helvetica Neue"/>
                <a:sym typeface="Helvetica Neue"/>
              </a:defRPr>
            </a:lvl2pPr>
            <a:lvl3pPr marL="228600" indent="914400" algn="ctr">
              <a:lnSpc>
                <a:spcPct val="80000"/>
              </a:lnSpc>
              <a:spcBef>
                <a:spcPts val="0"/>
              </a:spcBef>
              <a:buClrTx/>
              <a:buSzTx/>
              <a:buFontTx/>
              <a:buNone/>
              <a:defRPr b="1" sz="25000">
                <a:latin typeface="Helvetica Neue"/>
                <a:ea typeface="Helvetica Neue"/>
                <a:cs typeface="Helvetica Neue"/>
                <a:sym typeface="Helvetica Neue"/>
              </a:defRPr>
            </a:lvl3pPr>
            <a:lvl4pPr marL="228600" indent="1371600" algn="ctr">
              <a:lnSpc>
                <a:spcPct val="80000"/>
              </a:lnSpc>
              <a:spcBef>
                <a:spcPts val="0"/>
              </a:spcBef>
              <a:buClrTx/>
              <a:buSzTx/>
              <a:buFontTx/>
              <a:buNone/>
              <a:defRPr b="1" sz="25000">
                <a:latin typeface="Helvetica Neue"/>
                <a:ea typeface="Helvetica Neue"/>
                <a:cs typeface="Helvetica Neue"/>
                <a:sym typeface="Helvetica Neue"/>
              </a:defRPr>
            </a:lvl4pPr>
            <a:lvl5pPr marL="228600" indent="1828800" algn="ctr">
              <a:lnSpc>
                <a:spcPct val="80000"/>
              </a:lnSpc>
              <a:spcBef>
                <a:spcPts val="0"/>
              </a:spcBef>
              <a:buClrTx/>
              <a:buSzTx/>
              <a:buFontTx/>
              <a:buNone/>
              <a:defRPr b="1" sz="250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16" name="Google Shape;60;p54"/>
          <p:cNvSpPr txBox="1"/>
          <p:nvPr>
            <p:ph type="body" sz="quarter" idx="21"/>
          </p:nvPr>
        </p:nvSpPr>
        <p:spPr>
          <a:xfrm>
            <a:off x="1206500" y="8262180"/>
            <a:ext cx="21971000" cy="934780"/>
          </a:xfrm>
          <a:prstGeom prst="rect">
            <a:avLst/>
          </a:prstGeom>
        </p:spPr>
        <p:txBody>
          <a:bodyPr lIns="45699" tIns="45699" rIns="45699" bIns="45699"/>
          <a:lstStyle/>
          <a:p>
            <a:pPr marL="228600" indent="0" algn="ctr">
              <a:lnSpc>
                <a:spcPct val="100000"/>
              </a:lnSpc>
              <a:spcBef>
                <a:spcPts val="0"/>
              </a:spcBef>
              <a:buClrTx/>
              <a:buSzTx/>
              <a:buFontTx/>
              <a:buNone/>
              <a:defRPr b="1" sz="5500">
                <a:latin typeface="Helvetica Neue"/>
                <a:ea typeface="Helvetica Neue"/>
                <a:cs typeface="Helvetica Neue"/>
                <a:sym typeface="Helvetica Neue"/>
              </a:defRPr>
            </a:pPr>
          </a:p>
        </p:txBody>
      </p:sp>
      <p:sp>
        <p:nvSpPr>
          <p:cNvPr id="117"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Цитата">
    <p:spTree>
      <p:nvGrpSpPr>
        <p:cNvPr id="1" name=""/>
        <p:cNvGrpSpPr/>
        <p:nvPr/>
      </p:nvGrpSpPr>
      <p:grpSpPr>
        <a:xfrm>
          <a:off x="0" y="0"/>
          <a:ext cx="0" cy="0"/>
          <a:chOff x="0" y="0"/>
          <a:chExt cx="0" cy="0"/>
        </a:xfrm>
      </p:grpSpPr>
      <p:sp>
        <p:nvSpPr>
          <p:cNvPr id="124" name="Уровень текста 1…"/>
          <p:cNvSpPr txBox="1"/>
          <p:nvPr>
            <p:ph type="body" sz="quarter" idx="1"/>
          </p:nvPr>
        </p:nvSpPr>
        <p:spPr>
          <a:xfrm>
            <a:off x="2430023" y="10675453"/>
            <a:ext cx="20200055" cy="636981"/>
          </a:xfrm>
          <a:prstGeom prst="rect">
            <a:avLst/>
          </a:prstGeom>
        </p:spPr>
        <p:txBody>
          <a:bodyPr lIns="45699" tIns="45699" rIns="45699" bIns="45699"/>
          <a:lstStyle>
            <a:lvl1pPr marL="228600" indent="0">
              <a:lnSpc>
                <a:spcPct val="100000"/>
              </a:lnSpc>
              <a:spcBef>
                <a:spcPts val="0"/>
              </a:spcBef>
              <a:buClrTx/>
              <a:buSzTx/>
              <a:buFontTx/>
              <a:buNone/>
              <a:defRPr b="1" sz="3600">
                <a:latin typeface="Helvetica Neue"/>
                <a:ea typeface="Helvetica Neue"/>
                <a:cs typeface="Helvetica Neue"/>
                <a:sym typeface="Helvetica Neue"/>
              </a:defRPr>
            </a:lvl1pPr>
            <a:lvl2pPr indent="-509777">
              <a:lnSpc>
                <a:spcPct val="100000"/>
              </a:lnSpc>
              <a:spcBef>
                <a:spcPts val="0"/>
              </a:spcBef>
              <a:buClrTx/>
              <a:buSzPts val="3600"/>
              <a:buFontTx/>
              <a:defRPr b="1" sz="3600">
                <a:latin typeface="Helvetica Neue"/>
                <a:ea typeface="Helvetica Neue"/>
                <a:cs typeface="Helvetica Neue"/>
                <a:sym typeface="Helvetica Neue"/>
              </a:defRPr>
            </a:lvl2pPr>
            <a:lvl3pPr indent="-509777">
              <a:lnSpc>
                <a:spcPct val="100000"/>
              </a:lnSpc>
              <a:spcBef>
                <a:spcPts val="0"/>
              </a:spcBef>
              <a:buClrTx/>
              <a:buSzPts val="3600"/>
              <a:buFontTx/>
              <a:defRPr b="1" sz="3600">
                <a:latin typeface="Helvetica Neue"/>
                <a:ea typeface="Helvetica Neue"/>
                <a:cs typeface="Helvetica Neue"/>
                <a:sym typeface="Helvetica Neue"/>
              </a:defRPr>
            </a:lvl3pPr>
            <a:lvl4pPr indent="-509777">
              <a:lnSpc>
                <a:spcPct val="100000"/>
              </a:lnSpc>
              <a:spcBef>
                <a:spcPts val="0"/>
              </a:spcBef>
              <a:buClrTx/>
              <a:buSzPts val="3600"/>
              <a:buFontTx/>
              <a:defRPr b="1" sz="3600">
                <a:latin typeface="Helvetica Neue"/>
                <a:ea typeface="Helvetica Neue"/>
                <a:cs typeface="Helvetica Neue"/>
                <a:sym typeface="Helvetica Neue"/>
              </a:defRPr>
            </a:lvl4pPr>
            <a:lvl5pPr indent="-509777">
              <a:lnSpc>
                <a:spcPct val="100000"/>
              </a:lnSpc>
              <a:spcBef>
                <a:spcPts val="0"/>
              </a:spcBef>
              <a:buClrTx/>
              <a:buSzPts val="3600"/>
              <a:buFontTx/>
              <a:defRPr b="1" sz="3600">
                <a:latin typeface="Helvetica Neue"/>
                <a:ea typeface="Helvetica Neue"/>
                <a:cs typeface="Helvetica Neue"/>
                <a:sym typeface="Helvetica Neue"/>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5" name="Google Shape;64;p55"/>
          <p:cNvSpPr txBox="1"/>
          <p:nvPr>
            <p:ph type="body" sz="half" idx="21"/>
          </p:nvPr>
        </p:nvSpPr>
        <p:spPr>
          <a:xfrm>
            <a:off x="1753923" y="4939860"/>
            <a:ext cx="20876154" cy="3836282"/>
          </a:xfrm>
          <a:prstGeom prst="rect">
            <a:avLst/>
          </a:prstGeom>
        </p:spPr>
        <p:txBody>
          <a:bodyPr lIns="50800" tIns="50800" rIns="50800" bIns="50800"/>
          <a:lstStyle/>
          <a:p>
            <a:pPr marL="228600" indent="0">
              <a:spcBef>
                <a:spcPts val="0"/>
              </a:spcBef>
              <a:buClrTx/>
              <a:buSzTx/>
              <a:buFontTx/>
              <a:buNone/>
              <a:defRPr sz="8500">
                <a:latin typeface="Helvetica Neue"/>
                <a:ea typeface="Helvetica Neue"/>
                <a:cs typeface="Helvetica Neue"/>
                <a:sym typeface="Helvetica Neue"/>
              </a:defRPr>
            </a:pPr>
          </a:p>
        </p:txBody>
      </p:sp>
      <p:sp>
        <p:nvSpPr>
          <p:cNvPr id="126"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Фото (3 шт.)">
    <p:spTree>
      <p:nvGrpSpPr>
        <p:cNvPr id="1" name=""/>
        <p:cNvGrpSpPr/>
        <p:nvPr/>
      </p:nvGrpSpPr>
      <p:grpSpPr>
        <a:xfrm>
          <a:off x="0" y="0"/>
          <a:ext cx="0" cy="0"/>
          <a:chOff x="0" y="0"/>
          <a:chExt cx="0" cy="0"/>
        </a:xfrm>
      </p:grpSpPr>
      <p:sp>
        <p:nvSpPr>
          <p:cNvPr id="133" name="Google Shape;67;p56"/>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34" name="Google Shape;68;p56"/>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35" name="Google Shape;69;p56"/>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36"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Фото">
    <p:spTree>
      <p:nvGrpSpPr>
        <p:cNvPr id="1" name=""/>
        <p:cNvGrpSpPr/>
        <p:nvPr/>
      </p:nvGrpSpPr>
      <p:grpSpPr>
        <a:xfrm>
          <a:off x="0" y="0"/>
          <a:ext cx="0" cy="0"/>
          <a:chOff x="0" y="0"/>
          <a:chExt cx="0" cy="0"/>
        </a:xfrm>
      </p:grpSpPr>
      <p:sp>
        <p:nvSpPr>
          <p:cNvPr id="143" name="Google Shape;72;p57"/>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44" name="Номер слайда"/>
          <p:cNvSpPr txBox="1"/>
          <p:nvPr>
            <p:ph type="sldNum" sz="quarter" idx="2"/>
          </p:nvPr>
        </p:nvSpPr>
        <p:spPr>
          <a:xfrm>
            <a:off x="12001500" y="13080999"/>
            <a:ext cx="368504" cy="374600"/>
          </a:xfrm>
          <a:prstGeom prst="rect">
            <a:avLst/>
          </a:prstGeom>
        </p:spPr>
        <p:txBody>
          <a:bodyPr lIns="50800" tIns="50800" rIns="50800" bIns="50800" anchor="b"/>
          <a:lstStyle>
            <a:lvl1pPr algn="ctr">
              <a:defRPr sz="1800">
                <a:solidFill>
                  <a:srgbClr val="FFFFFF"/>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Текст заголовка"/>
          <p:cNvSpPr txBox="1"/>
          <p:nvPr>
            <p:ph type="title"/>
          </p:nvPr>
        </p:nvSpPr>
        <p:spPr>
          <a:xfrm>
            <a:off x="1676400" y="730250"/>
            <a:ext cx="21031200" cy="265112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r>
              <a:t>Текст заголовка</a:t>
            </a:r>
          </a:p>
        </p:txBody>
      </p:sp>
      <p:sp>
        <p:nvSpPr>
          <p:cNvPr id="3" name="Уровень текста 1…"/>
          <p:cNvSpPr txBox="1"/>
          <p:nvPr>
            <p:ph type="body" idx="1"/>
          </p:nvPr>
        </p:nvSpPr>
        <p:spPr>
          <a:xfrm>
            <a:off x="1676400" y="3651250"/>
            <a:ext cx="21031200" cy="8702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p:nvPr>
            <p:ph type="sldNum" sz="quarter" idx="2"/>
          </p:nvPr>
        </p:nvSpPr>
        <p:spPr>
          <a:xfrm>
            <a:off x="22203084" y="12835886"/>
            <a:ext cx="504518" cy="483881"/>
          </a:xfrm>
          <a:prstGeom prst="rect">
            <a:avLst/>
          </a:prstGeom>
          <a:ln w="12700">
            <a:miter lim="400000"/>
          </a:ln>
        </p:spPr>
        <p:txBody>
          <a:bodyPr wrap="none" lIns="91424" tIns="91424" rIns="91424" bIns="91424" anchor="ctr">
            <a:spAutoFit/>
          </a:bodyPr>
          <a:lstStyle>
            <a:lvl1pPr algn="r">
              <a:defRPr sz="2400">
                <a:solidFill>
                  <a:srgbClr val="888888"/>
                </a:solidFill>
                <a:latin typeface="Calibri"/>
                <a:ea typeface="Calibri"/>
                <a:cs typeface="Calibri"/>
                <a:sym typeface="Calibri"/>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b="0" baseline="0" cap="none" i="0" spc="0" strike="noStrike" sz="8800" u="none">
          <a:solidFill>
            <a:srgbClr val="000000"/>
          </a:solidFill>
          <a:uFillTx/>
          <a:latin typeface="Calibri"/>
          <a:ea typeface="Calibri"/>
          <a:cs typeface="Calibri"/>
          <a:sym typeface="Calibri"/>
        </a:defRPr>
      </a:lvl9pPr>
    </p:titleStyle>
    <p:bodyStyle>
      <a:lvl1pPr marL="457200" marR="0" indent="-342900"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1pPr>
      <a:lvl2pPr marL="914400" marR="0" indent="-342900"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2pPr>
      <a:lvl3pPr marL="1371600" marR="0" indent="-342900"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3pPr>
      <a:lvl4pPr marL="1828800" marR="0" indent="-342900"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4pPr>
      <a:lvl5pPr marL="2286000" marR="0" indent="-342900"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5pPr>
      <a:lvl6pPr marL="2743200" marR="0" indent="-369189"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6pPr>
      <a:lvl7pPr marL="3200400" marR="0" indent="-369189"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7pPr>
      <a:lvl8pPr marL="3657600" marR="0" indent="-369189"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8pPr>
      <a:lvl9pPr marL="4114800" marR="0" indent="-369189" algn="l" defTabSz="914400" rtl="0" latinLnBrk="0">
        <a:lnSpc>
          <a:spcPct val="90000"/>
        </a:lnSpc>
        <a:spcBef>
          <a:spcPts val="2000"/>
        </a:spcBef>
        <a:spcAft>
          <a:spcPts val="0"/>
        </a:spcAft>
        <a:buClr>
          <a:srgbClr val="000000"/>
        </a:buClr>
        <a:buSzPts val="5600"/>
        <a:buFont typeface="Arial"/>
        <a:buChar char="•"/>
        <a:tabLst/>
        <a:defRPr b="0" baseline="0" cap="none" i="0" spc="0" strike="noStrike" sz="5600" u="none">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7.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9.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1.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3.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15.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7.png"/><Relationship Id="rId4" Type="http://schemas.openxmlformats.org/officeDocument/2006/relationships/image" Target="../media/image18.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9.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0.png"/><Relationship Id="rId4" Type="http://schemas.openxmlformats.org/officeDocument/2006/relationships/image" Target="../media/image2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2.png"/><Relationship Id="rId4" Type="http://schemas.openxmlformats.org/officeDocument/2006/relationships/image" Target="../media/image23.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image" Target="../media/image25.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7.png"/><Relationship Id="rId4" Type="http://schemas.openxmlformats.org/officeDocument/2006/relationships/image" Target="../media/image28.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8.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Google Shape;78;p1" descr="Google Shape;78;p1"/>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154" name="Google Shape;79;p1"/>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ВВЕДЕНИЕ В PYTHON</a:t>
            </a:r>
          </a:p>
        </p:txBody>
      </p:sp>
      <p:sp>
        <p:nvSpPr>
          <p:cNvPr id="155" name="Google Shape;80;p1"/>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56" name="Google Shape;81;p1"/>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Особенности языка</a:t>
            </a:r>
          </a:p>
        </p:txBody>
      </p:sp>
      <p:grpSp>
        <p:nvGrpSpPr>
          <p:cNvPr id="159" name="Google Shape;82;p1"/>
          <p:cNvGrpSpPr/>
          <p:nvPr/>
        </p:nvGrpSpPr>
        <p:grpSpPr>
          <a:xfrm>
            <a:off x="598487" y="11141647"/>
            <a:ext cx="1852105" cy="1832385"/>
            <a:chOff x="0" y="0"/>
            <a:chExt cx="1852105" cy="1832384"/>
          </a:xfrm>
        </p:grpSpPr>
        <p:sp>
          <p:nvSpPr>
            <p:cNvPr id="157" name="Google Shape;83;p1"/>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58" name="Google Shape;84;p1"/>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a:t>
              </a:r>
            </a:p>
          </p:txBody>
        </p:sp>
      </p:grpSp>
      <p:sp>
        <p:nvSpPr>
          <p:cNvPr id="160" name="Google Shape;85;p1"/>
          <p:cNvSpPr/>
          <p:nvPr/>
        </p:nvSpPr>
        <p:spPr>
          <a:xfrm>
            <a:off x="487070" y="3284832"/>
            <a:ext cx="10601478" cy="4632252"/>
          </a:xfrm>
          <a:prstGeom prst="roundRect">
            <a:avLst>
              <a:gd name="adj" fmla="val 7422"/>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61" name="Google Shape;86;p1"/>
          <p:cNvSpPr txBox="1"/>
          <p:nvPr/>
        </p:nvSpPr>
        <p:spPr>
          <a:xfrm>
            <a:off x="650498" y="3488150"/>
            <a:ext cx="10287580" cy="42256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Python – высокоуровневый интерпретируемый язык программирования с динамической строгой типизацией. Впервые представлен в 1991 год программистом Гвидо ван Россумом.</a:t>
            </a:r>
            <a:endParaRPr>
              <a:solidFill>
                <a:srgbClr val="000000"/>
              </a:solidFill>
            </a:endParaRPr>
          </a:p>
          <a:p>
            <a:pPr algn="just">
              <a:defRPr sz="2400">
                <a:solidFill>
                  <a:srgbClr val="535353"/>
                </a:solidFill>
                <a:latin typeface="Helvetica Neue"/>
                <a:ea typeface="Helvetica Neue"/>
                <a:cs typeface="Helvetica Neue"/>
                <a:sym typeface="Helvetica Neue"/>
              </a:defRPr>
            </a:pPr>
            <a:r>
              <a:t>Основные черты языка – динамическая типизация, автоматическое управление памятью, поддерживается полная интроспекция, поддерживаются многопоточные вычисления.</a:t>
            </a:r>
            <a:endParaRPr>
              <a:solidFill>
                <a:srgbClr val="000000"/>
              </a:solidFill>
            </a:endParaRPr>
          </a:p>
          <a:p>
            <a:pPr algn="just">
              <a:defRPr sz="2400">
                <a:solidFill>
                  <a:srgbClr val="535353"/>
                </a:solidFill>
                <a:latin typeface="Helvetica Neue"/>
                <a:ea typeface="Helvetica Neue"/>
                <a:cs typeface="Helvetica Neue"/>
                <a:sym typeface="Helvetica Neue"/>
              </a:defRPr>
            </a:pPr>
            <a:r>
              <a:t>Отличительные особенности – читаемый, простой для восприятия синтаксис, универсальность.</a:t>
            </a:r>
            <a:endParaRPr>
              <a:solidFill>
                <a:srgbClr val="000000"/>
              </a:solidFill>
            </a:endParaRPr>
          </a:p>
          <a:p>
            <a:pPr algn="just">
              <a:defRPr sz="2400">
                <a:solidFill>
                  <a:srgbClr val="535353"/>
                </a:solidFill>
                <a:latin typeface="Helvetica Neue"/>
                <a:ea typeface="Helvetica Neue"/>
                <a:cs typeface="Helvetica Neue"/>
                <a:sym typeface="Helvetica Neue"/>
              </a:defRPr>
            </a:pPr>
            <a:r>
              <a:t>Python широко применяется в разработке веб-приложений и прикладного программного обеспечения, а также в машинном обучении и обработке больших данных.</a:t>
            </a:r>
          </a:p>
        </p:txBody>
      </p:sp>
      <p:pic>
        <p:nvPicPr>
          <p:cNvPr id="162" name="Google Shape;87;p1" descr="Google Shape;87;p1"/>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163" name="Google Shape;88;p1" descr="Google Shape;88;p1"/>
          <p:cNvPicPr>
            <a:picLocks noChangeAspect="1"/>
          </p:cNvPicPr>
          <p:nvPr/>
        </p:nvPicPr>
        <p:blipFill>
          <a:blip r:embed="rId4">
            <a:extLst/>
          </a:blip>
          <a:stretch>
            <a:fillRect/>
          </a:stretch>
        </p:blipFill>
        <p:spPr>
          <a:xfrm>
            <a:off x="11499222" y="3557061"/>
            <a:ext cx="7930589" cy="7930589"/>
          </a:xfrm>
          <a:prstGeom prst="rect">
            <a:avLst/>
          </a:prstGeom>
          <a:ln w="12700">
            <a:miter lim="400000"/>
          </a:ln>
        </p:spPr>
      </p:pic>
      <p:sp>
        <p:nvSpPr>
          <p:cNvPr id="164" name="Google Shape;89;p1"/>
          <p:cNvSpPr/>
          <p:nvPr/>
        </p:nvSpPr>
        <p:spPr>
          <a:xfrm>
            <a:off x="11251975" y="3284832"/>
            <a:ext cx="8425085" cy="8475048"/>
          </a:xfrm>
          <a:prstGeom prst="roundRect">
            <a:avLst>
              <a:gd name="adj" fmla="val 334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6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66" name="Google Shape;90;p1"/>
          <p:cNvSpPr txBox="1"/>
          <p:nvPr/>
        </p:nvSpPr>
        <p:spPr>
          <a:xfrm>
            <a:off x="18689258"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8" name="Google Shape;95;p2" descr="Google Shape;95;p2"/>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169" name="Google Shape;96;p2"/>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УСТАНОВКА И ЗАПУСК</a:t>
            </a:r>
          </a:p>
        </p:txBody>
      </p:sp>
      <p:sp>
        <p:nvSpPr>
          <p:cNvPr id="170" name="Google Shape;97;p2"/>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71" name="Google Shape;98;p2"/>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Как начать работать с Python</a:t>
            </a:r>
          </a:p>
        </p:txBody>
      </p:sp>
      <p:sp>
        <p:nvSpPr>
          <p:cNvPr id="172" name="Google Shape;99;p2"/>
          <p:cNvSpPr/>
          <p:nvPr/>
        </p:nvSpPr>
        <p:spPr>
          <a:xfrm>
            <a:off x="487070" y="6962753"/>
            <a:ext cx="23312534" cy="1986935"/>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175" name="Google Shape;100;p2"/>
          <p:cNvGrpSpPr/>
          <p:nvPr/>
        </p:nvGrpSpPr>
        <p:grpSpPr>
          <a:xfrm>
            <a:off x="598487" y="11141647"/>
            <a:ext cx="1852105" cy="1832385"/>
            <a:chOff x="0" y="0"/>
            <a:chExt cx="1852105" cy="1832384"/>
          </a:xfrm>
        </p:grpSpPr>
        <p:sp>
          <p:nvSpPr>
            <p:cNvPr id="173" name="Google Shape;101;p2"/>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74" name="Google Shape;102;p2"/>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a:t>
              </a:r>
            </a:p>
          </p:txBody>
        </p:sp>
      </p:grpSp>
      <p:sp>
        <p:nvSpPr>
          <p:cNvPr id="176" name="Google Shape;103;p2"/>
          <p:cNvSpPr/>
          <p:nvPr/>
        </p:nvSpPr>
        <p:spPr>
          <a:xfrm>
            <a:off x="487070" y="3284830"/>
            <a:ext cx="23312534" cy="3525313"/>
          </a:xfrm>
          <a:prstGeom prst="roundRect">
            <a:avLst>
              <a:gd name="adj" fmla="val 78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77" name="Google Shape;104;p2"/>
          <p:cNvSpPr txBox="1"/>
          <p:nvPr/>
        </p:nvSpPr>
        <p:spPr>
          <a:xfrm>
            <a:off x="618966" y="6937648"/>
            <a:ext cx="23034650" cy="201734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Для непосредственной работы с кодом подходит </a:t>
            </a:r>
            <a:r>
              <a:rPr b="1" i="1" u="sng"/>
              <a:t>любой</a:t>
            </a:r>
            <a:r>
              <a:t> текстовый редактор, вплоть до листка бумаги, но проще и удобнее работать в IDE – интегрированной среде разработки, представляющей из себя комплекс программных средств, используемый для разработки ПО. </a:t>
            </a:r>
            <a:endParaRPr>
              <a:solidFill>
                <a:srgbClr val="000000"/>
              </a:solidFill>
            </a:endParaRPr>
          </a:p>
          <a:p>
            <a:pPr algn="just">
              <a:defRPr sz="2400">
                <a:solidFill>
                  <a:srgbClr val="535353"/>
                </a:solidFill>
                <a:latin typeface="Helvetica Neue"/>
                <a:ea typeface="Helvetica Neue"/>
                <a:cs typeface="Helvetica Neue"/>
                <a:sym typeface="Helvetica Neue"/>
              </a:defRPr>
            </a:pPr>
            <a:r>
              <a:t>Среди наиболее популярных IDE:</a:t>
            </a:r>
            <a:endParaRPr b="1" i="1" u="sng"/>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VS Code: легкий, имеет встроенный плагины для работы с Python, поддерживает Jupiter, является open source проектом;</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PyCharm: очень мощный инструмент, имеющий встроенные инструменты для отладки и автодополнения.</a:t>
            </a:r>
          </a:p>
        </p:txBody>
      </p:sp>
      <p:sp>
        <p:nvSpPr>
          <p:cNvPr id="178" name="Google Shape;105;p2"/>
          <p:cNvSpPr txBox="1"/>
          <p:nvPr/>
        </p:nvSpPr>
        <p:spPr>
          <a:xfrm>
            <a:off x="650497" y="3293080"/>
            <a:ext cx="23003120" cy="34890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Установка Python:</a:t>
            </a:r>
            <a:endParaRPr>
              <a:solidFill>
                <a:srgbClr val="000000"/>
              </a:solidFill>
            </a:endParaRPr>
          </a:p>
          <a:p>
            <a:pPr marL="514350" indent="-514350" algn="just">
              <a:buClr>
                <a:srgbClr val="535353"/>
              </a:buClr>
              <a:buSzPts val="2400"/>
              <a:buAutoNum type="arabicParenR" startAt="1"/>
              <a:defRPr sz="2400">
                <a:solidFill>
                  <a:srgbClr val="535353"/>
                </a:solidFill>
                <a:latin typeface="Helvetica Neue"/>
                <a:ea typeface="Helvetica Neue"/>
                <a:cs typeface="Helvetica Neue"/>
                <a:sym typeface="Helvetica Neue"/>
              </a:defRPr>
            </a:pPr>
            <a:r>
              <a:t>Скачать подходящую версию (3.x) с официального сайта python.org (не рекомендуется использовать устаревшую версию Python 2, так как она не поддерживается с 2020 года);</a:t>
            </a:r>
            <a:endParaRPr>
              <a:solidFill>
                <a:srgbClr val="000000"/>
              </a:solidFill>
            </a:endParaRPr>
          </a:p>
          <a:p>
            <a:pPr marL="514350" indent="-514350" algn="just">
              <a:buClr>
                <a:srgbClr val="535353"/>
              </a:buClr>
              <a:buSzPts val="2400"/>
              <a:buAutoNum type="arabicParenR" startAt="1"/>
              <a:defRPr sz="2400">
                <a:solidFill>
                  <a:srgbClr val="535353"/>
                </a:solidFill>
                <a:latin typeface="Helvetica Neue"/>
                <a:ea typeface="Helvetica Neue"/>
                <a:cs typeface="Helvetica Neue"/>
                <a:sym typeface="Helvetica Neue"/>
              </a:defRPr>
            </a:pPr>
            <a:r>
              <a:t>При установке следовать соответствующим операционной системе инструкциям. Для установки системного Python в Ubuntu в терминале следует прописать команду: </a:t>
            </a:r>
            <a:r>
              <a:rPr i="1"/>
              <a:t>sudo apt install python3 </a:t>
            </a:r>
            <a:r>
              <a:t>(далее все инструкции будут приводиться именно для Ubuntu);</a:t>
            </a:r>
            <a:endParaRPr>
              <a:solidFill>
                <a:srgbClr val="000000"/>
              </a:solidFill>
            </a:endParaRPr>
          </a:p>
          <a:p>
            <a:pPr marL="514350" indent="-514350" algn="just">
              <a:buClr>
                <a:srgbClr val="535353"/>
              </a:buClr>
              <a:buSzPts val="2400"/>
              <a:buAutoNum type="arabicParenR" startAt="1"/>
              <a:defRPr sz="2400">
                <a:solidFill>
                  <a:srgbClr val="535353"/>
                </a:solidFill>
                <a:latin typeface="Helvetica Neue"/>
                <a:ea typeface="Helvetica Neue"/>
                <a:cs typeface="Helvetica Neue"/>
                <a:sym typeface="Helvetica Neue"/>
              </a:defRPr>
            </a:pPr>
            <a:r>
              <a:t>Проверить, что Python установлен верно, можно командой </a:t>
            </a:r>
            <a:r>
              <a:rPr i="1"/>
              <a:t>python3 --version</a:t>
            </a:r>
            <a:endParaRPr>
              <a:solidFill>
                <a:srgbClr val="000000"/>
              </a:solidFill>
            </a:endParaRPr>
          </a:p>
          <a:p>
            <a:pPr marL="514350" indent="-514350" algn="just">
              <a:buClr>
                <a:srgbClr val="535353"/>
              </a:buClr>
              <a:buSzPts val="2400"/>
              <a:buAutoNum type="arabicParenR" startAt="1"/>
              <a:defRPr sz="2400">
                <a:solidFill>
                  <a:srgbClr val="535353"/>
                </a:solidFill>
                <a:latin typeface="Helvetica Neue"/>
                <a:ea typeface="Helvetica Neue"/>
                <a:cs typeface="Helvetica Neue"/>
                <a:sym typeface="Helvetica Neue"/>
              </a:defRPr>
            </a:pPr>
            <a:r>
              <a:t>Вместе с Python будет установлен менеджер пакетов </a:t>
            </a:r>
            <a:r>
              <a:rPr i="1"/>
              <a:t>pip</a:t>
            </a:r>
            <a:r>
              <a:t>, с помощью которого можно установить необходимые библиотеки. Например, чтобы установить библиотеку NumPy, необходимо ввести команду </a:t>
            </a:r>
            <a:r>
              <a:rPr i="1"/>
              <a:t>pip install numpy</a:t>
            </a:r>
            <a:r>
              <a:t>. Обновить pip до актуальной версии можно командой </a:t>
            </a:r>
            <a:r>
              <a:rPr i="1"/>
              <a:t>pip install --upgrade pip</a:t>
            </a:r>
            <a:r>
              <a:t>. Посмотреть список установленных пакетов.</a:t>
            </a:r>
          </a:p>
        </p:txBody>
      </p:sp>
      <p:pic>
        <p:nvPicPr>
          <p:cNvPr id="179" name="Google Shape;106;p2" descr="Google Shape;106;p2"/>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180" name="Google Shape;107;p2"/>
          <p:cNvSpPr/>
          <p:nvPr/>
        </p:nvSpPr>
        <p:spPr>
          <a:xfrm>
            <a:off x="487070" y="9102297"/>
            <a:ext cx="23312534" cy="1137186"/>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81" name="Google Shape;108;p2"/>
          <p:cNvSpPr txBox="1"/>
          <p:nvPr/>
        </p:nvSpPr>
        <p:spPr>
          <a:xfrm>
            <a:off x="618966" y="9233420"/>
            <a:ext cx="23034650" cy="8749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nSpc>
                <a:spcPct val="90000"/>
              </a:lnSpc>
              <a:defRPr sz="2400">
                <a:solidFill>
                  <a:srgbClr val="535353"/>
                </a:solidFill>
                <a:latin typeface="Helvetica Neue"/>
                <a:ea typeface="Helvetica Neue"/>
                <a:cs typeface="Helvetica Neue"/>
                <a:sym typeface="Helvetica Neue"/>
              </a:defRPr>
            </a:lvl1pPr>
          </a:lstStyle>
          <a:p>
            <a:pPr/>
            <a:r>
              <a:t>Запуск программ в Python происходит либо через интерфейс среды программирования, либо через консоль, с помощью команды python3 example.py, где example.py – название команды, которую мы хотим запустить</a:t>
            </a:r>
          </a:p>
        </p:txBody>
      </p:sp>
      <p:sp>
        <p:nvSpPr>
          <p:cNvPr id="182" name="Google Shape;109;p2"/>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183"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84"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6" name="Google Shape;114;p3" descr="Google Shape;114;p3"/>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187" name="Google Shape;115;p3"/>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СИНТАКСИС И ТИПЫ ДАННЫХ</a:t>
            </a:r>
          </a:p>
        </p:txBody>
      </p:sp>
      <p:sp>
        <p:nvSpPr>
          <p:cNvPr id="188" name="Google Shape;116;p3"/>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89" name="Google Shape;117;p3"/>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Основы синтаксиса Python</a:t>
            </a:r>
          </a:p>
        </p:txBody>
      </p:sp>
      <p:sp>
        <p:nvSpPr>
          <p:cNvPr id="190" name="Google Shape;118;p3"/>
          <p:cNvSpPr/>
          <p:nvPr/>
        </p:nvSpPr>
        <p:spPr>
          <a:xfrm>
            <a:off x="487070" y="5265441"/>
            <a:ext cx="14907259" cy="5753659"/>
          </a:xfrm>
          <a:prstGeom prst="roundRect">
            <a:avLst>
              <a:gd name="adj" fmla="val 379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193" name="Google Shape;119;p3"/>
          <p:cNvGrpSpPr/>
          <p:nvPr/>
        </p:nvGrpSpPr>
        <p:grpSpPr>
          <a:xfrm>
            <a:off x="598487" y="11141647"/>
            <a:ext cx="1852105" cy="1832385"/>
            <a:chOff x="0" y="0"/>
            <a:chExt cx="1852105" cy="1832384"/>
          </a:xfrm>
        </p:grpSpPr>
        <p:sp>
          <p:nvSpPr>
            <p:cNvPr id="191" name="Google Shape;120;p3"/>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92" name="Google Shape;121;p3"/>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a:t>
              </a:r>
            </a:p>
          </p:txBody>
        </p:sp>
      </p:grpSp>
      <p:sp>
        <p:nvSpPr>
          <p:cNvPr id="194" name="Google Shape;122;p3"/>
          <p:cNvSpPr/>
          <p:nvPr/>
        </p:nvSpPr>
        <p:spPr>
          <a:xfrm>
            <a:off x="487070" y="3282639"/>
            <a:ext cx="23312534" cy="1832386"/>
          </a:xfrm>
          <a:prstGeom prst="roundRect">
            <a:avLst>
              <a:gd name="adj" fmla="val 13509"/>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95" name="Google Shape;123;p3"/>
          <p:cNvSpPr txBox="1"/>
          <p:nvPr/>
        </p:nvSpPr>
        <p:spPr>
          <a:xfrm>
            <a:off x="618967" y="5292862"/>
            <a:ext cx="14775362" cy="56988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sz="2400">
                <a:solidFill>
                  <a:srgbClr val="535353"/>
                </a:solidFill>
                <a:latin typeface="Helvetica Neue"/>
                <a:ea typeface="Helvetica Neue"/>
                <a:cs typeface="Helvetica Neue"/>
                <a:sym typeface="Helvetica Neue"/>
              </a:defRPr>
            </a:pPr>
            <a:r>
              <a:t>Типы данных:</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int</a:t>
            </a:r>
            <a:r>
              <a:rPr i="0"/>
              <a:t> (integer) – целочисленные данные (x = 10);</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float</a:t>
            </a:r>
            <a:r>
              <a:rPr i="0"/>
              <a:t> – числа с плавающей точкой (p = 3.14);</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str</a:t>
            </a:r>
            <a:r>
              <a:rPr i="0"/>
              <a:t> (string) – строки (text = ‘Hello’);</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list</a:t>
            </a:r>
            <a:r>
              <a:rPr i="0"/>
              <a:t> – изменяемый список (numbers = [1, 2, 3]);</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dict</a:t>
            </a:r>
            <a:r>
              <a:rPr i="0"/>
              <a:t> (dictionary) – словарь из пар ключ-значение (human = {“name” = “Alex”, “age” = 33});</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set</a:t>
            </a:r>
            <a:r>
              <a:rPr i="0"/>
              <a:t> – множество уникальных элементов (unique = {1, 2, 3});</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tuple</a:t>
            </a:r>
            <a:r>
              <a:rPr i="0"/>
              <a:t> – кортеж, неизменяемый список (point = (14, 17));</a:t>
            </a:r>
            <a:endParaRPr>
              <a:solidFill>
                <a:srgbClr val="000000"/>
              </a:solidFill>
            </a:endParaRPr>
          </a:p>
          <a:p>
            <a:pPr marL="457200" indent="-457200">
              <a:buClr>
                <a:srgbClr val="535353"/>
              </a:buClr>
              <a:buSzPts val="2400"/>
              <a:buFont typeface="Arial"/>
              <a:buChar char="•"/>
              <a:defRPr i="1" sz="2400">
                <a:solidFill>
                  <a:srgbClr val="535353"/>
                </a:solidFill>
                <a:latin typeface="Helvetica Neue"/>
                <a:ea typeface="Helvetica Neue"/>
                <a:cs typeface="Helvetica Neue"/>
                <a:sym typeface="Helvetica Neue"/>
              </a:defRPr>
            </a:pPr>
            <a:r>
              <a:t>bool </a:t>
            </a:r>
            <a:r>
              <a:rPr i="0"/>
              <a:t>–  True или False</a:t>
            </a:r>
            <a:endParaRPr>
              <a:solidFill>
                <a:srgbClr val="000000"/>
              </a:solidFill>
            </a:endParaRPr>
          </a:p>
          <a:p>
            <a:pPr marL="304800" indent="-152400">
              <a:defRPr>
                <a:solidFill>
                  <a:srgbClr val="000000"/>
                </a:solidFill>
              </a:defRPr>
            </a:pPr>
            <a:endParaRPr sz="2400">
              <a:solidFill>
                <a:srgbClr val="535353"/>
              </a:solidFill>
              <a:latin typeface="Helvetica Neue"/>
              <a:ea typeface="Helvetica Neue"/>
              <a:cs typeface="Helvetica Neue"/>
              <a:sym typeface="Helvetica Neue"/>
            </a:endParaRPr>
          </a:p>
          <a:p>
            <a:pPr>
              <a:defRPr sz="2400">
                <a:solidFill>
                  <a:srgbClr val="535353"/>
                </a:solidFill>
                <a:latin typeface="Helvetica Neue"/>
                <a:ea typeface="Helvetica Neue"/>
                <a:cs typeface="Helvetica Neue"/>
                <a:sym typeface="Helvetica Neue"/>
              </a:defRPr>
            </a:pPr>
            <a:r>
              <a:t>В Python существует также преобразование типов. Например, код </a:t>
            </a:r>
            <a:r>
              <a:rPr i="1"/>
              <a:t>int(“5”) </a:t>
            </a:r>
            <a:r>
              <a:t>преобразует строковую “5” в целочисленное значение.</a:t>
            </a:r>
            <a:endParaRPr>
              <a:solidFill>
                <a:srgbClr val="000000"/>
              </a:solidFill>
            </a:endParaRPr>
          </a:p>
          <a:p>
            <a:pPr>
              <a:defRPr>
                <a:solidFill>
                  <a:srgbClr val="000000"/>
                </a:solidFill>
              </a:defRPr>
            </a:pPr>
            <a:endParaRPr sz="2400">
              <a:solidFill>
                <a:srgbClr val="535353"/>
              </a:solidFill>
              <a:latin typeface="Helvetica Neue"/>
              <a:ea typeface="Helvetica Neue"/>
              <a:cs typeface="Helvetica Neue"/>
              <a:sym typeface="Helvetica Neue"/>
            </a:endParaRPr>
          </a:p>
          <a:p>
            <a:pPr>
              <a:defRPr sz="2400">
                <a:solidFill>
                  <a:srgbClr val="535353"/>
                </a:solidFill>
                <a:latin typeface="Helvetica Neue"/>
                <a:ea typeface="Helvetica Neue"/>
                <a:cs typeface="Helvetica Neue"/>
                <a:sym typeface="Helvetica Neue"/>
              </a:defRPr>
            </a:pPr>
            <a:r>
              <a:t>Рекомендуется использовать понятные, читаемые имена элементов, избегать ненужные преобразования типов.</a:t>
            </a:r>
          </a:p>
        </p:txBody>
      </p:sp>
      <p:sp>
        <p:nvSpPr>
          <p:cNvPr id="196" name="Google Shape;124;p3"/>
          <p:cNvSpPr txBox="1"/>
          <p:nvPr/>
        </p:nvSpPr>
        <p:spPr>
          <a:xfrm>
            <a:off x="650497" y="3282639"/>
            <a:ext cx="23003120" cy="183238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3200">
                <a:solidFill>
                  <a:srgbClr val="535353"/>
                </a:solidFill>
                <a:latin typeface="Helvetica Neue"/>
                <a:ea typeface="Helvetica Neue"/>
                <a:cs typeface="Helvetica Neue"/>
                <a:sym typeface="Helvetica Neue"/>
              </a:defRPr>
            </a:pPr>
            <a:r>
              <a:t>Python – язык с динамической типизацией, поэтому переменная связывается с типом данных в момент присваивания значения, причем без явного указания этого типа, например: </a:t>
            </a:r>
            <a:r>
              <a:rPr i="1"/>
              <a:t>x = 5</a:t>
            </a:r>
            <a:r>
              <a:t>,</a:t>
            </a:r>
            <a:r>
              <a:rPr i="1"/>
              <a:t> name = ‘Alex’ </a:t>
            </a:r>
            <a:r>
              <a:t>и т.д. Именовать переменные можно как угодно, но нельзя использовать зарезервированные слова по типу </a:t>
            </a:r>
            <a:r>
              <a:rPr i="1"/>
              <a:t>while</a:t>
            </a:r>
            <a:r>
              <a:t>, </a:t>
            </a:r>
            <a:r>
              <a:rPr i="1"/>
              <a:t>if</a:t>
            </a:r>
            <a:r>
              <a:t>, </a:t>
            </a:r>
            <a:r>
              <a:rPr i="1"/>
              <a:t>for</a:t>
            </a:r>
            <a:r>
              <a:t> и др.</a:t>
            </a:r>
          </a:p>
        </p:txBody>
      </p:sp>
      <p:pic>
        <p:nvPicPr>
          <p:cNvPr id="197" name="Google Shape;125;p3" descr="Google Shape;125;p3"/>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198" name="Google Shape;126;p3" descr="Google Shape;126;p3"/>
          <p:cNvPicPr>
            <a:picLocks noChangeAspect="1"/>
          </p:cNvPicPr>
          <p:nvPr/>
        </p:nvPicPr>
        <p:blipFill>
          <a:blip r:embed="rId4">
            <a:extLst/>
          </a:blip>
          <a:srcRect l="2796" t="18132" r="2924" b="15639"/>
          <a:stretch>
            <a:fillRect/>
          </a:stretch>
        </p:blipFill>
        <p:spPr>
          <a:xfrm>
            <a:off x="15753243" y="5462968"/>
            <a:ext cx="6713316" cy="2897314"/>
          </a:xfrm>
          <a:prstGeom prst="rect">
            <a:avLst/>
          </a:prstGeom>
          <a:ln w="12700">
            <a:miter lim="400000"/>
          </a:ln>
        </p:spPr>
      </p:pic>
      <p:sp>
        <p:nvSpPr>
          <p:cNvPr id="199" name="Google Shape;127;p3"/>
          <p:cNvSpPr/>
          <p:nvPr/>
        </p:nvSpPr>
        <p:spPr>
          <a:xfrm>
            <a:off x="15526224" y="5265441"/>
            <a:ext cx="7160156" cy="3253526"/>
          </a:xfrm>
          <a:prstGeom prst="roundRect">
            <a:avLst>
              <a:gd name="adj" fmla="val 379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00" name="Google Shape;128;p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0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20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Google Shape;133;p4" descr="Google Shape;133;p4"/>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205" name="Google Shape;134;p4"/>
          <p:cNvSpPr txBox="1"/>
          <p:nvPr/>
        </p:nvSpPr>
        <p:spPr>
          <a:xfrm>
            <a:off x="535840" y="522512"/>
            <a:ext cx="1729417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УСЛОВНЫЕ КОНСТРУКЦИИ И ЦИКЛЫ</a:t>
            </a:r>
          </a:p>
        </p:txBody>
      </p:sp>
      <p:sp>
        <p:nvSpPr>
          <p:cNvPr id="206" name="Google Shape;135;p4"/>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07" name="Google Shape;136;p4"/>
          <p:cNvSpPr txBox="1"/>
          <p:nvPr/>
        </p:nvSpPr>
        <p:spPr>
          <a:xfrm>
            <a:off x="383072" y="2111383"/>
            <a:ext cx="13900088"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потоком выполнения программы</a:t>
            </a:r>
          </a:p>
        </p:txBody>
      </p:sp>
      <p:grpSp>
        <p:nvGrpSpPr>
          <p:cNvPr id="210" name="Google Shape;137;p4"/>
          <p:cNvGrpSpPr/>
          <p:nvPr/>
        </p:nvGrpSpPr>
        <p:grpSpPr>
          <a:xfrm>
            <a:off x="598487" y="11141647"/>
            <a:ext cx="1852105" cy="1832385"/>
            <a:chOff x="0" y="0"/>
            <a:chExt cx="1852105" cy="1832384"/>
          </a:xfrm>
        </p:grpSpPr>
        <p:sp>
          <p:nvSpPr>
            <p:cNvPr id="208" name="Google Shape;138;p4"/>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209" name="Google Shape;139;p4"/>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a:t>
              </a:r>
            </a:p>
          </p:txBody>
        </p:sp>
      </p:grpSp>
      <p:sp>
        <p:nvSpPr>
          <p:cNvPr id="211" name="Google Shape;140;p4"/>
          <p:cNvSpPr/>
          <p:nvPr/>
        </p:nvSpPr>
        <p:spPr>
          <a:xfrm>
            <a:off x="487070" y="3284832"/>
            <a:ext cx="23312534" cy="1832385"/>
          </a:xfrm>
          <a:prstGeom prst="roundRect">
            <a:avLst>
              <a:gd name="adj" fmla="val 13509"/>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12" name="Google Shape;141;p4"/>
          <p:cNvSpPr txBox="1"/>
          <p:nvPr/>
        </p:nvSpPr>
        <p:spPr>
          <a:xfrm>
            <a:off x="15051160" y="5278847"/>
            <a:ext cx="6629979" cy="53305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b="1" sz="2400">
                <a:solidFill>
                  <a:srgbClr val="535353"/>
                </a:solidFill>
                <a:latin typeface="Helvetica Neue"/>
                <a:ea typeface="Helvetica Neue"/>
                <a:cs typeface="Helvetica Neue"/>
                <a:sym typeface="Helvetica Neue"/>
              </a:defRPr>
            </a:pPr>
            <a:r>
              <a:t>Условные операторы</a:t>
            </a:r>
            <a:endParaRPr>
              <a:solidFill>
                <a:srgbClr val="000000"/>
              </a:solidFill>
            </a:endParaRPr>
          </a:p>
          <a:p>
            <a:pPr algn="just">
              <a:defRPr sz="2400">
                <a:solidFill>
                  <a:srgbClr val="535353"/>
                </a:solidFill>
                <a:latin typeface="Helvetica Neue"/>
                <a:ea typeface="Helvetica Neue"/>
                <a:cs typeface="Helvetica Neue"/>
                <a:sym typeface="Helvetica Neue"/>
              </a:defRPr>
            </a:pPr>
            <a:r>
              <a:t>Синтаксис:</a:t>
            </a:r>
            <a:endParaRPr>
              <a:solidFill>
                <a:srgbClr val="000000"/>
              </a:solidFill>
            </a:endParaRPr>
          </a:p>
          <a:p>
            <a:pPr algn="just">
              <a:defRPr sz="2400">
                <a:solidFill>
                  <a:srgbClr val="535353"/>
                </a:solidFill>
                <a:latin typeface="Helvetica Neue"/>
                <a:ea typeface="Helvetica Neue"/>
                <a:cs typeface="Helvetica Neue"/>
                <a:sym typeface="Helvetica Neue"/>
              </a:defRPr>
            </a:pPr>
            <a:r>
              <a:t>age = 18</a:t>
            </a:r>
          </a:p>
          <a:p>
            <a:pPr algn="just">
              <a:defRPr sz="2400">
                <a:solidFill>
                  <a:srgbClr val="535353"/>
                </a:solidFill>
                <a:latin typeface="Helvetica Neue"/>
                <a:ea typeface="Helvetica Neue"/>
                <a:cs typeface="Helvetica Neue"/>
                <a:sym typeface="Helvetica Neue"/>
              </a:defRPr>
            </a:pPr>
            <a:r>
              <a:t>if age &gt;= 18:    </a:t>
            </a:r>
          </a:p>
          <a:p>
            <a:pPr algn="just">
              <a:defRPr sz="2400">
                <a:solidFill>
                  <a:srgbClr val="535353"/>
                </a:solidFill>
                <a:latin typeface="Helvetica Neue"/>
                <a:ea typeface="Helvetica Neue"/>
                <a:cs typeface="Helvetica Neue"/>
                <a:sym typeface="Helvetica Neue"/>
              </a:defRPr>
            </a:pPr>
            <a:r>
              <a:t>        print("Совершеннолетний")</a:t>
            </a:r>
          </a:p>
          <a:p>
            <a:pPr algn="just">
              <a:defRPr sz="2400">
                <a:solidFill>
                  <a:srgbClr val="535353"/>
                </a:solidFill>
                <a:latin typeface="Helvetica Neue"/>
                <a:ea typeface="Helvetica Neue"/>
                <a:cs typeface="Helvetica Neue"/>
                <a:sym typeface="Helvetica Neue"/>
              </a:defRPr>
            </a:pPr>
            <a:r>
              <a:t>elif age &gt;= 14:</a:t>
            </a:r>
          </a:p>
          <a:p>
            <a:pPr algn="just">
              <a:defRPr sz="2400">
                <a:solidFill>
                  <a:srgbClr val="535353"/>
                </a:solidFill>
                <a:latin typeface="Helvetica Neue"/>
                <a:ea typeface="Helvetica Neue"/>
                <a:cs typeface="Helvetica Neue"/>
                <a:sym typeface="Helvetica Neue"/>
              </a:defRPr>
            </a:pPr>
            <a:r>
              <a:t>        print("Подросток")</a:t>
            </a:r>
          </a:p>
          <a:p>
            <a:pPr algn="just">
              <a:defRPr sz="2400">
                <a:solidFill>
                  <a:srgbClr val="535353"/>
                </a:solidFill>
                <a:latin typeface="Helvetica Neue"/>
                <a:ea typeface="Helvetica Neue"/>
                <a:cs typeface="Helvetica Neue"/>
                <a:sym typeface="Helvetica Neue"/>
              </a:defRPr>
            </a:pPr>
            <a:r>
              <a:t>else:</a:t>
            </a:r>
          </a:p>
          <a:p>
            <a:pPr algn="just">
              <a:defRPr sz="2400">
                <a:solidFill>
                  <a:srgbClr val="535353"/>
                </a:solidFill>
                <a:latin typeface="Helvetica Neue"/>
                <a:ea typeface="Helvetica Neue"/>
                <a:cs typeface="Helvetica Neue"/>
                <a:sym typeface="Helvetica Neue"/>
              </a:defRPr>
            </a:pPr>
            <a:r>
              <a:t>        print("Ребенок")</a:t>
            </a: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Условия для логических выражений пишутся с использованием логических операторов and, or, not и операторов сравнения ==, !=, &gt;, &lt;, &gt;=, &lt;=.</a:t>
            </a:r>
          </a:p>
        </p:txBody>
      </p:sp>
      <p:sp>
        <p:nvSpPr>
          <p:cNvPr id="213" name="Google Shape;142;p4"/>
          <p:cNvSpPr txBox="1"/>
          <p:nvPr/>
        </p:nvSpPr>
        <p:spPr>
          <a:xfrm>
            <a:off x="650497" y="3284832"/>
            <a:ext cx="23003120" cy="183238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3200">
                <a:solidFill>
                  <a:srgbClr val="535353"/>
                </a:solidFill>
                <a:latin typeface="Helvetica Neue"/>
                <a:ea typeface="Helvetica Neue"/>
                <a:cs typeface="Helvetica Neue"/>
                <a:sym typeface="Helvetica Neue"/>
              </a:defRPr>
            </a:lvl1pPr>
          </a:lstStyle>
          <a:p>
            <a:pPr/>
            <a:r>
              <a:t>В языке Python, как и во многих других языках, существуют специальные конструкции для выполнения кода на основе определенных условий. Они делятся на условные операторы (if, elif, else) и циклы (while, for).</a:t>
            </a:r>
          </a:p>
        </p:txBody>
      </p:sp>
      <p:pic>
        <p:nvPicPr>
          <p:cNvPr id="214" name="Google Shape;143;p4" descr="Google Shape;143;p4"/>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215" name="Google Shape;144;p4"/>
          <p:cNvSpPr/>
          <p:nvPr/>
        </p:nvSpPr>
        <p:spPr>
          <a:xfrm>
            <a:off x="14766923" y="5289622"/>
            <a:ext cx="7155528" cy="5348558"/>
          </a:xfrm>
          <a:prstGeom prst="roundRect">
            <a:avLst>
              <a:gd name="adj" fmla="val 519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16" name="Google Shape;145;p4"/>
          <p:cNvSpPr txBox="1"/>
          <p:nvPr/>
        </p:nvSpPr>
        <p:spPr>
          <a:xfrm>
            <a:off x="2927208" y="5261790"/>
            <a:ext cx="11355952" cy="68037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b="1" sz="2400">
                <a:solidFill>
                  <a:srgbClr val="535353"/>
                </a:solidFill>
                <a:latin typeface="Helvetica Neue"/>
                <a:ea typeface="Helvetica Neue"/>
                <a:cs typeface="Helvetica Neue"/>
                <a:sym typeface="Helvetica Neue"/>
              </a:defRPr>
            </a:pPr>
            <a:r>
              <a:t>Циклы</a:t>
            </a:r>
            <a:endParaRPr>
              <a:solidFill>
                <a:srgbClr val="000000"/>
              </a:solidFill>
            </a:endParaRPr>
          </a:p>
          <a:p>
            <a:pPr algn="just">
              <a:defRPr sz="2400">
                <a:solidFill>
                  <a:srgbClr val="535353"/>
                </a:solidFill>
                <a:latin typeface="Helvetica Neue"/>
                <a:ea typeface="Helvetica Neue"/>
                <a:cs typeface="Helvetica Neue"/>
                <a:sym typeface="Helvetica Neue"/>
              </a:defRPr>
            </a:pPr>
            <a:r>
              <a:t>Цикл for используется для итерации кода по различным последовательностям (списки, строки, range()), например:</a:t>
            </a:r>
            <a:endParaRPr>
              <a:solidFill>
                <a:srgbClr val="000000"/>
              </a:solidFill>
            </a:endParaRPr>
          </a:p>
          <a:p>
            <a:pPr algn="just">
              <a:defRPr sz="2400">
                <a:solidFill>
                  <a:srgbClr val="535353"/>
                </a:solidFill>
                <a:latin typeface="Helvetica Neue"/>
                <a:ea typeface="Helvetica Neue"/>
                <a:cs typeface="Helvetica Neue"/>
                <a:sym typeface="Helvetica Neue"/>
              </a:defRPr>
            </a:pPr>
            <a:r>
              <a:t>for i in range(5): </a:t>
            </a:r>
            <a:endParaRPr>
              <a:solidFill>
                <a:srgbClr val="000000"/>
              </a:solidFill>
            </a:endParaRPr>
          </a:p>
          <a:p>
            <a:pPr algn="just">
              <a:defRPr sz="2400">
                <a:solidFill>
                  <a:srgbClr val="535353"/>
                </a:solidFill>
                <a:latin typeface="Helvetica Neue"/>
                <a:ea typeface="Helvetica Neue"/>
                <a:cs typeface="Helvetica Neue"/>
                <a:sym typeface="Helvetica Neue"/>
              </a:defRPr>
            </a:pPr>
            <a:r>
              <a:t>        print(i)</a:t>
            </a:r>
            <a:endParaRPr>
              <a:solidFill>
                <a:srgbClr val="000000"/>
              </a:solidFill>
            </a:endParaRPr>
          </a:p>
          <a:p>
            <a:pPr algn="just">
              <a:defRPr sz="2400">
                <a:solidFill>
                  <a:srgbClr val="535353"/>
                </a:solidFill>
                <a:latin typeface="Helvetica Neue"/>
                <a:ea typeface="Helvetica Neue"/>
                <a:cs typeface="Helvetica Neue"/>
                <a:sym typeface="Helvetica Neue"/>
              </a:defRPr>
            </a:pPr>
            <a:r>
              <a:t>Итерация по списку:</a:t>
            </a:r>
            <a:endParaRPr>
              <a:solidFill>
                <a:srgbClr val="000000"/>
              </a:solidFill>
            </a:endParaRPr>
          </a:p>
          <a:p>
            <a:pPr algn="just">
              <a:defRPr sz="2400">
                <a:solidFill>
                  <a:srgbClr val="535353"/>
                </a:solidFill>
                <a:latin typeface="Helvetica Neue"/>
                <a:ea typeface="Helvetica Neue"/>
                <a:cs typeface="Helvetica Neue"/>
                <a:sym typeface="Helvetica Neue"/>
              </a:defRPr>
            </a:pPr>
            <a:r>
              <a:t>for item in [1, 2, 3]:</a:t>
            </a:r>
            <a:endParaRPr>
              <a:solidFill>
                <a:srgbClr val="000000"/>
              </a:solidFill>
            </a:endParaRPr>
          </a:p>
          <a:p>
            <a:pPr algn="just">
              <a:defRPr sz="2400">
                <a:solidFill>
                  <a:srgbClr val="535353"/>
                </a:solidFill>
                <a:latin typeface="Helvetica Neue"/>
                <a:ea typeface="Helvetica Neue"/>
                <a:cs typeface="Helvetica Neue"/>
                <a:sym typeface="Helvetica Neue"/>
              </a:defRPr>
            </a:pPr>
            <a:r>
              <a:t>        print(item)</a:t>
            </a:r>
            <a:endParaRPr>
              <a:solidFill>
                <a:srgbClr val="000000"/>
              </a:solidFill>
            </a:endParaRP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Цикл while выполняется до тех пор, пока условие истинно, напрмиер:</a:t>
            </a:r>
            <a:endParaRPr>
              <a:solidFill>
                <a:srgbClr val="000000"/>
              </a:solidFill>
            </a:endParaRPr>
          </a:p>
          <a:p>
            <a:pPr algn="just">
              <a:defRPr sz="2400">
                <a:solidFill>
                  <a:srgbClr val="535353"/>
                </a:solidFill>
                <a:latin typeface="Helvetica Neue"/>
                <a:ea typeface="Helvetica Neue"/>
                <a:cs typeface="Helvetica Neue"/>
                <a:sym typeface="Helvetica Neue"/>
              </a:defRPr>
            </a:pPr>
            <a:r>
              <a:t>count = 0</a:t>
            </a:r>
            <a:endParaRPr>
              <a:solidFill>
                <a:srgbClr val="000000"/>
              </a:solidFill>
            </a:endParaRPr>
          </a:p>
          <a:p>
            <a:pPr algn="just">
              <a:defRPr sz="2400">
                <a:solidFill>
                  <a:srgbClr val="535353"/>
                </a:solidFill>
                <a:latin typeface="Helvetica Neue"/>
                <a:ea typeface="Helvetica Neue"/>
                <a:cs typeface="Helvetica Neue"/>
                <a:sym typeface="Helvetica Neue"/>
              </a:defRPr>
            </a:pPr>
            <a:r>
              <a:t>while count &lt; 5:</a:t>
            </a:r>
            <a:endParaRPr>
              <a:solidFill>
                <a:srgbClr val="000000"/>
              </a:solidFill>
            </a:endParaRPr>
          </a:p>
          <a:p>
            <a:pPr algn="just">
              <a:defRPr sz="2400">
                <a:solidFill>
                  <a:srgbClr val="535353"/>
                </a:solidFill>
                <a:latin typeface="Helvetica Neue"/>
                <a:ea typeface="Helvetica Neue"/>
                <a:cs typeface="Helvetica Neue"/>
                <a:sym typeface="Helvetica Neue"/>
              </a:defRPr>
            </a:pPr>
            <a:r>
              <a:t>        print(count)</a:t>
            </a:r>
            <a:endParaRPr>
              <a:solidFill>
                <a:srgbClr val="000000"/>
              </a:solidFill>
            </a:endParaRPr>
          </a:p>
          <a:p>
            <a:pPr algn="just">
              <a:defRPr sz="2400">
                <a:solidFill>
                  <a:srgbClr val="535353"/>
                </a:solidFill>
                <a:latin typeface="Helvetica Neue"/>
                <a:ea typeface="Helvetica Neue"/>
                <a:cs typeface="Helvetica Neue"/>
                <a:sym typeface="Helvetica Neue"/>
              </a:defRPr>
            </a:pPr>
            <a:r>
              <a:t>        count += 1</a:t>
            </a:r>
            <a:endParaRPr>
              <a:solidFill>
                <a:srgbClr val="000000"/>
              </a:solidFill>
            </a:endParaRP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Существуют операторы для управления циклом, такие как </a:t>
            </a:r>
            <a:r>
              <a:rPr i="1"/>
              <a:t>break</a:t>
            </a:r>
            <a:r>
              <a:t> – прерывает выполнение цикла и  </a:t>
            </a:r>
            <a:r>
              <a:rPr i="1"/>
              <a:t>continue</a:t>
            </a:r>
            <a:r>
              <a:t> – пропускает текущую итерацию и сразу переходит к следующей.</a:t>
            </a:r>
          </a:p>
        </p:txBody>
      </p:sp>
      <p:sp>
        <p:nvSpPr>
          <p:cNvPr id="217" name="Google Shape;146;p4"/>
          <p:cNvSpPr/>
          <p:nvPr/>
        </p:nvSpPr>
        <p:spPr>
          <a:xfrm>
            <a:off x="2702861" y="5289622"/>
            <a:ext cx="11811792" cy="6767846"/>
          </a:xfrm>
          <a:prstGeom prst="roundRect">
            <a:avLst>
              <a:gd name="adj" fmla="val 418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18" name="Google Shape;147;p4"/>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1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22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Google Shape;152;p5" descr="Google Shape;152;p5"/>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223" name="Google Shape;153;p5"/>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ФУНКЦИИ</a:t>
            </a:r>
          </a:p>
        </p:txBody>
      </p:sp>
      <p:sp>
        <p:nvSpPr>
          <p:cNvPr id="224" name="Google Shape;154;p5"/>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25" name="Google Shape;155;p5"/>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Создание и использование функций</a:t>
            </a:r>
          </a:p>
        </p:txBody>
      </p:sp>
      <p:grpSp>
        <p:nvGrpSpPr>
          <p:cNvPr id="228" name="Google Shape;156;p5"/>
          <p:cNvGrpSpPr/>
          <p:nvPr/>
        </p:nvGrpSpPr>
        <p:grpSpPr>
          <a:xfrm>
            <a:off x="598487" y="11141647"/>
            <a:ext cx="1852105" cy="1832385"/>
            <a:chOff x="0" y="0"/>
            <a:chExt cx="1852105" cy="1832384"/>
          </a:xfrm>
        </p:grpSpPr>
        <p:sp>
          <p:nvSpPr>
            <p:cNvPr id="226" name="Google Shape;157;p5"/>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227" name="Google Shape;158;p5"/>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5</a:t>
              </a:r>
            </a:p>
          </p:txBody>
        </p:sp>
      </p:grpSp>
      <p:sp>
        <p:nvSpPr>
          <p:cNvPr id="229" name="Google Shape;159;p5"/>
          <p:cNvSpPr/>
          <p:nvPr/>
        </p:nvSpPr>
        <p:spPr>
          <a:xfrm>
            <a:off x="487070" y="3281422"/>
            <a:ext cx="6862855" cy="4970057"/>
          </a:xfrm>
          <a:prstGeom prst="roundRect">
            <a:avLst>
              <a:gd name="adj" fmla="val 5488"/>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30" name="Google Shape;160;p5"/>
          <p:cNvSpPr txBox="1"/>
          <p:nvPr/>
        </p:nvSpPr>
        <p:spPr>
          <a:xfrm>
            <a:off x="7800537" y="3199832"/>
            <a:ext cx="8748663" cy="74408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Аргументы в функцию могут передаваться в разных формах:</a:t>
            </a:r>
            <a:endParaRPr>
              <a:solidFill>
                <a:srgbClr val="000000"/>
              </a:solidFill>
            </a:endParaRPr>
          </a:p>
          <a:p>
            <a:pPr algn="just">
              <a:defRPr sz="1800">
                <a:solidFill>
                  <a:srgbClr val="535353"/>
                </a:solidFill>
                <a:latin typeface="Helvetica Neue"/>
                <a:ea typeface="Helvetica Neue"/>
                <a:cs typeface="Helvetica Neue"/>
                <a:sym typeface="Helvetica Neue"/>
              </a:defRPr>
            </a:pPr>
            <a:r>
              <a:t>1) Позиционные аргументы – передаются в порядке определения (greet(“Alice”) – Alice нигде не указывалось, но Python понимает, что это аргумент для функции);</a:t>
            </a:r>
            <a:endParaRPr>
              <a:solidFill>
                <a:srgbClr val="000000"/>
              </a:solidFill>
            </a:endParaRPr>
          </a:p>
          <a:p>
            <a:pPr algn="just">
              <a:defRPr sz="1800">
                <a:solidFill>
                  <a:srgbClr val="535353"/>
                </a:solidFill>
                <a:latin typeface="Helvetica Neue"/>
                <a:ea typeface="Helvetica Neue"/>
                <a:cs typeface="Helvetica Neue"/>
                <a:sym typeface="Helvetica Neue"/>
              </a:defRPr>
            </a:pPr>
            <a:r>
              <a:t>2) Именованные аргументы – задаются сразу при определении функции, например, function(arg1 = 1, arg2 = 2);</a:t>
            </a:r>
          </a:p>
          <a:p>
            <a:pPr algn="just">
              <a:defRPr sz="1800">
                <a:solidFill>
                  <a:srgbClr val="535353"/>
                </a:solidFill>
                <a:latin typeface="Helvetica Neue"/>
                <a:ea typeface="Helvetica Neue"/>
                <a:cs typeface="Helvetica Neue"/>
                <a:sym typeface="Helvetica Neue"/>
              </a:defRPr>
            </a:pPr>
            <a:r>
              <a:t>3) Аргументы по умолчанию – для параметра функции со значением по умолчанию, соответствующий аргумент может быть опущен при вызове, что создает функцию, которую можно вызывать с меньшим количеством аргументов, чем предписано.</a:t>
            </a:r>
          </a:p>
          <a:p>
            <a:pPr algn="just">
              <a:defRPr sz="1800">
                <a:solidFill>
                  <a:srgbClr val="535353"/>
                </a:solidFill>
                <a:latin typeface="Helvetica Neue"/>
                <a:ea typeface="Helvetica Neue"/>
                <a:cs typeface="Helvetica Neue"/>
                <a:sym typeface="Helvetica Neue"/>
              </a:defRPr>
            </a:pPr>
            <a:r>
              <a:t>4) Переменное количество аргументов – *args для произвольного числа позиционных аргументов, **kwargs для произвольного числа именованных аргументов:</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def fun(*args):</a:t>
            </a:r>
          </a:p>
          <a:p>
            <a:pPr algn="just">
              <a:defRPr sz="1800">
                <a:solidFill>
                  <a:srgbClr val="535353"/>
                </a:solidFill>
                <a:latin typeface="Helvetica Neue"/>
                <a:ea typeface="Helvetica Neue"/>
                <a:cs typeface="Helvetica Neue"/>
                <a:sym typeface="Helvetica Neue"/>
              </a:defRPr>
            </a:pPr>
            <a:r>
              <a:t>return sum(args)</a:t>
            </a:r>
            <a:endParaRPr>
              <a:solidFill>
                <a:srgbClr val="000000"/>
              </a:solidFill>
            </a:endParaRPr>
          </a:p>
          <a:p>
            <a:pPr algn="just">
              <a:defRPr sz="1800">
                <a:solidFill>
                  <a:srgbClr val="535353"/>
                </a:solidFill>
                <a:latin typeface="Helvetica Neue"/>
                <a:ea typeface="Helvetica Neue"/>
                <a:cs typeface="Helvetica Neue"/>
                <a:sym typeface="Helvetica Neue"/>
              </a:defRPr>
            </a:pPr>
            <a:r>
              <a:t>print(fun(1, 2, 3, 4)) # Вывод 10</a:t>
            </a:r>
            <a:endParaRPr>
              <a:solidFill>
                <a:srgbClr val="000000"/>
              </a:solidFill>
            </a:endParaRPr>
          </a:p>
          <a:p>
            <a:pPr algn="just">
              <a:defRPr sz="1800">
                <a:solidFill>
                  <a:srgbClr val="535353"/>
                </a:solidFill>
                <a:latin typeface="Helvetica Neue"/>
                <a:ea typeface="Helvetica Neue"/>
                <a:cs typeface="Helvetica Neue"/>
                <a:sym typeface="Helvetica Neue"/>
              </a:defRPr>
            </a:pPr>
            <a:r>
              <a:t>print(fun(5, 10, 15)) # Вывод 30</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def fun(**kwargs):</a:t>
            </a:r>
          </a:p>
          <a:p>
            <a:pPr algn="just">
              <a:defRPr sz="1800">
                <a:solidFill>
                  <a:srgbClr val="535353"/>
                </a:solidFill>
                <a:latin typeface="Helvetica Neue"/>
                <a:ea typeface="Helvetica Neue"/>
                <a:cs typeface="Helvetica Neue"/>
                <a:sym typeface="Helvetica Neue"/>
              </a:defRPr>
            </a:pPr>
            <a:r>
              <a:t>for k, val in kwargs.items():</a:t>
            </a:r>
          </a:p>
          <a:p>
            <a:pPr algn="just">
              <a:defRPr sz="1800">
                <a:solidFill>
                  <a:srgbClr val="535353"/>
                </a:solidFill>
                <a:latin typeface="Helvetica Neue"/>
                <a:ea typeface="Helvetica Neue"/>
                <a:cs typeface="Helvetica Neue"/>
                <a:sym typeface="Helvetica Neue"/>
              </a:defRPr>
            </a:pPr>
            <a:r>
              <a:t>print(k, val)fun(a=1, b=2, c=3)</a:t>
            </a:r>
          </a:p>
          <a:p>
            <a:pPr algn="just">
              <a:defRPr sz="1800">
                <a:solidFill>
                  <a:srgbClr val="535353"/>
                </a:solidFill>
                <a:latin typeface="Helvetica Neue"/>
                <a:ea typeface="Helvetica Neue"/>
                <a:cs typeface="Helvetica Neue"/>
                <a:sym typeface="Helvetica Neue"/>
              </a:defRPr>
            </a:pPr>
            <a:r>
              <a:t># Вывод</a:t>
            </a:r>
            <a:endParaRPr>
              <a:solidFill>
                <a:srgbClr val="000000"/>
              </a:solidFill>
            </a:endParaRPr>
          </a:p>
          <a:p>
            <a:pPr algn="just">
              <a:defRPr sz="1800">
                <a:solidFill>
                  <a:srgbClr val="535353"/>
                </a:solidFill>
                <a:latin typeface="Helvetica Neue"/>
                <a:ea typeface="Helvetica Neue"/>
                <a:cs typeface="Helvetica Neue"/>
                <a:sym typeface="Helvetica Neue"/>
              </a:defRPr>
            </a:pPr>
            <a:r>
              <a:t># a 1</a:t>
            </a:r>
            <a:endParaRPr>
              <a:solidFill>
                <a:srgbClr val="000000"/>
              </a:solidFill>
            </a:endParaRPr>
          </a:p>
          <a:p>
            <a:pPr algn="just">
              <a:defRPr sz="1800">
                <a:solidFill>
                  <a:srgbClr val="535353"/>
                </a:solidFill>
                <a:latin typeface="Helvetica Neue"/>
                <a:ea typeface="Helvetica Neue"/>
                <a:cs typeface="Helvetica Neue"/>
                <a:sym typeface="Helvetica Neue"/>
              </a:defRPr>
            </a:pPr>
            <a:r>
              <a:t># b 2</a:t>
            </a:r>
            <a:endParaRPr>
              <a:solidFill>
                <a:srgbClr val="000000"/>
              </a:solidFill>
            </a:endParaRPr>
          </a:p>
          <a:p>
            <a:pPr algn="just">
              <a:defRPr sz="1800">
                <a:solidFill>
                  <a:srgbClr val="535353"/>
                </a:solidFill>
                <a:latin typeface="Helvetica Neue"/>
                <a:ea typeface="Helvetica Neue"/>
                <a:cs typeface="Helvetica Neue"/>
                <a:sym typeface="Helvetica Neue"/>
              </a:defRPr>
            </a:pPr>
            <a:r>
              <a:t># c 3</a:t>
            </a:r>
          </a:p>
        </p:txBody>
      </p:sp>
      <p:sp>
        <p:nvSpPr>
          <p:cNvPr id="231" name="Google Shape;161;p5"/>
          <p:cNvSpPr txBox="1"/>
          <p:nvPr/>
        </p:nvSpPr>
        <p:spPr>
          <a:xfrm>
            <a:off x="650497" y="3292926"/>
            <a:ext cx="6595255" cy="479784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20000"/>
              </a:lnSpc>
              <a:defRPr sz="1800">
                <a:solidFill>
                  <a:srgbClr val="535353"/>
                </a:solidFill>
                <a:latin typeface="Helvetica Neue"/>
                <a:ea typeface="Helvetica Neue"/>
                <a:cs typeface="Helvetica Neue"/>
                <a:sym typeface="Helvetica Neue"/>
              </a:defRPr>
            </a:pPr>
            <a:r>
              <a:t>Функция в Python – самостоятельный участок кода, который получает на вход конкретные данные (аргументы) и на их основе выдает определенный вывод. Функции позволяют структурировать код и повторно использовать логику, не переписывая ее заново.</a:t>
            </a:r>
          </a:p>
          <a:p>
            <a:pPr algn="just">
              <a:lnSpc>
                <a:spcPct val="120000"/>
              </a:lnSpc>
              <a:defRPr sz="1800">
                <a:solidFill>
                  <a:srgbClr val="535353"/>
                </a:solidFill>
                <a:latin typeface="Helvetica Neue"/>
                <a:ea typeface="Helvetica Neue"/>
                <a:cs typeface="Helvetica Neue"/>
                <a:sym typeface="Helvetica Neue"/>
              </a:defRPr>
            </a:pPr>
            <a:r>
              <a:t>Синтаксис:</a:t>
            </a:r>
            <a:endParaRPr>
              <a:solidFill>
                <a:srgbClr val="000000"/>
              </a:solidFill>
            </a:endParaRPr>
          </a:p>
          <a:p>
            <a:pPr algn="just">
              <a:lnSpc>
                <a:spcPct val="120000"/>
              </a:lnSpc>
              <a:defRPr sz="1800">
                <a:solidFill>
                  <a:srgbClr val="535353"/>
                </a:solidFill>
                <a:latin typeface="Helvetica Neue"/>
                <a:ea typeface="Helvetica Neue"/>
                <a:cs typeface="Helvetica Neue"/>
                <a:sym typeface="Helvetica Neue"/>
              </a:defRPr>
            </a:pPr>
            <a:r>
              <a:t>def function_name(parameters):    </a:t>
            </a:r>
          </a:p>
          <a:p>
            <a:pPr algn="just">
              <a:lnSpc>
                <a:spcPct val="120000"/>
              </a:lnSpc>
              <a:defRPr sz="1800">
                <a:solidFill>
                  <a:srgbClr val="535353"/>
                </a:solidFill>
                <a:latin typeface="Helvetica Neue"/>
                <a:ea typeface="Helvetica Neue"/>
                <a:cs typeface="Helvetica Neue"/>
                <a:sym typeface="Helvetica Neue"/>
              </a:defRPr>
            </a:pPr>
            <a:r>
              <a:t>        # тело функции</a:t>
            </a:r>
          </a:p>
          <a:p>
            <a:pPr algn="just">
              <a:lnSpc>
                <a:spcPct val="120000"/>
              </a:lnSpc>
              <a:defRPr sz="1800">
                <a:solidFill>
                  <a:srgbClr val="535353"/>
                </a:solidFill>
                <a:latin typeface="Helvetica Neue"/>
                <a:ea typeface="Helvetica Neue"/>
                <a:cs typeface="Helvetica Neue"/>
                <a:sym typeface="Helvetica Neue"/>
              </a:defRPr>
            </a:pPr>
            <a:r>
              <a:t>        return result</a:t>
            </a:r>
          </a:p>
          <a:p>
            <a:pPr algn="just">
              <a:lnSpc>
                <a:spcPct val="120000"/>
              </a:lnSpc>
              <a:defRPr>
                <a:solidFill>
                  <a:srgbClr val="000000"/>
                </a:solidFill>
              </a:defRPr>
            </a:pPr>
            <a:endParaRPr sz="1800">
              <a:solidFill>
                <a:srgbClr val="535353"/>
              </a:solidFill>
              <a:latin typeface="Helvetica Neue"/>
              <a:ea typeface="Helvetica Neue"/>
              <a:cs typeface="Helvetica Neue"/>
              <a:sym typeface="Helvetica Neue"/>
            </a:endParaRPr>
          </a:p>
          <a:p>
            <a:pPr algn="just">
              <a:lnSpc>
                <a:spcPct val="120000"/>
              </a:lnSpc>
              <a:defRPr sz="1800">
                <a:solidFill>
                  <a:srgbClr val="535353"/>
                </a:solidFill>
                <a:latin typeface="Helvetica Neue"/>
                <a:ea typeface="Helvetica Neue"/>
                <a:cs typeface="Helvetica Neue"/>
                <a:sym typeface="Helvetica Neue"/>
              </a:defRPr>
            </a:pPr>
            <a:r>
              <a:t>Например:</a:t>
            </a:r>
            <a:endParaRPr>
              <a:solidFill>
                <a:srgbClr val="000000"/>
              </a:solidFill>
            </a:endParaRPr>
          </a:p>
          <a:p>
            <a:pPr algn="just">
              <a:lnSpc>
                <a:spcPct val="120000"/>
              </a:lnSpc>
              <a:defRPr sz="1800">
                <a:solidFill>
                  <a:srgbClr val="535353"/>
                </a:solidFill>
                <a:latin typeface="Helvetica Neue"/>
                <a:ea typeface="Helvetica Neue"/>
                <a:cs typeface="Helvetica Neue"/>
                <a:sym typeface="Helvetica Neue"/>
              </a:defRPr>
            </a:pPr>
            <a:r>
              <a:t>def greet(name):</a:t>
            </a:r>
          </a:p>
          <a:p>
            <a:pPr algn="just">
              <a:lnSpc>
                <a:spcPct val="120000"/>
              </a:lnSpc>
              <a:defRPr sz="1800">
                <a:solidFill>
                  <a:srgbClr val="535353"/>
                </a:solidFill>
                <a:latin typeface="Helvetica Neue"/>
                <a:ea typeface="Helvetica Neue"/>
                <a:cs typeface="Helvetica Neue"/>
                <a:sym typeface="Helvetica Neue"/>
              </a:defRPr>
            </a:pPr>
            <a:r>
              <a:t>        return f"Hello, {name}!”</a:t>
            </a:r>
          </a:p>
          <a:p>
            <a:pPr algn="just">
              <a:lnSpc>
                <a:spcPct val="120000"/>
              </a:lnSpc>
              <a:defRPr sz="1800">
                <a:solidFill>
                  <a:srgbClr val="535353"/>
                </a:solidFill>
                <a:latin typeface="Helvetica Neue"/>
                <a:ea typeface="Helvetica Neue"/>
                <a:cs typeface="Helvetica Neue"/>
                <a:sym typeface="Helvetica Neue"/>
              </a:defRPr>
            </a:pPr>
            <a:r>
              <a:t>print(greet("Alex"))  # Вывод: Hello, Alex!</a:t>
            </a:r>
          </a:p>
        </p:txBody>
      </p:sp>
      <p:pic>
        <p:nvPicPr>
          <p:cNvPr id="232" name="Google Shape;162;p5" descr="Google Shape;162;p5"/>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233" name="Google Shape;163;p5"/>
          <p:cNvSpPr/>
          <p:nvPr/>
        </p:nvSpPr>
        <p:spPr>
          <a:xfrm>
            <a:off x="16935389" y="3281422"/>
            <a:ext cx="5885152" cy="3025544"/>
          </a:xfrm>
          <a:prstGeom prst="roundRect">
            <a:avLst>
              <a:gd name="adj" fmla="val 710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34" name="Google Shape;164;p5"/>
          <p:cNvSpPr txBox="1"/>
          <p:nvPr/>
        </p:nvSpPr>
        <p:spPr>
          <a:xfrm>
            <a:off x="17067285" y="3308970"/>
            <a:ext cx="5466847" cy="29704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В Python существуют глобальные (определены в теле кода) и локальные переменные (определены внутри функции и недоступны снаружи):</a:t>
            </a:r>
            <a:endParaRPr>
              <a:solidFill>
                <a:srgbClr val="000000"/>
              </a:solidFill>
            </a:endParaRPr>
          </a:p>
          <a:p>
            <a:pPr algn="just">
              <a:defRPr sz="1800">
                <a:solidFill>
                  <a:srgbClr val="535353"/>
                </a:solidFill>
                <a:latin typeface="Helvetica Neue"/>
                <a:ea typeface="Helvetica Neue"/>
                <a:cs typeface="Helvetica Neue"/>
                <a:sym typeface="Helvetica Neue"/>
              </a:defRPr>
            </a:pPr>
            <a:r>
              <a:t>x = 10 # Глобавльная переменная</a:t>
            </a:r>
            <a:endParaRPr>
              <a:solidFill>
                <a:srgbClr val="000000"/>
              </a:solidFill>
            </a:endParaRPr>
          </a:p>
          <a:p>
            <a:pPr algn="just">
              <a:defRPr sz="1800">
                <a:solidFill>
                  <a:srgbClr val="535353"/>
                </a:solidFill>
                <a:latin typeface="Helvetica Neue"/>
                <a:ea typeface="Helvetica Neue"/>
                <a:cs typeface="Helvetica Neue"/>
                <a:sym typeface="Helvetica Neue"/>
              </a:defRPr>
            </a:pPr>
            <a:r>
              <a:t>def modify():</a:t>
            </a:r>
            <a:endParaRPr>
              <a:solidFill>
                <a:srgbClr val="000000"/>
              </a:solidFill>
            </a:endParaRPr>
          </a:p>
          <a:p>
            <a:pPr algn="just">
              <a:defRPr sz="1800">
                <a:solidFill>
                  <a:srgbClr val="535353"/>
                </a:solidFill>
                <a:latin typeface="Helvetica Neue"/>
                <a:ea typeface="Helvetica Neue"/>
                <a:cs typeface="Helvetica Neue"/>
                <a:sym typeface="Helvetica Neue"/>
              </a:defRPr>
            </a:pPr>
            <a:r>
              <a:t>        x = 5  # Локальная переменная</a:t>
            </a:r>
            <a:endParaRPr>
              <a:solidFill>
                <a:srgbClr val="000000"/>
              </a:solidFill>
            </a:endParaRPr>
          </a:p>
          <a:p>
            <a:pPr algn="just">
              <a:defRPr sz="1800">
                <a:solidFill>
                  <a:srgbClr val="535353"/>
                </a:solidFill>
                <a:latin typeface="Helvetica Neue"/>
                <a:ea typeface="Helvetica Neue"/>
                <a:cs typeface="Helvetica Neue"/>
                <a:sym typeface="Helvetica Neue"/>
              </a:defRPr>
            </a:pPr>
            <a:r>
              <a:t>        print(x)  # Вывод: 5</a:t>
            </a:r>
            <a:endParaRPr>
              <a:solidFill>
                <a:srgbClr val="000000"/>
              </a:solidFill>
            </a:endParaRPr>
          </a:p>
          <a:p>
            <a:pPr algn="just">
              <a:defRPr sz="1800">
                <a:solidFill>
                  <a:srgbClr val="535353"/>
                </a:solidFill>
                <a:latin typeface="Helvetica Neue"/>
                <a:ea typeface="Helvetica Neue"/>
                <a:cs typeface="Helvetica Neue"/>
                <a:sym typeface="Helvetica Neue"/>
              </a:defRPr>
            </a:pPr>
            <a:r>
              <a:t>modify()</a:t>
            </a:r>
          </a:p>
          <a:p>
            <a:pPr algn="just">
              <a:defRPr sz="1800">
                <a:solidFill>
                  <a:srgbClr val="535353"/>
                </a:solidFill>
                <a:latin typeface="Helvetica Neue"/>
                <a:ea typeface="Helvetica Neue"/>
                <a:cs typeface="Helvetica Neue"/>
                <a:sym typeface="Helvetica Neue"/>
              </a:defRPr>
            </a:pPr>
            <a:r>
              <a:t>print(x)  # Вывод:</a:t>
            </a:r>
          </a:p>
        </p:txBody>
      </p:sp>
      <p:sp>
        <p:nvSpPr>
          <p:cNvPr id="235" name="Google Shape;165;p5"/>
          <p:cNvSpPr/>
          <p:nvPr/>
        </p:nvSpPr>
        <p:spPr>
          <a:xfrm>
            <a:off x="5294964" y="11588878"/>
            <a:ext cx="12558794" cy="1385153"/>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36" name="Google Shape;166;p5"/>
          <p:cNvSpPr txBox="1"/>
          <p:nvPr/>
        </p:nvSpPr>
        <p:spPr>
          <a:xfrm>
            <a:off x="5426859" y="11588878"/>
            <a:ext cx="12426898" cy="138515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defTabSz="905255">
              <a:defRPr sz="1782">
                <a:solidFill>
                  <a:srgbClr val="535353"/>
                </a:solidFill>
                <a:latin typeface="Helvetica Neue"/>
                <a:ea typeface="Helvetica Neue"/>
                <a:cs typeface="Helvetica Neue"/>
                <a:sym typeface="Helvetica Neue"/>
              </a:defRPr>
            </a:pPr>
            <a:r>
              <a:t>Общие рекомендации:</a:t>
            </a:r>
            <a:endParaRPr>
              <a:solidFill>
                <a:srgbClr val="000000"/>
              </a:solidFill>
            </a:endParaRPr>
          </a:p>
          <a:p>
            <a:pPr marL="452627" indent="-452627" algn="just" defTabSz="905255">
              <a:buClr>
                <a:srgbClr val="535353"/>
              </a:buClr>
              <a:buSzPts val="1700"/>
              <a:buFont typeface="Arial"/>
              <a:buChar char="•"/>
              <a:defRPr sz="1782">
                <a:solidFill>
                  <a:srgbClr val="535353"/>
                </a:solidFill>
                <a:latin typeface="Helvetica Neue"/>
                <a:ea typeface="Helvetica Neue"/>
                <a:cs typeface="Helvetica Neue"/>
                <a:sym typeface="Helvetica Neue"/>
              </a:defRPr>
            </a:pPr>
            <a:r>
              <a:t>Писать функции с одной задачей;</a:t>
            </a:r>
            <a:endParaRPr>
              <a:solidFill>
                <a:srgbClr val="000000"/>
              </a:solidFill>
            </a:endParaRPr>
          </a:p>
          <a:p>
            <a:pPr marL="452627" indent="-452627" algn="just" defTabSz="905255">
              <a:buClr>
                <a:srgbClr val="535353"/>
              </a:buClr>
              <a:buSzPts val="1700"/>
              <a:buFont typeface="Arial"/>
              <a:buChar char="•"/>
              <a:defRPr sz="1782">
                <a:solidFill>
                  <a:srgbClr val="535353"/>
                </a:solidFill>
                <a:latin typeface="Helvetica Neue"/>
                <a:ea typeface="Helvetica Neue"/>
                <a:cs typeface="Helvetica Neue"/>
                <a:sym typeface="Helvetica Neue"/>
              </a:defRPr>
            </a:pPr>
            <a:r>
              <a:t>Использовать описательные имена для функций;</a:t>
            </a:r>
            <a:endParaRPr>
              <a:solidFill>
                <a:srgbClr val="000000"/>
              </a:solidFill>
            </a:endParaRPr>
          </a:p>
          <a:p>
            <a:pPr marL="452627" indent="-452627" algn="just" defTabSz="905255">
              <a:buClr>
                <a:srgbClr val="535353"/>
              </a:buClr>
              <a:buSzPts val="1700"/>
              <a:buFont typeface="Arial"/>
              <a:buChar char="•"/>
              <a:defRPr sz="1782">
                <a:solidFill>
                  <a:srgbClr val="535353"/>
                </a:solidFill>
                <a:latin typeface="Helvetica Neue"/>
                <a:ea typeface="Helvetica Neue"/>
                <a:cs typeface="Helvetica Neue"/>
                <a:sym typeface="Helvetica Neue"/>
              </a:defRPr>
            </a:pPr>
            <a:r>
              <a:t>Проверять входные данные функций для предотвращения ошибок (например, проверка типов или значений).</a:t>
            </a:r>
          </a:p>
        </p:txBody>
      </p:sp>
      <p:sp>
        <p:nvSpPr>
          <p:cNvPr id="237" name="Google Shape;167;p5"/>
          <p:cNvSpPr/>
          <p:nvPr/>
        </p:nvSpPr>
        <p:spPr>
          <a:xfrm>
            <a:off x="7513350" y="3281422"/>
            <a:ext cx="9266748" cy="7426871"/>
          </a:xfrm>
          <a:prstGeom prst="roundRect">
            <a:avLst>
              <a:gd name="adj" fmla="val 342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38" name="Google Shape;168;p5"/>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3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24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Google Shape;173;p6" descr="Google Shape;173;p6"/>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243" name="Google Shape;174;p6"/>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РАБОТА С ФАЙЛАМИ</a:t>
            </a:r>
          </a:p>
        </p:txBody>
      </p:sp>
      <p:sp>
        <p:nvSpPr>
          <p:cNvPr id="244" name="Google Shape;175;p6"/>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45" name="Google Shape;176;p6"/>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Чтение и запись данных</a:t>
            </a:r>
          </a:p>
        </p:txBody>
      </p:sp>
      <p:grpSp>
        <p:nvGrpSpPr>
          <p:cNvPr id="248" name="Google Shape;177;p6"/>
          <p:cNvGrpSpPr/>
          <p:nvPr/>
        </p:nvGrpSpPr>
        <p:grpSpPr>
          <a:xfrm>
            <a:off x="598487" y="11141647"/>
            <a:ext cx="1852105" cy="1832385"/>
            <a:chOff x="0" y="0"/>
            <a:chExt cx="1852105" cy="1832384"/>
          </a:xfrm>
        </p:grpSpPr>
        <p:sp>
          <p:nvSpPr>
            <p:cNvPr id="246" name="Google Shape;178;p6"/>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247" name="Google Shape;179;p6"/>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6</a:t>
              </a:r>
            </a:p>
          </p:txBody>
        </p:sp>
      </p:grpSp>
      <p:sp>
        <p:nvSpPr>
          <p:cNvPr id="249" name="Google Shape;180;p6"/>
          <p:cNvSpPr/>
          <p:nvPr/>
        </p:nvSpPr>
        <p:spPr>
          <a:xfrm>
            <a:off x="487070" y="3281229"/>
            <a:ext cx="4435451" cy="4765491"/>
          </a:xfrm>
          <a:prstGeom prst="roundRect">
            <a:avLst>
              <a:gd name="adj" fmla="val 7008"/>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50" name="Google Shape;181;p6"/>
          <p:cNvSpPr txBox="1"/>
          <p:nvPr/>
        </p:nvSpPr>
        <p:spPr>
          <a:xfrm>
            <a:off x="15868778" y="7364666"/>
            <a:ext cx="5362099" cy="34890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Запись в файлы</a:t>
            </a:r>
            <a:endParaRPr>
              <a:solidFill>
                <a:srgbClr val="000000"/>
              </a:solidFill>
            </a:endParaRPr>
          </a:p>
          <a:p>
            <a:pPr algn="just">
              <a:defRPr sz="2400">
                <a:solidFill>
                  <a:srgbClr val="535353"/>
                </a:solidFill>
                <a:latin typeface="Helvetica Neue"/>
                <a:ea typeface="Helvetica Neue"/>
                <a:cs typeface="Helvetica Neue"/>
                <a:sym typeface="Helvetica Neue"/>
              </a:defRPr>
            </a:pPr>
            <a:r>
              <a:t>write(data): записывает строку в файл.</a:t>
            </a:r>
            <a:endParaRPr>
              <a:solidFill>
                <a:srgbClr val="000000"/>
              </a:solidFill>
            </a:endParaRPr>
          </a:p>
          <a:p>
            <a:pPr algn="just">
              <a:defRPr sz="2400">
                <a:solidFill>
                  <a:srgbClr val="535353"/>
                </a:solidFill>
                <a:latin typeface="Helvetica Neue"/>
                <a:ea typeface="Helvetica Neue"/>
                <a:cs typeface="Helvetica Neue"/>
                <a:sym typeface="Helvetica Neue"/>
              </a:defRPr>
            </a:pPr>
            <a:r>
              <a:t>writelines(lines): записывает список строк.</a:t>
            </a:r>
            <a:endParaRPr>
              <a:solidFill>
                <a:srgbClr val="000000"/>
              </a:solidFill>
            </a:endParaRPr>
          </a:p>
          <a:p>
            <a:pPr algn="just">
              <a:defRPr sz="2400">
                <a:solidFill>
                  <a:srgbClr val="535353"/>
                </a:solidFill>
                <a:latin typeface="Helvetica Neue"/>
                <a:ea typeface="Helvetica Neue"/>
                <a:cs typeface="Helvetica Neue"/>
                <a:sym typeface="Helvetica Neue"/>
              </a:defRPr>
            </a:pPr>
            <a:r>
              <a:t>with open('output.txt', 'w') as f:</a:t>
            </a:r>
          </a:p>
          <a:p>
            <a:pPr algn="just">
              <a:defRPr sz="2400">
                <a:solidFill>
                  <a:srgbClr val="535353"/>
                </a:solidFill>
                <a:latin typeface="Helvetica Neue"/>
                <a:ea typeface="Helvetica Neue"/>
                <a:cs typeface="Helvetica Neue"/>
                <a:sym typeface="Helvetica Neue"/>
              </a:defRPr>
            </a:pPr>
            <a:r>
              <a:t>        f.write("First line\n")</a:t>
            </a:r>
          </a:p>
          <a:p>
            <a:pPr algn="just">
              <a:defRPr sz="2400">
                <a:solidFill>
                  <a:srgbClr val="535353"/>
                </a:solidFill>
                <a:latin typeface="Helvetica Neue"/>
                <a:ea typeface="Helvetica Neue"/>
                <a:cs typeface="Helvetica Neue"/>
                <a:sym typeface="Helvetica Neue"/>
              </a:defRPr>
            </a:pPr>
            <a:r>
              <a:t>        f.writelines(["Second line\n", "Third line\n"])</a:t>
            </a:r>
          </a:p>
        </p:txBody>
      </p:sp>
      <p:sp>
        <p:nvSpPr>
          <p:cNvPr id="251" name="Google Shape;182;p6"/>
          <p:cNvSpPr txBox="1"/>
          <p:nvPr/>
        </p:nvSpPr>
        <p:spPr>
          <a:xfrm>
            <a:off x="634731" y="3366132"/>
            <a:ext cx="4147810" cy="45939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Python предоставляет встроенные функции для работы с файлами (текстовыми, бинарными), для этого Используется конструкция with для автоматического закрытия файлов, предотвращая утечки ресурсов.</a:t>
            </a:r>
            <a:endParaRPr>
              <a:solidFill>
                <a:srgbClr val="000000"/>
              </a:solidFill>
            </a:endParaRPr>
          </a:p>
          <a:p>
            <a:pPr algn="just">
              <a:defRPr sz="2400">
                <a:solidFill>
                  <a:srgbClr val="535353"/>
                </a:solidFill>
                <a:latin typeface="Helvetica Neue"/>
                <a:ea typeface="Helvetica Neue"/>
                <a:cs typeface="Helvetica Neue"/>
                <a:sym typeface="Helvetica Neue"/>
              </a:defRPr>
            </a:pPr>
            <a:r>
              <a:t>Синтаксис:</a:t>
            </a:r>
            <a:endParaRPr>
              <a:solidFill>
                <a:srgbClr val="000000"/>
              </a:solidFill>
            </a:endParaRPr>
          </a:p>
          <a:p>
            <a:pPr algn="just">
              <a:defRPr sz="2400">
                <a:solidFill>
                  <a:srgbClr val="535353"/>
                </a:solidFill>
                <a:latin typeface="Helvetica Neue"/>
                <a:ea typeface="Helvetica Neue"/>
                <a:cs typeface="Helvetica Neue"/>
                <a:sym typeface="Helvetica Neue"/>
              </a:defRPr>
            </a:pPr>
            <a:r>
              <a:t>with open('file.txt', 'r') as f:</a:t>
            </a:r>
          </a:p>
          <a:p>
            <a:pPr algn="just">
              <a:defRPr sz="2400">
                <a:solidFill>
                  <a:srgbClr val="535353"/>
                </a:solidFill>
                <a:latin typeface="Helvetica Neue"/>
                <a:ea typeface="Helvetica Neue"/>
                <a:cs typeface="Helvetica Neue"/>
                <a:sym typeface="Helvetica Neue"/>
              </a:defRPr>
            </a:pPr>
            <a:r>
              <a:t>        content = f.read()</a:t>
            </a:r>
          </a:p>
        </p:txBody>
      </p:sp>
      <p:pic>
        <p:nvPicPr>
          <p:cNvPr id="252" name="Google Shape;183;p6" descr="Google Shape;183;p6"/>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253" name="Google Shape;184;p6"/>
          <p:cNvSpPr/>
          <p:nvPr/>
        </p:nvSpPr>
        <p:spPr>
          <a:xfrm>
            <a:off x="5070180" y="3279461"/>
            <a:ext cx="10494996" cy="5482875"/>
          </a:xfrm>
          <a:prstGeom prst="roundRect">
            <a:avLst>
              <a:gd name="adj" fmla="val 448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54" name="Google Shape;185;p6"/>
          <p:cNvSpPr txBox="1"/>
          <p:nvPr/>
        </p:nvSpPr>
        <p:spPr>
          <a:xfrm>
            <a:off x="5167358" y="2951367"/>
            <a:ext cx="10397820" cy="60671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Существуют различные флаги, регулирующие режим открытия файла: </a:t>
            </a:r>
            <a:endParaRPr>
              <a:solidFill>
                <a:srgbClr val="000000"/>
              </a:solidFill>
            </a:endParaRPr>
          </a:p>
          <a:p>
            <a:pPr algn="just">
              <a:defRPr sz="2400">
                <a:solidFill>
                  <a:srgbClr val="535353"/>
                </a:solidFill>
                <a:latin typeface="Helvetica Neue"/>
                <a:ea typeface="Helvetica Neue"/>
                <a:cs typeface="Helvetica Neue"/>
                <a:sym typeface="Helvetica Neue"/>
              </a:defRPr>
            </a:pPr>
            <a:r>
              <a:t>'r': чтение (по умолчанию), ошибка, если файл не существует.</a:t>
            </a:r>
            <a:endParaRPr>
              <a:solidFill>
                <a:srgbClr val="000000"/>
              </a:solidFill>
            </a:endParaRPr>
          </a:p>
          <a:p>
            <a:pPr algn="just">
              <a:defRPr sz="2400">
                <a:solidFill>
                  <a:srgbClr val="535353"/>
                </a:solidFill>
                <a:latin typeface="Helvetica Neue"/>
                <a:ea typeface="Helvetica Neue"/>
                <a:cs typeface="Helvetica Neue"/>
                <a:sym typeface="Helvetica Neue"/>
              </a:defRPr>
            </a:pPr>
            <a:r>
              <a:t>'w': запись, создает новый файл или перезаписывает существующий.</a:t>
            </a:r>
            <a:endParaRPr>
              <a:solidFill>
                <a:srgbClr val="000000"/>
              </a:solidFill>
            </a:endParaRPr>
          </a:p>
          <a:p>
            <a:pPr algn="just">
              <a:defRPr sz="2400">
                <a:solidFill>
                  <a:srgbClr val="535353"/>
                </a:solidFill>
                <a:latin typeface="Helvetica Neue"/>
                <a:ea typeface="Helvetica Neue"/>
                <a:cs typeface="Helvetica Neue"/>
                <a:sym typeface="Helvetica Neue"/>
              </a:defRPr>
            </a:pPr>
            <a:r>
              <a:t>'a': добавление, добавляет данные в конец файла.</a:t>
            </a:r>
            <a:endParaRPr>
              <a:solidFill>
                <a:srgbClr val="000000"/>
              </a:solidFill>
            </a:endParaRPr>
          </a:p>
          <a:p>
            <a:pPr algn="just">
              <a:defRPr sz="2400">
                <a:solidFill>
                  <a:srgbClr val="535353"/>
                </a:solidFill>
                <a:latin typeface="Helvetica Neue"/>
                <a:ea typeface="Helvetica Neue"/>
                <a:cs typeface="Helvetica Neue"/>
                <a:sym typeface="Helvetica Neue"/>
              </a:defRPr>
            </a:pPr>
            <a:r>
              <a:t>'r+': чтение и запись.</a:t>
            </a:r>
            <a:endParaRPr>
              <a:solidFill>
                <a:srgbClr val="000000"/>
              </a:solidFill>
            </a:endParaRPr>
          </a:p>
          <a:p>
            <a:pPr algn="just">
              <a:defRPr sz="2400">
                <a:solidFill>
                  <a:srgbClr val="535353"/>
                </a:solidFill>
                <a:latin typeface="Helvetica Neue"/>
                <a:ea typeface="Helvetica Neue"/>
                <a:cs typeface="Helvetica Neue"/>
                <a:sym typeface="Helvetica Neue"/>
              </a:defRPr>
            </a:pPr>
            <a:r>
              <a:t>'b': бинарный режим (например, 'rb', 'wb') для изображений, видео и т.д.</a:t>
            </a:r>
            <a:endParaRPr>
              <a:solidFill>
                <a:srgbClr val="000000"/>
              </a:solidFill>
            </a:endParaRPr>
          </a:p>
          <a:p>
            <a:pPr algn="just">
              <a:defRPr sz="2400">
                <a:solidFill>
                  <a:srgbClr val="535353"/>
                </a:solidFill>
                <a:latin typeface="Helvetica Neue"/>
                <a:ea typeface="Helvetica Neue"/>
                <a:cs typeface="Helvetica Neue"/>
                <a:sym typeface="Helvetica Neue"/>
              </a:defRPr>
            </a:pPr>
            <a:r>
              <a:t>Чтение файлов: </a:t>
            </a:r>
            <a:endParaRPr>
              <a:solidFill>
                <a:srgbClr val="000000"/>
              </a:solidFill>
            </a:endParaRPr>
          </a:p>
          <a:p>
            <a:pPr algn="just">
              <a:defRPr sz="2400">
                <a:solidFill>
                  <a:srgbClr val="535353"/>
                </a:solidFill>
                <a:latin typeface="Helvetica Neue"/>
                <a:ea typeface="Helvetica Neue"/>
                <a:cs typeface="Helvetica Neue"/>
                <a:sym typeface="Helvetica Neue"/>
              </a:defRPr>
            </a:pPr>
            <a:r>
              <a:t>read(): читает весь файл в строку.</a:t>
            </a:r>
            <a:endParaRPr>
              <a:solidFill>
                <a:srgbClr val="000000"/>
              </a:solidFill>
            </a:endParaRPr>
          </a:p>
          <a:p>
            <a:pPr algn="just">
              <a:defRPr sz="2400">
                <a:solidFill>
                  <a:srgbClr val="535353"/>
                </a:solidFill>
                <a:latin typeface="Helvetica Neue"/>
                <a:ea typeface="Helvetica Neue"/>
                <a:cs typeface="Helvetica Neue"/>
                <a:sym typeface="Helvetica Neue"/>
              </a:defRPr>
            </a:pPr>
            <a:r>
              <a:t>readline(): читает одну строку.</a:t>
            </a:r>
            <a:endParaRPr>
              <a:solidFill>
                <a:srgbClr val="000000"/>
              </a:solidFill>
            </a:endParaRPr>
          </a:p>
          <a:p>
            <a:pPr algn="just">
              <a:defRPr sz="2400">
                <a:solidFill>
                  <a:srgbClr val="535353"/>
                </a:solidFill>
                <a:latin typeface="Helvetica Neue"/>
                <a:ea typeface="Helvetica Neue"/>
                <a:cs typeface="Helvetica Neue"/>
                <a:sym typeface="Helvetica Neue"/>
              </a:defRPr>
            </a:pPr>
            <a:r>
              <a:t>readlines(): читает все строки в список.</a:t>
            </a:r>
            <a:endParaRPr>
              <a:solidFill>
                <a:srgbClr val="000000"/>
              </a:solidFill>
            </a:endParaRPr>
          </a:p>
          <a:p>
            <a:pPr algn="just">
              <a:defRPr sz="2400">
                <a:solidFill>
                  <a:srgbClr val="535353"/>
                </a:solidFill>
                <a:latin typeface="Helvetica Neue"/>
                <a:ea typeface="Helvetica Neue"/>
                <a:cs typeface="Helvetica Neue"/>
                <a:sym typeface="Helvetica Neue"/>
              </a:defRPr>
            </a:pPr>
            <a:r>
              <a:t>with open('example.txt', 'r') as f:</a:t>
            </a:r>
          </a:p>
          <a:p>
            <a:pPr algn="just">
              <a:defRPr sz="2400">
                <a:solidFill>
                  <a:srgbClr val="535353"/>
                </a:solidFill>
                <a:latin typeface="Helvetica Neue"/>
                <a:ea typeface="Helvetica Neue"/>
                <a:cs typeface="Helvetica Neue"/>
                <a:sym typeface="Helvetica Neue"/>
              </a:defRPr>
            </a:pPr>
            <a:r>
              <a:t>        content = f.read()  # Читает весь файл</a:t>
            </a:r>
            <a:endParaRPr>
              <a:solidFill>
                <a:srgbClr val="000000"/>
              </a:solidFill>
            </a:endParaRPr>
          </a:p>
          <a:p>
            <a:pPr algn="just">
              <a:defRPr sz="2400">
                <a:solidFill>
                  <a:srgbClr val="535353"/>
                </a:solidFill>
                <a:latin typeface="Helvetica Neue"/>
                <a:ea typeface="Helvetica Neue"/>
                <a:cs typeface="Helvetica Neue"/>
                <a:sym typeface="Helvetica Neue"/>
              </a:defRPr>
            </a:pPr>
            <a:r>
              <a:t>        lines = f.readlines()  # Список строк</a:t>
            </a:r>
            <a:endParaRPr>
              <a:solidFill>
                <a:srgbClr val="000000"/>
              </a:solidFill>
            </a:endParaRPr>
          </a:p>
          <a:p>
            <a:pPr algn="just">
              <a:defRPr sz="2400">
                <a:solidFill>
                  <a:srgbClr val="535353"/>
                </a:solidFill>
                <a:latin typeface="Helvetica Neue"/>
                <a:ea typeface="Helvetica Neue"/>
                <a:cs typeface="Helvetica Neue"/>
                <a:sym typeface="Helvetica Neue"/>
              </a:defRPr>
            </a:pPr>
            <a:r>
              <a:t>        first_line = f.readline()  # Первая строка</a:t>
            </a:r>
          </a:p>
        </p:txBody>
      </p:sp>
      <p:sp>
        <p:nvSpPr>
          <p:cNvPr id="255" name="Google Shape;186;p6"/>
          <p:cNvSpPr/>
          <p:nvPr/>
        </p:nvSpPr>
        <p:spPr>
          <a:xfrm>
            <a:off x="15712836" y="3279461"/>
            <a:ext cx="5669282" cy="3836556"/>
          </a:xfrm>
          <a:prstGeom prst="roundRect">
            <a:avLst>
              <a:gd name="adj" fmla="val 671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56" name="Google Shape;187;p6"/>
          <p:cNvSpPr txBox="1"/>
          <p:nvPr/>
        </p:nvSpPr>
        <p:spPr>
          <a:xfrm>
            <a:off x="15866428" y="3344990"/>
            <a:ext cx="5362099" cy="34890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В Python существует модуль os для работы с файловой системой и кодировками:</a:t>
            </a:r>
            <a:endParaRPr>
              <a:solidFill>
                <a:srgbClr val="000000"/>
              </a:solidFill>
            </a:endParaRPr>
          </a:p>
          <a:p>
            <a:pPr algn="just">
              <a:defRPr sz="2400">
                <a:solidFill>
                  <a:srgbClr val="535353"/>
                </a:solidFill>
                <a:latin typeface="Helvetica Neue"/>
                <a:ea typeface="Helvetica Neue"/>
                <a:cs typeface="Helvetica Neue"/>
                <a:sym typeface="Helvetica Neue"/>
              </a:defRPr>
            </a:pPr>
            <a:r>
              <a:t>import os </a:t>
            </a:r>
            <a:endParaRPr>
              <a:solidFill>
                <a:srgbClr val="000000"/>
              </a:solidFill>
            </a:endParaRPr>
          </a:p>
          <a:p>
            <a:pPr algn="just">
              <a:defRPr sz="2400">
                <a:solidFill>
                  <a:srgbClr val="535353"/>
                </a:solidFill>
                <a:latin typeface="Helvetica Neue"/>
                <a:ea typeface="Helvetica Neue"/>
                <a:cs typeface="Helvetica Neue"/>
                <a:sym typeface="Helvetica Neue"/>
              </a:defRPr>
            </a:pPr>
            <a:r>
              <a:t>file_path = os.path.join("data", "file.txt") </a:t>
            </a:r>
            <a:endParaRPr>
              <a:solidFill>
                <a:srgbClr val="000000"/>
              </a:solidFill>
            </a:endParaRPr>
          </a:p>
          <a:p>
            <a:pPr algn="just">
              <a:defRPr sz="2400">
                <a:solidFill>
                  <a:srgbClr val="535353"/>
                </a:solidFill>
                <a:latin typeface="Helvetica Neue"/>
                <a:ea typeface="Helvetica Neue"/>
                <a:cs typeface="Helvetica Neue"/>
                <a:sym typeface="Helvetica Neue"/>
              </a:defRPr>
            </a:pPr>
            <a:r>
              <a:t>with open(file_path, 'w', encoding='utf-8') as f: </a:t>
            </a:r>
            <a:endParaRPr>
              <a:solidFill>
                <a:srgbClr val="000000"/>
              </a:solidFill>
            </a:endParaRPr>
          </a:p>
          <a:p>
            <a:pPr algn="just">
              <a:defRPr sz="2400">
                <a:solidFill>
                  <a:srgbClr val="535353"/>
                </a:solidFill>
                <a:latin typeface="Helvetica Neue"/>
                <a:ea typeface="Helvetica Neue"/>
                <a:cs typeface="Helvetica Neue"/>
                <a:sym typeface="Helvetica Neue"/>
              </a:defRPr>
            </a:pPr>
            <a:r>
              <a:t>f.write("Привет, мир!")</a:t>
            </a:r>
          </a:p>
        </p:txBody>
      </p:sp>
      <p:sp>
        <p:nvSpPr>
          <p:cNvPr id="257" name="Google Shape;188;p6"/>
          <p:cNvSpPr/>
          <p:nvPr/>
        </p:nvSpPr>
        <p:spPr>
          <a:xfrm>
            <a:off x="15712836" y="7263255"/>
            <a:ext cx="5669282" cy="3691837"/>
          </a:xfrm>
          <a:prstGeom prst="roundRect">
            <a:avLst>
              <a:gd name="adj" fmla="val 676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58" name="Google Shape;189;p6"/>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5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26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2" name="Google Shape;194;p7" descr="Google Shape;194;p7"/>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263" name="Google Shape;195;p7"/>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ОБРАБОТКА ИСКЛЮЧЕНИЙ</a:t>
            </a:r>
          </a:p>
        </p:txBody>
      </p:sp>
      <p:sp>
        <p:nvSpPr>
          <p:cNvPr id="264" name="Google Shape;196;p7"/>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65" name="Google Shape;197;p7"/>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ошибками</a:t>
            </a:r>
          </a:p>
        </p:txBody>
      </p:sp>
      <p:sp>
        <p:nvSpPr>
          <p:cNvPr id="266" name="Google Shape;198;p7"/>
          <p:cNvSpPr/>
          <p:nvPr/>
        </p:nvSpPr>
        <p:spPr>
          <a:xfrm>
            <a:off x="487070" y="4578337"/>
            <a:ext cx="8678152" cy="6331712"/>
          </a:xfrm>
          <a:prstGeom prst="roundRect">
            <a:avLst>
              <a:gd name="adj" fmla="val 332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269" name="Google Shape;199;p7"/>
          <p:cNvGrpSpPr/>
          <p:nvPr/>
        </p:nvGrpSpPr>
        <p:grpSpPr>
          <a:xfrm>
            <a:off x="598487" y="11141647"/>
            <a:ext cx="1852105" cy="1832385"/>
            <a:chOff x="0" y="0"/>
            <a:chExt cx="1852105" cy="1832384"/>
          </a:xfrm>
        </p:grpSpPr>
        <p:sp>
          <p:nvSpPr>
            <p:cNvPr id="267" name="Google Shape;200;p7"/>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268" name="Google Shape;201;p7"/>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7</a:t>
              </a:r>
            </a:p>
          </p:txBody>
        </p:sp>
      </p:grpSp>
      <p:sp>
        <p:nvSpPr>
          <p:cNvPr id="270" name="Google Shape;202;p7"/>
          <p:cNvSpPr/>
          <p:nvPr/>
        </p:nvSpPr>
        <p:spPr>
          <a:xfrm>
            <a:off x="487070" y="3286111"/>
            <a:ext cx="23312534" cy="1155110"/>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71" name="Google Shape;203;p7"/>
          <p:cNvSpPr txBox="1"/>
          <p:nvPr/>
        </p:nvSpPr>
        <p:spPr>
          <a:xfrm>
            <a:off x="650497" y="4526615"/>
            <a:ext cx="8444012" cy="68064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Основные конструкции для обработки исключений:</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try: блок кода, в котором может возникнуть ошибка;</a:t>
            </a: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except: блок для обработки конкретного исключения или общего случая;</a:t>
            </a: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else: выполняется, если в try не возникло исключений;</a:t>
            </a: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finally: выполняется всегда, независимо от наличия ошибок (например, для закрытия ресурсов.</a:t>
            </a:r>
          </a:p>
          <a:p>
            <a:pPr algn="just">
              <a:defRPr sz="1800">
                <a:solidFill>
                  <a:srgbClr val="535353"/>
                </a:solidFill>
                <a:latin typeface="Helvetica Neue"/>
                <a:ea typeface="Helvetica Neue"/>
                <a:cs typeface="Helvetica Neue"/>
                <a:sym typeface="Helvetica Neue"/>
              </a:defRPr>
            </a:pPr>
            <a:r>
              <a:t>Синтаксис:</a:t>
            </a:r>
            <a:endParaRPr>
              <a:solidFill>
                <a:srgbClr val="000000"/>
              </a:solidFill>
            </a:endParaRPr>
          </a:p>
          <a:p>
            <a:pPr algn="just">
              <a:defRPr sz="1800">
                <a:solidFill>
                  <a:srgbClr val="535353"/>
                </a:solidFill>
                <a:latin typeface="Helvetica Neue"/>
                <a:ea typeface="Helvetica Neue"/>
                <a:cs typeface="Helvetica Neue"/>
                <a:sym typeface="Helvetica Neue"/>
              </a:defRPr>
            </a:pPr>
            <a:r>
              <a:t>try:    # Код, который может вызвать ошибку</a:t>
            </a:r>
            <a:endParaRPr>
              <a:solidFill>
                <a:srgbClr val="000000"/>
              </a:solidFill>
            </a:endParaRPr>
          </a:p>
          <a:p>
            <a:pPr algn="just">
              <a:defRPr sz="1800">
                <a:solidFill>
                  <a:srgbClr val="535353"/>
                </a:solidFill>
                <a:latin typeface="Helvetica Neue"/>
                <a:ea typeface="Helvetica Neue"/>
                <a:cs typeface="Helvetica Neue"/>
                <a:sym typeface="Helvetica Neue"/>
              </a:defRPr>
            </a:pPr>
            <a:r>
              <a:t>        result = 10 / 0</a:t>
            </a:r>
          </a:p>
          <a:p>
            <a:pPr algn="just">
              <a:defRPr sz="1800">
                <a:solidFill>
                  <a:srgbClr val="535353"/>
                </a:solidFill>
                <a:latin typeface="Helvetica Neue"/>
                <a:ea typeface="Helvetica Neue"/>
                <a:cs typeface="Helvetica Neue"/>
                <a:sym typeface="Helvetica Neue"/>
              </a:defRPr>
            </a:pPr>
            <a:r>
              <a:t>except ZeroDivisionError:    # Обработка ошибки</a:t>
            </a:r>
            <a:endParaRPr>
              <a:solidFill>
                <a:srgbClr val="000000"/>
              </a:solidFill>
            </a:endParaRPr>
          </a:p>
          <a:p>
            <a:pPr algn="just">
              <a:defRPr sz="1800">
                <a:solidFill>
                  <a:srgbClr val="535353"/>
                </a:solidFill>
                <a:latin typeface="Helvetica Neue"/>
                <a:ea typeface="Helvetica Neue"/>
                <a:cs typeface="Helvetica Neue"/>
                <a:sym typeface="Helvetica Neue"/>
              </a:defRPr>
            </a:pPr>
            <a:r>
              <a:t>        print("Деление на ноль!")</a:t>
            </a:r>
            <a:endParaRPr>
              <a:solidFill>
                <a:srgbClr val="000000"/>
              </a:solidFill>
            </a:endParaRPr>
          </a:p>
          <a:p>
            <a:pPr algn="just">
              <a:defRPr sz="1800">
                <a:solidFill>
                  <a:srgbClr val="535353"/>
                </a:solidFill>
                <a:latin typeface="Helvetica Neue"/>
                <a:ea typeface="Helvetica Neue"/>
                <a:cs typeface="Helvetica Neue"/>
                <a:sym typeface="Helvetica Neue"/>
              </a:defRPr>
            </a:pPr>
            <a:r>
              <a:t>else:    # Выполняется, если ошибки нет</a:t>
            </a:r>
            <a:endParaRPr>
              <a:solidFill>
                <a:srgbClr val="000000"/>
              </a:solidFill>
            </a:endParaRPr>
          </a:p>
          <a:p>
            <a:pPr algn="just">
              <a:defRPr sz="1800">
                <a:solidFill>
                  <a:srgbClr val="535353"/>
                </a:solidFill>
                <a:latin typeface="Helvetica Neue"/>
                <a:ea typeface="Helvetica Neue"/>
                <a:cs typeface="Helvetica Neue"/>
                <a:sym typeface="Helvetica Neue"/>
              </a:defRPr>
            </a:pPr>
            <a:r>
              <a:t>        print("Результат:", result)</a:t>
            </a:r>
          </a:p>
          <a:p>
            <a:pPr algn="just">
              <a:defRPr sz="1800">
                <a:solidFill>
                  <a:srgbClr val="535353"/>
                </a:solidFill>
                <a:latin typeface="Helvetica Neue"/>
                <a:ea typeface="Helvetica Neue"/>
                <a:cs typeface="Helvetica Neue"/>
                <a:sym typeface="Helvetica Neue"/>
              </a:defRPr>
            </a:pPr>
            <a:r>
              <a:t>finally:    # Выполняется всегда</a:t>
            </a:r>
            <a:endParaRPr>
              <a:solidFill>
                <a:srgbClr val="000000"/>
              </a:solidFill>
            </a:endParaRPr>
          </a:p>
          <a:p>
            <a:pPr algn="just">
              <a:defRPr sz="1800">
                <a:solidFill>
                  <a:srgbClr val="535353"/>
                </a:solidFill>
                <a:latin typeface="Helvetica Neue"/>
                <a:ea typeface="Helvetica Neue"/>
                <a:cs typeface="Helvetica Neue"/>
                <a:sym typeface="Helvetica Neue"/>
              </a:defRPr>
            </a:pPr>
            <a:r>
              <a:t>        print("Операция завершена")</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Встроенные исключения:</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ZeroDivisionError: деление на ноль.</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FileNotFoundError: файл не найден.</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ValueError: неверное значение (например, int("abc")).</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IndexError: выход за пределы списка.</a:t>
            </a:r>
            <a:endParaRPr>
              <a:solidFill>
                <a:srgbClr val="000000"/>
              </a:solidFill>
            </a:endParaRPr>
          </a:p>
          <a:p>
            <a:pPr marL="457200" indent="-457200" algn="just">
              <a:buClr>
                <a:srgbClr val="535353"/>
              </a:buClr>
              <a:buSzPts val="1800"/>
              <a:buFont typeface="Arial"/>
              <a:buChar char="•"/>
              <a:defRPr sz="1800">
                <a:solidFill>
                  <a:srgbClr val="535353"/>
                </a:solidFill>
                <a:latin typeface="Helvetica Neue"/>
                <a:ea typeface="Helvetica Neue"/>
                <a:cs typeface="Helvetica Neue"/>
                <a:sym typeface="Helvetica Neue"/>
              </a:defRPr>
            </a:pPr>
            <a:r>
              <a:t>KeyError: отсутствующий ключ в словаре.</a:t>
            </a:r>
            <a:endParaRPr>
              <a:solidFill>
                <a:srgbClr val="000000"/>
              </a:solidFill>
            </a:endParaRPr>
          </a:p>
        </p:txBody>
      </p:sp>
      <p:sp>
        <p:nvSpPr>
          <p:cNvPr id="272" name="Google Shape;204;p7"/>
          <p:cNvSpPr txBox="1"/>
          <p:nvPr/>
        </p:nvSpPr>
        <p:spPr>
          <a:xfrm>
            <a:off x="650497" y="3408208"/>
            <a:ext cx="23003120" cy="9109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Python предоставляет механизм обработки исключений для предотвращения аварийного завершения программы.</a:t>
            </a:r>
            <a:endParaRPr>
              <a:solidFill>
                <a:srgbClr val="000000"/>
              </a:solidFill>
            </a:endParaRPr>
          </a:p>
          <a:p>
            <a:pPr algn="just">
              <a:defRPr sz="2400">
                <a:solidFill>
                  <a:srgbClr val="535353"/>
                </a:solidFill>
                <a:latin typeface="Helvetica Neue"/>
                <a:ea typeface="Helvetica Neue"/>
                <a:cs typeface="Helvetica Neue"/>
                <a:sym typeface="Helvetica Neue"/>
              </a:defRPr>
            </a:pPr>
            <a:r>
              <a:t>Исключения — это ошибки, возникающие во время выполнения программы (деление на ноль, попытка открыть несуществующий файл и др.)</a:t>
            </a:r>
          </a:p>
        </p:txBody>
      </p:sp>
      <p:pic>
        <p:nvPicPr>
          <p:cNvPr id="273" name="Google Shape;205;p7" descr="Google Shape;205;p7"/>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274" name="Google Shape;206;p7"/>
          <p:cNvSpPr/>
          <p:nvPr/>
        </p:nvSpPr>
        <p:spPr>
          <a:xfrm>
            <a:off x="18268545" y="4578339"/>
            <a:ext cx="5531059" cy="3072529"/>
          </a:xfrm>
          <a:prstGeom prst="roundRect">
            <a:avLst>
              <a:gd name="adj" fmla="val 724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75" name="Google Shape;207;p7"/>
          <p:cNvSpPr txBox="1"/>
          <p:nvPr/>
        </p:nvSpPr>
        <p:spPr>
          <a:xfrm>
            <a:off x="9494074" y="4917294"/>
            <a:ext cx="8611046" cy="2970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Можно создать собственные исключения с помощью классов:</a:t>
            </a:r>
            <a:endParaRPr>
              <a:solidFill>
                <a:srgbClr val="000000"/>
              </a:solidFill>
            </a:endParaRPr>
          </a:p>
          <a:p>
            <a:pPr algn="just">
              <a:defRPr sz="1800">
                <a:solidFill>
                  <a:srgbClr val="535353"/>
                </a:solidFill>
                <a:latin typeface="Helvetica Neue"/>
                <a:ea typeface="Helvetica Neue"/>
                <a:cs typeface="Helvetica Neue"/>
                <a:sym typeface="Helvetica Neue"/>
              </a:defRPr>
            </a:pPr>
            <a:r>
              <a:t>class CustomError(Exception):</a:t>
            </a:r>
          </a:p>
          <a:p>
            <a:pPr algn="just">
              <a:defRPr sz="1800">
                <a:solidFill>
                  <a:srgbClr val="535353"/>
                </a:solidFill>
                <a:latin typeface="Helvetica Neue"/>
                <a:ea typeface="Helvetica Neue"/>
                <a:cs typeface="Helvetica Neue"/>
                <a:sym typeface="Helvetica Neue"/>
              </a:defRPr>
            </a:pPr>
            <a:r>
              <a:t>        pass</a:t>
            </a:r>
          </a:p>
          <a:p>
            <a:pPr algn="just">
              <a:defRPr sz="1800">
                <a:solidFill>
                  <a:srgbClr val="535353"/>
                </a:solidFill>
                <a:latin typeface="Helvetica Neue"/>
                <a:ea typeface="Helvetica Neue"/>
                <a:cs typeface="Helvetica Neue"/>
                <a:sym typeface="Helvetica Neue"/>
              </a:defRPr>
            </a:pPr>
            <a:r>
              <a:t>def check_value(x):</a:t>
            </a:r>
          </a:p>
          <a:p>
            <a:pPr algn="just">
              <a:defRPr sz="1800">
                <a:solidFill>
                  <a:srgbClr val="535353"/>
                </a:solidFill>
                <a:latin typeface="Helvetica Neue"/>
                <a:ea typeface="Helvetica Neue"/>
                <a:cs typeface="Helvetica Neue"/>
                <a:sym typeface="Helvetica Neue"/>
              </a:defRPr>
            </a:pPr>
            <a:r>
              <a:t>        if x &lt; 0:        raise CustomError("Значение не может быть отрицательным!")</a:t>
            </a:r>
            <a:endParaRPr>
              <a:solidFill>
                <a:srgbClr val="000000"/>
              </a:solidFill>
            </a:endParaRPr>
          </a:p>
          <a:p>
            <a:pPr algn="just">
              <a:defRPr sz="1800">
                <a:solidFill>
                  <a:srgbClr val="535353"/>
                </a:solidFill>
                <a:latin typeface="Helvetica Neue"/>
                <a:ea typeface="Helvetica Neue"/>
                <a:cs typeface="Helvetica Neue"/>
                <a:sym typeface="Helvetica Neue"/>
              </a:defRPr>
            </a:pPr>
            <a:r>
              <a:t>        return x</a:t>
            </a:r>
          </a:p>
          <a:p>
            <a:pPr algn="just">
              <a:defRPr sz="1800">
                <a:solidFill>
                  <a:srgbClr val="535353"/>
                </a:solidFill>
                <a:latin typeface="Helvetica Neue"/>
                <a:ea typeface="Helvetica Neue"/>
                <a:cs typeface="Helvetica Neue"/>
                <a:sym typeface="Helvetica Neue"/>
              </a:defRPr>
            </a:pPr>
            <a:r>
              <a:t>try:</a:t>
            </a:r>
          </a:p>
          <a:p>
            <a:pPr algn="just">
              <a:defRPr sz="1800">
                <a:solidFill>
                  <a:srgbClr val="535353"/>
                </a:solidFill>
                <a:latin typeface="Helvetica Neue"/>
                <a:ea typeface="Helvetica Neue"/>
                <a:cs typeface="Helvetica Neue"/>
                <a:sym typeface="Helvetica Neue"/>
              </a:defRPr>
            </a:pPr>
            <a:r>
              <a:t>        check_value(-5)</a:t>
            </a:r>
          </a:p>
          <a:p>
            <a:pPr algn="just">
              <a:defRPr sz="1800">
                <a:solidFill>
                  <a:srgbClr val="535353"/>
                </a:solidFill>
                <a:latin typeface="Helvetica Neue"/>
                <a:ea typeface="Helvetica Neue"/>
                <a:cs typeface="Helvetica Neue"/>
                <a:sym typeface="Helvetica Neue"/>
              </a:defRPr>
            </a:pPr>
            <a:r>
              <a:t>except CustomError as e:</a:t>
            </a:r>
          </a:p>
          <a:p>
            <a:pPr algn="just">
              <a:defRPr sz="1800">
                <a:solidFill>
                  <a:srgbClr val="535353"/>
                </a:solidFill>
                <a:latin typeface="Helvetica Neue"/>
                <a:ea typeface="Helvetica Neue"/>
                <a:cs typeface="Helvetica Neue"/>
                <a:sym typeface="Helvetica Neue"/>
              </a:defRPr>
            </a:pPr>
            <a:r>
              <a:t>        print(f"Ошибка: {e}")</a:t>
            </a:r>
          </a:p>
        </p:txBody>
      </p:sp>
      <p:sp>
        <p:nvSpPr>
          <p:cNvPr id="276" name="Google Shape;208;p7"/>
          <p:cNvSpPr/>
          <p:nvPr/>
        </p:nvSpPr>
        <p:spPr>
          <a:xfrm>
            <a:off x="9328647" y="4578337"/>
            <a:ext cx="8776472" cy="3778365"/>
          </a:xfrm>
          <a:prstGeom prst="roundRect">
            <a:avLst>
              <a:gd name="adj" fmla="val 591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77" name="Google Shape;209;p7"/>
          <p:cNvSpPr txBox="1"/>
          <p:nvPr/>
        </p:nvSpPr>
        <p:spPr>
          <a:xfrm>
            <a:off x="18366148" y="4594052"/>
            <a:ext cx="5433455" cy="2976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90000"/>
              </a:lnSpc>
              <a:defRPr sz="1800">
                <a:solidFill>
                  <a:srgbClr val="535353"/>
                </a:solidFill>
                <a:latin typeface="Helvetica Neue"/>
                <a:ea typeface="Helvetica Neue"/>
                <a:cs typeface="Helvetica Neue"/>
                <a:sym typeface="Helvetica Neue"/>
              </a:defRPr>
            </a:pPr>
            <a:r>
              <a:t>Прктические примеры:</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Безопасное чтение кода:</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try:</a:t>
            </a:r>
          </a:p>
          <a:p>
            <a:pPr algn="just">
              <a:lnSpc>
                <a:spcPct val="90000"/>
              </a:lnSpc>
              <a:defRPr sz="1800">
                <a:solidFill>
                  <a:srgbClr val="535353"/>
                </a:solidFill>
                <a:latin typeface="Helvetica Neue"/>
                <a:ea typeface="Helvetica Neue"/>
                <a:cs typeface="Helvetica Neue"/>
                <a:sym typeface="Helvetica Neue"/>
              </a:defRPr>
            </a:pPr>
            <a:r>
              <a:t>         with open("config.txt", "r") as f:</a:t>
            </a:r>
          </a:p>
          <a:p>
            <a:pPr algn="just">
              <a:lnSpc>
                <a:spcPct val="90000"/>
              </a:lnSpc>
              <a:defRPr sz="1800">
                <a:solidFill>
                  <a:srgbClr val="535353"/>
                </a:solidFill>
                <a:latin typeface="Helvetica Neue"/>
                <a:ea typeface="Helvetica Neue"/>
                <a:cs typeface="Helvetica Neue"/>
                <a:sym typeface="Helvetica Neue"/>
              </a:defRPr>
            </a:pPr>
            <a:r>
              <a:t>                data = f.read()</a:t>
            </a:r>
          </a:p>
          <a:p>
            <a:pPr algn="just">
              <a:lnSpc>
                <a:spcPct val="90000"/>
              </a:lnSpc>
              <a:defRPr sz="1800">
                <a:solidFill>
                  <a:srgbClr val="535353"/>
                </a:solidFill>
                <a:latin typeface="Helvetica Neue"/>
                <a:ea typeface="Helvetica Neue"/>
                <a:cs typeface="Helvetica Neue"/>
                <a:sym typeface="Helvetica Neue"/>
              </a:defRPr>
            </a:pPr>
            <a:r>
              <a:t>except FileNotFoundError:</a:t>
            </a:r>
          </a:p>
          <a:p>
            <a:pPr algn="just">
              <a:lnSpc>
                <a:spcPct val="90000"/>
              </a:lnSpc>
              <a:defRPr sz="1800">
                <a:solidFill>
                  <a:srgbClr val="535353"/>
                </a:solidFill>
                <a:latin typeface="Helvetica Neue"/>
                <a:ea typeface="Helvetica Neue"/>
                <a:cs typeface="Helvetica Neue"/>
                <a:sym typeface="Helvetica Neue"/>
              </a:defRPr>
            </a:pPr>
            <a:r>
              <a:t>        print("Файл config.txt не найден!")</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else:</a:t>
            </a:r>
          </a:p>
          <a:p>
            <a:pPr algn="just">
              <a:lnSpc>
                <a:spcPct val="90000"/>
              </a:lnSpc>
              <a:defRPr sz="1800">
                <a:solidFill>
                  <a:srgbClr val="535353"/>
                </a:solidFill>
                <a:latin typeface="Helvetica Neue"/>
                <a:ea typeface="Helvetica Neue"/>
                <a:cs typeface="Helvetica Neue"/>
                <a:sym typeface="Helvetica Neue"/>
              </a:defRPr>
            </a:pPr>
            <a:r>
              <a:t>        print("Файл успешно прочитан:", data)</a:t>
            </a:r>
          </a:p>
          <a:p>
            <a:pPr algn="just">
              <a:lnSpc>
                <a:spcPct val="90000"/>
              </a:lnSpc>
              <a:defRPr sz="1800">
                <a:solidFill>
                  <a:srgbClr val="535353"/>
                </a:solidFill>
                <a:latin typeface="Helvetica Neue"/>
                <a:ea typeface="Helvetica Neue"/>
                <a:cs typeface="Helvetica Neue"/>
                <a:sym typeface="Helvetica Neue"/>
              </a:defRPr>
            </a:pPr>
            <a:r>
              <a:t>finally:</a:t>
            </a:r>
          </a:p>
          <a:p>
            <a:pPr algn="just">
              <a:lnSpc>
                <a:spcPct val="90000"/>
              </a:lnSpc>
              <a:defRPr sz="1800">
                <a:solidFill>
                  <a:srgbClr val="535353"/>
                </a:solidFill>
                <a:latin typeface="Helvetica Neue"/>
                <a:ea typeface="Helvetica Neue"/>
                <a:cs typeface="Helvetica Neue"/>
                <a:sym typeface="Helvetica Neue"/>
              </a:defRPr>
            </a:pPr>
            <a:r>
              <a:t>        print("Чтение завершено.")</a:t>
            </a:r>
          </a:p>
        </p:txBody>
      </p:sp>
      <p:sp>
        <p:nvSpPr>
          <p:cNvPr id="278" name="Google Shape;210;p7"/>
          <p:cNvSpPr txBox="1"/>
          <p:nvPr/>
        </p:nvSpPr>
        <p:spPr>
          <a:xfrm>
            <a:off x="9490216" y="8581681"/>
            <a:ext cx="7613596" cy="2970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Прктические примеры:</a:t>
            </a:r>
            <a:endParaRPr>
              <a:solidFill>
                <a:srgbClr val="000000"/>
              </a:solidFill>
            </a:endParaRPr>
          </a:p>
          <a:p>
            <a:pPr algn="just">
              <a:defRPr sz="1800">
                <a:solidFill>
                  <a:srgbClr val="535353"/>
                </a:solidFill>
                <a:latin typeface="Helvetica Neue"/>
                <a:ea typeface="Helvetica Neue"/>
                <a:cs typeface="Helvetica Neue"/>
                <a:sym typeface="Helvetica Neue"/>
              </a:defRPr>
            </a:pPr>
            <a:r>
              <a:t>Проверка пользовательского ввода:</a:t>
            </a:r>
            <a:endParaRPr>
              <a:solidFill>
                <a:srgbClr val="000000"/>
              </a:solidFill>
            </a:endParaRPr>
          </a:p>
          <a:p>
            <a:pPr algn="just">
              <a:defRPr sz="1800">
                <a:solidFill>
                  <a:srgbClr val="535353"/>
                </a:solidFill>
                <a:latin typeface="Helvetica Neue"/>
                <a:ea typeface="Helvetica Neue"/>
                <a:cs typeface="Helvetica Neue"/>
                <a:sym typeface="Helvetica Neue"/>
              </a:defRPr>
            </a:pPr>
            <a:r>
              <a:t>try:</a:t>
            </a:r>
          </a:p>
          <a:p>
            <a:pPr algn="just">
              <a:defRPr sz="1800">
                <a:solidFill>
                  <a:srgbClr val="535353"/>
                </a:solidFill>
                <a:latin typeface="Helvetica Neue"/>
                <a:ea typeface="Helvetica Neue"/>
                <a:cs typeface="Helvetica Neue"/>
                <a:sym typeface="Helvetica Neue"/>
              </a:defRPr>
            </a:pPr>
            <a:r>
              <a:t>        age = int(input("Введите ваш возраст: "))</a:t>
            </a:r>
            <a:endParaRPr>
              <a:solidFill>
                <a:srgbClr val="000000"/>
              </a:solidFill>
            </a:endParaRPr>
          </a:p>
          <a:p>
            <a:pPr algn="just">
              <a:defRPr sz="1800">
                <a:solidFill>
                  <a:srgbClr val="535353"/>
                </a:solidFill>
                <a:latin typeface="Helvetica Neue"/>
                <a:ea typeface="Helvetica Neue"/>
                <a:cs typeface="Helvetica Neue"/>
                <a:sym typeface="Helvetica Neue"/>
              </a:defRPr>
            </a:pPr>
            <a:r>
              <a:t>        if age &lt; 0:</a:t>
            </a:r>
          </a:p>
          <a:p>
            <a:pPr algn="just">
              <a:defRPr sz="1800">
                <a:solidFill>
                  <a:srgbClr val="535353"/>
                </a:solidFill>
                <a:latin typeface="Helvetica Neue"/>
                <a:ea typeface="Helvetica Neue"/>
                <a:cs typeface="Helvetica Neue"/>
                <a:sym typeface="Helvetica Neue"/>
              </a:defRPr>
            </a:pPr>
            <a:r>
              <a:t>                raise ValueError("Возраст не может быть отрицательным!")</a:t>
            </a:r>
            <a:endParaRPr>
              <a:solidFill>
                <a:srgbClr val="000000"/>
              </a:solidFill>
            </a:endParaRPr>
          </a:p>
          <a:p>
            <a:pPr algn="just">
              <a:defRPr sz="1800">
                <a:solidFill>
                  <a:srgbClr val="535353"/>
                </a:solidFill>
                <a:latin typeface="Helvetica Neue"/>
                <a:ea typeface="Helvetica Neue"/>
                <a:cs typeface="Helvetica Neue"/>
                <a:sym typeface="Helvetica Neue"/>
              </a:defRPr>
            </a:pPr>
            <a:r>
              <a:t>except ValueError as e:</a:t>
            </a:r>
          </a:p>
          <a:p>
            <a:pPr algn="just">
              <a:defRPr sz="1800">
                <a:solidFill>
                  <a:srgbClr val="535353"/>
                </a:solidFill>
                <a:latin typeface="Helvetica Neue"/>
                <a:ea typeface="Helvetica Neue"/>
                <a:cs typeface="Helvetica Neue"/>
                <a:sym typeface="Helvetica Neue"/>
              </a:defRPr>
            </a:pPr>
            <a:r>
              <a:t>        print(f"Ошибка ввода: {e}")</a:t>
            </a:r>
          </a:p>
          <a:p>
            <a:pPr algn="just">
              <a:defRPr sz="1800">
                <a:solidFill>
                  <a:srgbClr val="535353"/>
                </a:solidFill>
                <a:latin typeface="Helvetica Neue"/>
                <a:ea typeface="Helvetica Neue"/>
                <a:cs typeface="Helvetica Neue"/>
                <a:sym typeface="Helvetica Neue"/>
              </a:defRPr>
            </a:pPr>
            <a:r>
              <a:t>else:</a:t>
            </a:r>
          </a:p>
          <a:p>
            <a:pPr algn="just">
              <a:defRPr sz="1800">
                <a:solidFill>
                  <a:srgbClr val="535353"/>
                </a:solidFill>
                <a:latin typeface="Helvetica Neue"/>
                <a:ea typeface="Helvetica Neue"/>
                <a:cs typeface="Helvetica Neue"/>
                <a:sym typeface="Helvetica Neue"/>
              </a:defRPr>
            </a:pPr>
            <a:r>
              <a:t>        print(f"Ваш возраст: {age}")</a:t>
            </a:r>
          </a:p>
        </p:txBody>
      </p:sp>
      <p:sp>
        <p:nvSpPr>
          <p:cNvPr id="279" name="Google Shape;211;p7"/>
          <p:cNvSpPr/>
          <p:nvPr/>
        </p:nvSpPr>
        <p:spPr>
          <a:xfrm>
            <a:off x="9328647" y="8493817"/>
            <a:ext cx="7775165" cy="3183674"/>
          </a:xfrm>
          <a:prstGeom prst="roundRect">
            <a:avLst>
              <a:gd name="adj" fmla="val 563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80" name="Google Shape;212;p7"/>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8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28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4" name="Google Shape;217;p8" descr="Google Shape;217;p8"/>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285" name="Google Shape;218;p8"/>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МОДУЛИ И ПАКЕТЫ</a:t>
            </a:r>
          </a:p>
        </p:txBody>
      </p:sp>
      <p:sp>
        <p:nvSpPr>
          <p:cNvPr id="286" name="Google Shape;219;p8"/>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87" name="Google Shape;220;p8"/>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Организация кода</a:t>
            </a:r>
          </a:p>
        </p:txBody>
      </p:sp>
      <p:grpSp>
        <p:nvGrpSpPr>
          <p:cNvPr id="290" name="Google Shape;221;p8"/>
          <p:cNvGrpSpPr/>
          <p:nvPr/>
        </p:nvGrpSpPr>
        <p:grpSpPr>
          <a:xfrm>
            <a:off x="598487" y="11141647"/>
            <a:ext cx="1852105" cy="1832385"/>
            <a:chOff x="0" y="0"/>
            <a:chExt cx="1852105" cy="1832384"/>
          </a:xfrm>
        </p:grpSpPr>
        <p:sp>
          <p:nvSpPr>
            <p:cNvPr id="288" name="Google Shape;222;p8"/>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289" name="Google Shape;223;p8"/>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8</a:t>
              </a:r>
            </a:p>
          </p:txBody>
        </p:sp>
      </p:grpSp>
      <p:sp>
        <p:nvSpPr>
          <p:cNvPr id="291" name="Google Shape;224;p8"/>
          <p:cNvSpPr/>
          <p:nvPr/>
        </p:nvSpPr>
        <p:spPr>
          <a:xfrm>
            <a:off x="487070" y="3284832"/>
            <a:ext cx="23312534" cy="1062496"/>
          </a:xfrm>
          <a:prstGeom prst="roundRect">
            <a:avLst>
              <a:gd name="adj" fmla="val 22404"/>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292" name="Google Shape;225;p8"/>
          <p:cNvSpPr txBox="1"/>
          <p:nvPr/>
        </p:nvSpPr>
        <p:spPr>
          <a:xfrm>
            <a:off x="6350148" y="4457045"/>
            <a:ext cx="5362099" cy="85584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Для подключения модулей используется ключевое слово </a:t>
            </a:r>
            <a:r>
              <a:rPr i="1"/>
              <a:t>import</a:t>
            </a:r>
            <a:r>
              <a:t>.</a:t>
            </a:r>
            <a:endParaRPr>
              <a:solidFill>
                <a:srgbClr val="000000"/>
              </a:solidFill>
            </a:endParaRPr>
          </a:p>
          <a:p>
            <a:pPr algn="just">
              <a:defRPr>
                <a:solidFill>
                  <a:srgbClr val="000000"/>
                </a:solidFill>
              </a:defRPr>
            </a:pPr>
            <a:endParaRPr i="1" sz="1800">
              <a:solidFill>
                <a:srgbClr val="535353"/>
              </a:solidFill>
              <a:latin typeface="Helvetica Neue"/>
              <a:ea typeface="Helvetica Neue"/>
              <a:cs typeface="Helvetica Neue"/>
              <a:sym typeface="Helvetica Neue"/>
            </a:endParaRPr>
          </a:p>
          <a:p>
            <a:pPr algn="just">
              <a:defRPr i="1" sz="1800">
                <a:solidFill>
                  <a:srgbClr val="535353"/>
                </a:solidFill>
                <a:latin typeface="Helvetica Neue"/>
                <a:ea typeface="Helvetica Neue"/>
                <a:cs typeface="Helvetica Neue"/>
                <a:sym typeface="Helvetica Neue"/>
              </a:defRPr>
            </a:pPr>
            <a:r>
              <a:t>import math</a:t>
            </a:r>
            <a:endParaRPr>
              <a:solidFill>
                <a:srgbClr val="000000"/>
              </a:solidFill>
            </a:endParaRPr>
          </a:p>
          <a:p>
            <a:pPr algn="just">
              <a:defRPr i="1" sz="1800">
                <a:solidFill>
                  <a:srgbClr val="535353"/>
                </a:solidFill>
                <a:latin typeface="Helvetica Neue"/>
                <a:ea typeface="Helvetica Neue"/>
                <a:cs typeface="Helvetica Neue"/>
                <a:sym typeface="Helvetica Neue"/>
              </a:defRPr>
            </a:pPr>
            <a:r>
              <a:t>print(math.sqrt(16))  # Вывод: 4</a:t>
            </a:r>
          </a:p>
          <a:p>
            <a:pPr algn="just">
              <a:defRPr>
                <a:solidFill>
                  <a:srgbClr val="000000"/>
                </a:solidFill>
              </a:defRPr>
            </a:pPr>
            <a:endParaRPr i="1"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Также можно выполнять лишь частичный импорт конкретных элементов пакета: </a:t>
            </a:r>
            <a:r>
              <a:rPr i="1"/>
              <a:t>from math import sqrt</a:t>
            </a:r>
            <a:r>
              <a:t>.</a:t>
            </a:r>
            <a:endParaRPr>
              <a:solidFill>
                <a:srgbClr val="000000"/>
              </a:solidFill>
            </a:endParaRPr>
          </a:p>
          <a:p>
            <a:pPr algn="just">
              <a:defRPr>
                <a:solidFill>
                  <a:srgbClr val="000000"/>
                </a:solidFill>
              </a:defRPr>
            </a:pPr>
            <a:endParaRPr i="1"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Можно создать свой модель и испортировать его в другие проекты. Например, создадим файл my_module.py:</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#my_module.py</a:t>
            </a:r>
            <a:endParaRPr>
              <a:solidFill>
                <a:srgbClr val="000000"/>
              </a:solidFill>
            </a:endParaRPr>
          </a:p>
          <a:p>
            <a:pPr algn="just">
              <a:defRPr sz="1800">
                <a:solidFill>
                  <a:srgbClr val="535353"/>
                </a:solidFill>
                <a:latin typeface="Helvetica Neue"/>
                <a:ea typeface="Helvetica Neue"/>
                <a:cs typeface="Helvetica Neue"/>
                <a:sym typeface="Helvetica Neue"/>
              </a:defRPr>
            </a:pPr>
            <a:r>
              <a:t>def greet(name):</a:t>
            </a:r>
            <a:endParaRPr>
              <a:solidFill>
                <a:srgbClr val="000000"/>
              </a:solidFill>
            </a:endParaRPr>
          </a:p>
          <a:p>
            <a:pPr algn="just">
              <a:defRPr sz="1800">
                <a:solidFill>
                  <a:srgbClr val="535353"/>
                </a:solidFill>
                <a:latin typeface="Helvetica Neue"/>
                <a:ea typeface="Helvetica Neue"/>
                <a:cs typeface="Helvetica Neue"/>
                <a:sym typeface="Helvetica Neue"/>
              </a:defRPr>
            </a:pPr>
            <a:r>
              <a:t>        return f”Hello, {name}!”</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И импортируем его в другой файл, например, main.py:</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#main.py</a:t>
            </a:r>
            <a:endParaRPr>
              <a:solidFill>
                <a:srgbClr val="000000"/>
              </a:solidFill>
            </a:endParaRPr>
          </a:p>
          <a:p>
            <a:pPr algn="just">
              <a:defRPr sz="1800">
                <a:solidFill>
                  <a:srgbClr val="535353"/>
                </a:solidFill>
                <a:latin typeface="Helvetica Neue"/>
                <a:ea typeface="Helvetica Neue"/>
                <a:cs typeface="Helvetica Neue"/>
                <a:sym typeface="Helvetica Neue"/>
              </a:defRPr>
            </a:pPr>
            <a:r>
              <a:t>import my_module</a:t>
            </a:r>
          </a:p>
          <a:p>
            <a:pPr algn="just">
              <a:defRPr sz="1800">
                <a:solidFill>
                  <a:srgbClr val="535353"/>
                </a:solidFill>
                <a:latin typeface="Helvetica Neue"/>
                <a:ea typeface="Helvetica Neue"/>
                <a:cs typeface="Helvetica Neue"/>
                <a:sym typeface="Helvetica Neue"/>
              </a:defRPr>
            </a:pPr>
            <a:r>
              <a:t>print(my_module.greet(“	World”)) # Вывод: Hello, World!</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Импорт происходит из текущей директории, поэтому важно убедиться, что файлы находятся в одной папке, в противном случае придется указывать полный путь до модуля</a:t>
            </a:r>
          </a:p>
        </p:txBody>
      </p:sp>
      <p:sp>
        <p:nvSpPr>
          <p:cNvPr id="293" name="Google Shape;226;p8"/>
          <p:cNvSpPr txBox="1"/>
          <p:nvPr/>
        </p:nvSpPr>
        <p:spPr>
          <a:xfrm>
            <a:off x="650497" y="3544772"/>
            <a:ext cx="23003120" cy="5426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Модуль – это файл с разширением .py, содержащий Python-код (функции, классы и т.д.), позволяющий организовать код для повторного использования</a:t>
            </a:r>
          </a:p>
        </p:txBody>
      </p:sp>
      <p:pic>
        <p:nvPicPr>
          <p:cNvPr id="294" name="Google Shape;227;p8" descr="Google Shape;227;p8"/>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295" name="Google Shape;228;p8"/>
          <p:cNvSpPr/>
          <p:nvPr/>
        </p:nvSpPr>
        <p:spPr>
          <a:xfrm>
            <a:off x="12192000" y="4499936"/>
            <a:ext cx="5543416" cy="5197033"/>
          </a:xfrm>
          <a:prstGeom prst="roundRect">
            <a:avLst>
              <a:gd name="adj" fmla="val 580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96" name="Google Shape;229;p8"/>
          <p:cNvSpPr txBox="1"/>
          <p:nvPr/>
        </p:nvSpPr>
        <p:spPr>
          <a:xfrm>
            <a:off x="12411060" y="4387728"/>
            <a:ext cx="5168247" cy="542144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Пакет – папка, содержащая модули и файл __init__.py, то есть структура пакета выглядит следующим образом:</a:t>
            </a:r>
            <a:endParaRPr>
              <a:solidFill>
                <a:srgbClr val="000000"/>
              </a:solidFill>
            </a:endParaRPr>
          </a:p>
          <a:p>
            <a:pPr algn="just">
              <a:defRPr sz="1800">
                <a:solidFill>
                  <a:srgbClr val="535353"/>
                </a:solidFill>
                <a:latin typeface="Helvetica Neue"/>
                <a:ea typeface="Helvetica Neue"/>
                <a:cs typeface="Helvetica Neue"/>
                <a:sym typeface="Helvetica Neue"/>
              </a:defRPr>
            </a:pPr>
            <a:r>
              <a:t>my_package/</a:t>
            </a:r>
          </a:p>
          <a:p>
            <a:pPr algn="just">
              <a:defRPr sz="1800">
                <a:solidFill>
                  <a:srgbClr val="535353"/>
                </a:solidFill>
                <a:latin typeface="Helvetica Neue"/>
                <a:ea typeface="Helvetica Neue"/>
                <a:cs typeface="Helvetica Neue"/>
                <a:sym typeface="Helvetica Neue"/>
              </a:defRPr>
            </a:pPr>
            <a:r>
              <a:t>├── __init__.py</a:t>
            </a:r>
          </a:p>
          <a:p>
            <a:pPr algn="just">
              <a:defRPr sz="1800">
                <a:solidFill>
                  <a:srgbClr val="535353"/>
                </a:solidFill>
                <a:latin typeface="Helvetica Neue"/>
                <a:ea typeface="Helvetica Neue"/>
                <a:cs typeface="Helvetica Neue"/>
                <a:sym typeface="Helvetica Neue"/>
              </a:defRPr>
            </a:pPr>
            <a:r>
              <a:t>├── module1.py</a:t>
            </a:r>
          </a:p>
          <a:p>
            <a:pPr algn="just">
              <a:defRPr sz="1800">
                <a:solidFill>
                  <a:srgbClr val="535353"/>
                </a:solidFill>
                <a:latin typeface="Helvetica Neue"/>
                <a:ea typeface="Helvetica Neue"/>
                <a:cs typeface="Helvetica Neue"/>
                <a:sym typeface="Helvetica Neue"/>
              </a:defRPr>
            </a:pPr>
            <a:r>
              <a:t>└── module2.py</a:t>
            </a: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Импорт из пакета:</a:t>
            </a:r>
            <a:endParaRPr>
              <a:solidFill>
                <a:srgbClr val="000000"/>
              </a:solidFill>
            </a:endParaRPr>
          </a:p>
          <a:p>
            <a:pPr algn="just">
              <a:defRPr sz="1800">
                <a:solidFill>
                  <a:srgbClr val="535353"/>
                </a:solidFill>
                <a:latin typeface="Helvetica Neue"/>
                <a:ea typeface="Helvetica Neue"/>
                <a:cs typeface="Helvetica Neue"/>
                <a:sym typeface="Helvetica Neue"/>
              </a:defRPr>
            </a:pPr>
            <a:r>
              <a:t>from my_package import module1</a:t>
            </a:r>
          </a:p>
          <a:p>
            <a:pPr algn="just">
              <a:defRPr sz="1800">
                <a:solidFill>
                  <a:srgbClr val="535353"/>
                </a:solidFill>
                <a:latin typeface="Helvetica Neue"/>
                <a:ea typeface="Helvetica Neue"/>
                <a:cs typeface="Helvetica Neue"/>
                <a:sym typeface="Helvetica Neue"/>
              </a:defRPr>
            </a:pPr>
            <a:r>
              <a:t># или</a:t>
            </a:r>
          </a:p>
          <a:p>
            <a:pPr algn="just">
              <a:defRPr sz="1800">
                <a:solidFill>
                  <a:srgbClr val="535353"/>
                </a:solidFill>
                <a:latin typeface="Helvetica Neue"/>
                <a:ea typeface="Helvetica Neue"/>
                <a:cs typeface="Helvetica Neue"/>
                <a:sym typeface="Helvetica Neue"/>
              </a:defRPr>
            </a:pPr>
            <a:r>
              <a:t>from my_package.module1 import some_function</a:t>
            </a: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Python имеет встроенные модули, такие как math, os, datetime, random, но можно загружать и сторонние пакеты и модули командой pip install PACKAGE_NAME</a:t>
            </a:r>
          </a:p>
        </p:txBody>
      </p:sp>
      <p:sp>
        <p:nvSpPr>
          <p:cNvPr id="297" name="Google Shape;230;p8"/>
          <p:cNvSpPr/>
          <p:nvPr/>
        </p:nvSpPr>
        <p:spPr>
          <a:xfrm>
            <a:off x="6129370" y="4499936"/>
            <a:ext cx="5885152" cy="8575188"/>
          </a:xfrm>
          <a:prstGeom prst="roundRect">
            <a:avLst>
              <a:gd name="adj" fmla="val 506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298" name="Google Shape;231;p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29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30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2" name="Google Shape;236;p9" descr="Google Shape;236;p9"/>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303" name="Google Shape;237;p9"/>
          <p:cNvSpPr txBox="1"/>
          <p:nvPr/>
        </p:nvSpPr>
        <p:spPr>
          <a:xfrm>
            <a:off x="535840" y="522513"/>
            <a:ext cx="15587694"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LIST COMPREHENSIONS И ГЕНЕРАТОРЫ</a:t>
            </a:r>
          </a:p>
        </p:txBody>
      </p:sp>
      <p:sp>
        <p:nvSpPr>
          <p:cNvPr id="304" name="Google Shape;238;p9"/>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05" name="Google Shape;239;p9"/>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b="1" sz="4800">
                <a:solidFill>
                  <a:srgbClr val="FFFFFF"/>
                </a:solidFill>
                <a:latin typeface="Roboto Black"/>
                <a:ea typeface="Roboto Black"/>
                <a:cs typeface="Roboto Black"/>
                <a:sym typeface="Roboto Black"/>
              </a:defRPr>
            </a:lvl1pPr>
          </a:lstStyle>
          <a:p>
            <a:pPr/>
            <a:r>
              <a:t>Компактный и эффективный код</a:t>
            </a:r>
          </a:p>
        </p:txBody>
      </p:sp>
      <p:sp>
        <p:nvSpPr>
          <p:cNvPr id="306" name="Google Shape;240;p9"/>
          <p:cNvSpPr/>
          <p:nvPr/>
        </p:nvSpPr>
        <p:spPr>
          <a:xfrm>
            <a:off x="8111383" y="6422552"/>
            <a:ext cx="7203766" cy="5540248"/>
          </a:xfrm>
          <a:prstGeom prst="roundRect">
            <a:avLst>
              <a:gd name="adj" fmla="val 649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309" name="Google Shape;241;p9"/>
          <p:cNvGrpSpPr/>
          <p:nvPr/>
        </p:nvGrpSpPr>
        <p:grpSpPr>
          <a:xfrm>
            <a:off x="598487" y="11141647"/>
            <a:ext cx="1852105" cy="1832385"/>
            <a:chOff x="0" y="0"/>
            <a:chExt cx="1852105" cy="1832384"/>
          </a:xfrm>
        </p:grpSpPr>
        <p:sp>
          <p:nvSpPr>
            <p:cNvPr id="307" name="Google Shape;242;p9"/>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308" name="Google Shape;243;p9"/>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9</a:t>
              </a:r>
            </a:p>
          </p:txBody>
        </p:sp>
      </p:grpSp>
      <p:sp>
        <p:nvSpPr>
          <p:cNvPr id="310" name="Google Shape;244;p9"/>
          <p:cNvSpPr/>
          <p:nvPr/>
        </p:nvSpPr>
        <p:spPr>
          <a:xfrm>
            <a:off x="487070" y="3284832"/>
            <a:ext cx="7797933"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11" name="Google Shape;245;p9"/>
          <p:cNvSpPr txBox="1"/>
          <p:nvPr/>
        </p:nvSpPr>
        <p:spPr>
          <a:xfrm>
            <a:off x="601728" y="3284832"/>
            <a:ext cx="7509655" cy="183238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defTabSz="896111">
              <a:defRPr sz="2352">
                <a:solidFill>
                  <a:srgbClr val="535353"/>
                </a:solidFill>
                <a:latin typeface="Helvetica Neue"/>
                <a:ea typeface="Helvetica Neue"/>
                <a:cs typeface="Helvetica Neue"/>
                <a:sym typeface="Helvetica Neue"/>
              </a:defRPr>
            </a:pPr>
            <a:r>
              <a:t>List comprehensions – компактный способ создания списков с помощью одной строки кода, например:</a:t>
            </a:r>
            <a:endParaRPr>
              <a:solidFill>
                <a:srgbClr val="000000"/>
              </a:solidFill>
            </a:endParaRPr>
          </a:p>
          <a:p>
            <a:pPr algn="just" defTabSz="896111">
              <a:defRPr sz="2352">
                <a:solidFill>
                  <a:srgbClr val="535353"/>
                </a:solidFill>
                <a:latin typeface="Helvetica Neue"/>
                <a:ea typeface="Helvetica Neue"/>
                <a:cs typeface="Helvetica Neue"/>
                <a:sym typeface="Helvetica Neue"/>
              </a:defRPr>
            </a:pPr>
            <a:r>
              <a:t>squares = [x**2 for x in range(10) if x % 2 == 0]</a:t>
            </a:r>
          </a:p>
          <a:p>
            <a:pPr algn="just" defTabSz="896111">
              <a:defRPr sz="2352">
                <a:solidFill>
                  <a:srgbClr val="535353"/>
                </a:solidFill>
                <a:latin typeface="Helvetica Neue"/>
                <a:ea typeface="Helvetica Neue"/>
                <a:cs typeface="Helvetica Neue"/>
                <a:sym typeface="Helvetica Neue"/>
              </a:defRPr>
            </a:pPr>
            <a:r>
              <a:t>print(squares)  # Вывод: [0, 4, 16, 36, 64]</a:t>
            </a:r>
          </a:p>
        </p:txBody>
      </p:sp>
      <p:pic>
        <p:nvPicPr>
          <p:cNvPr id="312" name="Google Shape;246;p9" descr="Google Shape;246;p9"/>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313" name="Google Shape;247;p9"/>
          <p:cNvSpPr/>
          <p:nvPr/>
        </p:nvSpPr>
        <p:spPr>
          <a:xfrm>
            <a:off x="8479112" y="3284832"/>
            <a:ext cx="10705819" cy="2178419"/>
          </a:xfrm>
          <a:prstGeom prst="roundRect">
            <a:avLst>
              <a:gd name="adj" fmla="val 14010"/>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14" name="Google Shape;248;p9"/>
          <p:cNvSpPr txBox="1"/>
          <p:nvPr/>
        </p:nvSpPr>
        <p:spPr>
          <a:xfrm>
            <a:off x="8652732" y="3294179"/>
            <a:ext cx="10407505" cy="215972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10000"/>
              </a:lnSpc>
              <a:defRPr sz="2400">
                <a:solidFill>
                  <a:srgbClr val="535353"/>
                </a:solidFill>
                <a:latin typeface="Helvetica Neue"/>
                <a:ea typeface="Helvetica Neue"/>
                <a:cs typeface="Helvetica Neue"/>
                <a:sym typeface="Helvetica Neue"/>
              </a:defRPr>
            </a:pPr>
            <a:r>
              <a:t>Генераторы создают элементы "на лету", экономя память, в отличие от списков, которые хранят все данные сразу. Используются в циклах или функциях, принимающих итерируемые объекты, например:</a:t>
            </a:r>
            <a:endParaRPr>
              <a:solidFill>
                <a:srgbClr val="000000"/>
              </a:solidFill>
            </a:endParaRPr>
          </a:p>
          <a:p>
            <a:pPr algn="just">
              <a:lnSpc>
                <a:spcPct val="110000"/>
              </a:lnSpc>
              <a:defRPr sz="2400">
                <a:solidFill>
                  <a:srgbClr val="535353"/>
                </a:solidFill>
                <a:latin typeface="Helvetica Neue"/>
                <a:ea typeface="Helvetica Neue"/>
                <a:cs typeface="Helvetica Neue"/>
                <a:sym typeface="Helvetica Neue"/>
              </a:defRPr>
            </a:pPr>
            <a:r>
              <a:t>gen = (x**2 for x in range(10) if x % 2 == 0)</a:t>
            </a:r>
          </a:p>
          <a:p>
            <a:pPr algn="just">
              <a:lnSpc>
                <a:spcPct val="110000"/>
              </a:lnSpc>
              <a:defRPr sz="2400">
                <a:solidFill>
                  <a:srgbClr val="535353"/>
                </a:solidFill>
                <a:latin typeface="Helvetica Neue"/>
                <a:ea typeface="Helvetica Neue"/>
                <a:cs typeface="Helvetica Neue"/>
                <a:sym typeface="Helvetica Neue"/>
              </a:defRPr>
            </a:pPr>
            <a:r>
              <a:t>for value in gen:    print(value)  # Вывод: 0, 4, 16, 36, 64</a:t>
            </a:r>
          </a:p>
        </p:txBody>
      </p:sp>
      <p:pic>
        <p:nvPicPr>
          <p:cNvPr id="315" name="Google Shape;249;p9" descr="Google Shape;249;p9"/>
          <p:cNvPicPr>
            <a:picLocks noChangeAspect="1"/>
          </p:cNvPicPr>
          <p:nvPr/>
        </p:nvPicPr>
        <p:blipFill>
          <a:blip r:embed="rId4">
            <a:extLst/>
          </a:blip>
          <a:srcRect l="3859" t="6644" r="3846" b="6798"/>
          <a:stretch>
            <a:fillRect/>
          </a:stretch>
        </p:blipFill>
        <p:spPr>
          <a:xfrm>
            <a:off x="8285003" y="6506918"/>
            <a:ext cx="6773660" cy="5403581"/>
          </a:xfrm>
          <a:prstGeom prst="rect">
            <a:avLst/>
          </a:prstGeom>
          <a:ln w="12700">
            <a:miter lim="400000"/>
          </a:ln>
        </p:spPr>
      </p:pic>
      <p:sp>
        <p:nvSpPr>
          <p:cNvPr id="316" name="Google Shape;250;p9"/>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317"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318"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0" name="Google Shape;255;p10" descr="Google Shape;255;p10"/>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321" name="Google Shape;256;p10"/>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ПОЛЕЗНЫЕ БИБЛИОТЕКИ</a:t>
            </a:r>
          </a:p>
        </p:txBody>
      </p:sp>
      <p:sp>
        <p:nvSpPr>
          <p:cNvPr id="322" name="Google Shape;257;p10"/>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23" name="Google Shape;258;p10"/>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Инструменты для начинающих</a:t>
            </a:r>
          </a:p>
        </p:txBody>
      </p:sp>
      <p:grpSp>
        <p:nvGrpSpPr>
          <p:cNvPr id="326" name="Google Shape;259;p10"/>
          <p:cNvGrpSpPr/>
          <p:nvPr/>
        </p:nvGrpSpPr>
        <p:grpSpPr>
          <a:xfrm>
            <a:off x="598487" y="11141647"/>
            <a:ext cx="1852105" cy="1832385"/>
            <a:chOff x="0" y="0"/>
            <a:chExt cx="1852105" cy="1832384"/>
          </a:xfrm>
        </p:grpSpPr>
        <p:sp>
          <p:nvSpPr>
            <p:cNvPr id="324" name="Google Shape;260;p10"/>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325" name="Google Shape;261;p10"/>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10</a:t>
              </a:r>
            </a:p>
          </p:txBody>
        </p:sp>
      </p:grpSp>
      <p:sp>
        <p:nvSpPr>
          <p:cNvPr id="327" name="Google Shape;262;p10"/>
          <p:cNvSpPr/>
          <p:nvPr/>
        </p:nvSpPr>
        <p:spPr>
          <a:xfrm>
            <a:off x="487070" y="3284832"/>
            <a:ext cx="23312534" cy="1258299"/>
          </a:xfrm>
          <a:prstGeom prst="roundRect">
            <a:avLst>
              <a:gd name="adj" fmla="val 19462"/>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28" name="Google Shape;263;p10"/>
          <p:cNvSpPr txBox="1"/>
          <p:nvPr/>
        </p:nvSpPr>
        <p:spPr>
          <a:xfrm>
            <a:off x="650498" y="4771109"/>
            <a:ext cx="5609093" cy="20158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math:</a:t>
            </a:r>
            <a:endParaRPr>
              <a:solidFill>
                <a:srgbClr val="000000"/>
              </a:solidFill>
            </a:endParaRPr>
          </a:p>
          <a:p>
            <a:pPr algn="just">
              <a:defRPr sz="2400">
                <a:solidFill>
                  <a:srgbClr val="535353"/>
                </a:solidFill>
                <a:latin typeface="Helvetica Neue"/>
                <a:ea typeface="Helvetica Neue"/>
                <a:cs typeface="Helvetica Neue"/>
                <a:sym typeface="Helvetica Neue"/>
              </a:defRPr>
            </a:pPr>
            <a:r>
              <a:t>Предоставляет математические функции (факториалы, тригонометрия, корни и степени) и константы</a:t>
            </a:r>
          </a:p>
        </p:txBody>
      </p:sp>
      <p:sp>
        <p:nvSpPr>
          <p:cNvPr id="329" name="Google Shape;264;p10"/>
          <p:cNvSpPr txBox="1"/>
          <p:nvPr/>
        </p:nvSpPr>
        <p:spPr>
          <a:xfrm>
            <a:off x="650497" y="3284832"/>
            <a:ext cx="23003120" cy="125829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400">
                <a:solidFill>
                  <a:srgbClr val="535353"/>
                </a:solidFill>
                <a:latin typeface="Helvetica Neue"/>
                <a:ea typeface="Helvetica Neue"/>
                <a:cs typeface="Helvetica Neue"/>
                <a:sym typeface="Helvetica Neue"/>
              </a:defRPr>
            </a:lvl1pPr>
          </a:lstStyle>
          <a:p>
            <a:pPr/>
            <a:r>
              <a:t>Python имеет обширную стандартную библиотеку, которая предоставляет готовые модули для решения множества задач, так как охватывают базовые потребности программирования</a:t>
            </a:r>
          </a:p>
        </p:txBody>
      </p:sp>
      <p:pic>
        <p:nvPicPr>
          <p:cNvPr id="330" name="Google Shape;265;p10" descr="Google Shape;265;p1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331" name="Google Shape;266;p10"/>
          <p:cNvSpPr txBox="1"/>
          <p:nvPr/>
        </p:nvSpPr>
        <p:spPr>
          <a:xfrm>
            <a:off x="6767897" y="4722557"/>
            <a:ext cx="5437112" cy="45939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random:</a:t>
            </a:r>
            <a:endParaRPr>
              <a:solidFill>
                <a:srgbClr val="000000"/>
              </a:solidFill>
            </a:endParaRPr>
          </a:p>
          <a:p>
            <a:pPr algn="just">
              <a:defRPr sz="2400">
                <a:solidFill>
                  <a:srgbClr val="535353"/>
                </a:solidFill>
                <a:latin typeface="Helvetica Neue"/>
                <a:ea typeface="Helvetica Neue"/>
                <a:cs typeface="Helvetica Neue"/>
                <a:sym typeface="Helvetica Neue"/>
              </a:defRPr>
            </a:pPr>
            <a:r>
              <a:t>Используется для генерации случайных чисел и работы со случайными данными</a:t>
            </a:r>
            <a:endParaRPr>
              <a:solidFill>
                <a:srgbClr val="000000"/>
              </a:solidFill>
            </a:endParaRPr>
          </a:p>
          <a:p>
            <a:pPr algn="just">
              <a:defRPr sz="2400">
                <a:solidFill>
                  <a:srgbClr val="535353"/>
                </a:solidFill>
                <a:latin typeface="Helvetica Neue"/>
                <a:ea typeface="Helvetica Neue"/>
                <a:cs typeface="Helvetica Neue"/>
                <a:sym typeface="Helvetica Neue"/>
              </a:defRPr>
            </a:pPr>
            <a:r>
              <a:t>random.random(): случайное число от 0 до 1</a:t>
            </a:r>
            <a:endParaRPr>
              <a:solidFill>
                <a:srgbClr val="000000"/>
              </a:solidFill>
            </a:endParaRPr>
          </a:p>
          <a:p>
            <a:pPr algn="just">
              <a:defRPr sz="2400">
                <a:solidFill>
                  <a:srgbClr val="535353"/>
                </a:solidFill>
                <a:latin typeface="Helvetica Neue"/>
                <a:ea typeface="Helvetica Neue"/>
                <a:cs typeface="Helvetica Neue"/>
                <a:sym typeface="Helvetica Neue"/>
              </a:defRPr>
            </a:pPr>
            <a:r>
              <a:t>random.randint(a, b): случайное целое число в диапазоне [a, b]</a:t>
            </a:r>
            <a:endParaRPr>
              <a:solidFill>
                <a:srgbClr val="000000"/>
              </a:solidFill>
            </a:endParaRPr>
          </a:p>
          <a:p>
            <a:pPr algn="just">
              <a:defRPr sz="2400">
                <a:solidFill>
                  <a:srgbClr val="535353"/>
                </a:solidFill>
                <a:latin typeface="Helvetica Neue"/>
                <a:ea typeface="Helvetica Neue"/>
                <a:cs typeface="Helvetica Neue"/>
                <a:sym typeface="Helvetica Neue"/>
              </a:defRPr>
            </a:pPr>
            <a:r>
              <a:t>random.choice(sequence): случайный элемент из последовательности</a:t>
            </a:r>
            <a:endParaRPr>
              <a:solidFill>
                <a:srgbClr val="000000"/>
              </a:solidFill>
            </a:endParaRPr>
          </a:p>
          <a:p>
            <a:pPr algn="just">
              <a:defRPr sz="2400">
                <a:solidFill>
                  <a:srgbClr val="535353"/>
                </a:solidFill>
                <a:latin typeface="Helvetica Neue"/>
                <a:ea typeface="Helvetica Neue"/>
                <a:cs typeface="Helvetica Neue"/>
                <a:sym typeface="Helvetica Neue"/>
              </a:defRPr>
            </a:pPr>
            <a:r>
              <a:t>random.shuffle(list): случайное перемешивание списка</a:t>
            </a:r>
          </a:p>
        </p:txBody>
      </p:sp>
      <p:sp>
        <p:nvSpPr>
          <p:cNvPr id="332" name="Google Shape;267;p10"/>
          <p:cNvSpPr txBox="1"/>
          <p:nvPr/>
        </p:nvSpPr>
        <p:spPr>
          <a:xfrm>
            <a:off x="12465763" y="4828156"/>
            <a:ext cx="5564067" cy="31207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datetime:</a:t>
            </a:r>
            <a:endParaRPr>
              <a:solidFill>
                <a:srgbClr val="000000"/>
              </a:solidFill>
            </a:endParaRPr>
          </a:p>
          <a:p>
            <a:pPr algn="just">
              <a:defRPr sz="2400">
                <a:solidFill>
                  <a:srgbClr val="535353"/>
                </a:solidFill>
                <a:latin typeface="Helvetica Neue"/>
                <a:ea typeface="Helvetica Neue"/>
                <a:cs typeface="Helvetica Neue"/>
                <a:sym typeface="Helvetica Neue"/>
              </a:defRPr>
            </a:pPr>
            <a:r>
              <a:t>Для работы с датами, временем и интервалами</a:t>
            </a:r>
            <a:endParaRPr>
              <a:solidFill>
                <a:srgbClr val="000000"/>
              </a:solidFill>
            </a:endParaRPr>
          </a:p>
          <a:p>
            <a:pPr algn="just">
              <a:defRPr sz="2400">
                <a:solidFill>
                  <a:srgbClr val="535353"/>
                </a:solidFill>
                <a:latin typeface="Helvetica Neue"/>
                <a:ea typeface="Helvetica Neue"/>
                <a:cs typeface="Helvetica Neue"/>
                <a:sym typeface="Helvetica Neue"/>
              </a:defRPr>
            </a:pPr>
            <a:r>
              <a:t>datetime.datetime.now(): текущая дата и время.</a:t>
            </a:r>
            <a:endParaRPr>
              <a:solidFill>
                <a:srgbClr val="000000"/>
              </a:solidFill>
            </a:endParaRPr>
          </a:p>
          <a:p>
            <a:pPr algn="just">
              <a:defRPr sz="2400">
                <a:solidFill>
                  <a:srgbClr val="535353"/>
                </a:solidFill>
                <a:latin typeface="Helvetica Neue"/>
                <a:ea typeface="Helvetica Neue"/>
                <a:cs typeface="Helvetica Neue"/>
                <a:sym typeface="Helvetica Neue"/>
              </a:defRPr>
            </a:pPr>
            <a:r>
              <a:t>datetime.date.today(): текущая дата.</a:t>
            </a:r>
            <a:endParaRPr>
              <a:solidFill>
                <a:srgbClr val="000000"/>
              </a:solidFill>
            </a:endParaRPr>
          </a:p>
          <a:p>
            <a:pPr algn="just">
              <a:defRPr sz="2400">
                <a:solidFill>
                  <a:srgbClr val="535353"/>
                </a:solidFill>
                <a:latin typeface="Helvetica Neue"/>
                <a:ea typeface="Helvetica Neue"/>
                <a:cs typeface="Helvetica Neue"/>
                <a:sym typeface="Helvetica Neue"/>
              </a:defRPr>
            </a:pPr>
            <a:r>
              <a:t>datetime.timedelta: разница между датами.</a:t>
            </a:r>
          </a:p>
        </p:txBody>
      </p:sp>
      <p:sp>
        <p:nvSpPr>
          <p:cNvPr id="333" name="Google Shape;268;p10"/>
          <p:cNvSpPr txBox="1"/>
          <p:nvPr/>
        </p:nvSpPr>
        <p:spPr>
          <a:xfrm>
            <a:off x="18290584" y="4735341"/>
            <a:ext cx="5405549" cy="38573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os:</a:t>
            </a:r>
            <a:endParaRPr>
              <a:solidFill>
                <a:srgbClr val="000000"/>
              </a:solidFill>
            </a:endParaRPr>
          </a:p>
          <a:p>
            <a:pPr algn="just">
              <a:defRPr sz="2400">
                <a:solidFill>
                  <a:srgbClr val="535353"/>
                </a:solidFill>
                <a:latin typeface="Helvetica Neue"/>
                <a:ea typeface="Helvetica Neue"/>
                <a:cs typeface="Helvetica Neue"/>
                <a:sym typeface="Helvetica Neue"/>
              </a:defRPr>
            </a:pPr>
            <a:r>
              <a:t>Для взаимодействия с операционной системой.</a:t>
            </a:r>
            <a:endParaRPr>
              <a:solidFill>
                <a:srgbClr val="000000"/>
              </a:solidFill>
            </a:endParaRPr>
          </a:p>
          <a:p>
            <a:pPr algn="just">
              <a:defRPr sz="2400">
                <a:solidFill>
                  <a:srgbClr val="535353"/>
                </a:solidFill>
                <a:latin typeface="Helvetica Neue"/>
                <a:ea typeface="Helvetica Neue"/>
                <a:cs typeface="Helvetica Neue"/>
                <a:sym typeface="Helvetica Neue"/>
              </a:defRPr>
            </a:pPr>
            <a:r>
              <a:t>os.getcwd(): текущая рабочая директория</a:t>
            </a:r>
            <a:endParaRPr>
              <a:solidFill>
                <a:srgbClr val="000000"/>
              </a:solidFill>
            </a:endParaRPr>
          </a:p>
          <a:p>
            <a:pPr algn="just">
              <a:defRPr sz="2400">
                <a:solidFill>
                  <a:srgbClr val="535353"/>
                </a:solidFill>
                <a:latin typeface="Helvetica Neue"/>
                <a:ea typeface="Helvetica Neue"/>
                <a:cs typeface="Helvetica Neue"/>
                <a:sym typeface="Helvetica Neue"/>
              </a:defRPr>
            </a:pPr>
            <a:r>
              <a:t>os.listdir(path): список файлов и папок в директории.</a:t>
            </a:r>
            <a:endParaRPr>
              <a:solidFill>
                <a:srgbClr val="000000"/>
              </a:solidFill>
            </a:endParaRPr>
          </a:p>
          <a:p>
            <a:pPr algn="just">
              <a:defRPr sz="2400">
                <a:solidFill>
                  <a:srgbClr val="535353"/>
                </a:solidFill>
                <a:latin typeface="Helvetica Neue"/>
                <a:ea typeface="Helvetica Neue"/>
                <a:cs typeface="Helvetica Neue"/>
                <a:sym typeface="Helvetica Neue"/>
              </a:defRPr>
            </a:pPr>
            <a:r>
              <a:t>os.path.join(path, *paths): создание путей, независимых от ОС.</a:t>
            </a:r>
            <a:endParaRPr>
              <a:solidFill>
                <a:srgbClr val="000000"/>
              </a:solidFill>
            </a:endParaRPr>
          </a:p>
          <a:p>
            <a:pPr algn="just">
              <a:defRPr sz="2400">
                <a:solidFill>
                  <a:srgbClr val="535353"/>
                </a:solidFill>
                <a:latin typeface="Helvetica Neue"/>
                <a:ea typeface="Helvetica Neue"/>
                <a:cs typeface="Helvetica Neue"/>
                <a:sym typeface="Helvetica Neue"/>
              </a:defRPr>
            </a:pPr>
            <a:r>
              <a:t>os.remove(file): удаление файла.</a:t>
            </a:r>
          </a:p>
        </p:txBody>
      </p:sp>
      <p:sp>
        <p:nvSpPr>
          <p:cNvPr id="334" name="Google Shape;269;p10"/>
          <p:cNvSpPr txBox="1"/>
          <p:nvPr/>
        </p:nvSpPr>
        <p:spPr>
          <a:xfrm>
            <a:off x="650498" y="6884145"/>
            <a:ext cx="5609093" cy="34890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sys:</a:t>
            </a:r>
            <a:endParaRPr>
              <a:solidFill>
                <a:srgbClr val="000000"/>
              </a:solidFill>
            </a:endParaRPr>
          </a:p>
          <a:p>
            <a:pPr algn="just">
              <a:defRPr sz="2400">
                <a:solidFill>
                  <a:srgbClr val="535353"/>
                </a:solidFill>
                <a:latin typeface="Helvetica Neue"/>
                <a:ea typeface="Helvetica Neue"/>
                <a:cs typeface="Helvetica Neue"/>
                <a:sym typeface="Helvetica Neue"/>
              </a:defRPr>
            </a:pPr>
            <a:r>
              <a:t>Для взаимодействия с интерпретатором Python и параметрами системы</a:t>
            </a:r>
            <a:endParaRPr>
              <a:solidFill>
                <a:srgbClr val="000000"/>
              </a:solidFill>
            </a:endParaRPr>
          </a:p>
          <a:p>
            <a:pPr algn="just">
              <a:defRPr sz="2400">
                <a:solidFill>
                  <a:srgbClr val="535353"/>
                </a:solidFill>
                <a:latin typeface="Helvetica Neue"/>
                <a:ea typeface="Helvetica Neue"/>
                <a:cs typeface="Helvetica Neue"/>
                <a:sym typeface="Helvetica Neue"/>
              </a:defRPr>
            </a:pPr>
            <a:r>
              <a:t>sys.argv: список аргументов командной строки</a:t>
            </a:r>
            <a:endParaRPr>
              <a:solidFill>
                <a:srgbClr val="000000"/>
              </a:solidFill>
            </a:endParaRPr>
          </a:p>
          <a:p>
            <a:pPr algn="just">
              <a:defRPr sz="2400">
                <a:solidFill>
                  <a:srgbClr val="535353"/>
                </a:solidFill>
                <a:latin typeface="Helvetica Neue"/>
                <a:ea typeface="Helvetica Neue"/>
                <a:cs typeface="Helvetica Neue"/>
                <a:sym typeface="Helvetica Neue"/>
              </a:defRPr>
            </a:pPr>
            <a:r>
              <a:t>sys.exit(): завершение программы.</a:t>
            </a:r>
            <a:endParaRPr>
              <a:solidFill>
                <a:srgbClr val="000000"/>
              </a:solidFill>
            </a:endParaRPr>
          </a:p>
          <a:p>
            <a:pPr algn="just">
              <a:defRPr sz="2400">
                <a:solidFill>
                  <a:srgbClr val="535353"/>
                </a:solidFill>
                <a:latin typeface="Helvetica Neue"/>
                <a:ea typeface="Helvetica Neue"/>
                <a:cs typeface="Helvetica Neue"/>
                <a:sym typeface="Helvetica Neue"/>
              </a:defRPr>
            </a:pPr>
            <a:r>
              <a:t>sys.version: версия Python.</a:t>
            </a:r>
            <a:endParaRPr>
              <a:solidFill>
                <a:srgbClr val="000000"/>
              </a:solidFill>
            </a:endParaRPr>
          </a:p>
          <a:p>
            <a:pPr algn="just">
              <a:defRPr sz="2400">
                <a:solidFill>
                  <a:srgbClr val="535353"/>
                </a:solidFill>
                <a:latin typeface="Helvetica Neue"/>
                <a:ea typeface="Helvetica Neue"/>
                <a:cs typeface="Helvetica Neue"/>
                <a:sym typeface="Helvetica Neue"/>
              </a:defRPr>
            </a:pPr>
            <a:r>
              <a:t>sys.path: пути для поиска модулей.</a:t>
            </a:r>
          </a:p>
        </p:txBody>
      </p:sp>
      <p:sp>
        <p:nvSpPr>
          <p:cNvPr id="335" name="Google Shape;270;p10"/>
          <p:cNvSpPr/>
          <p:nvPr/>
        </p:nvSpPr>
        <p:spPr>
          <a:xfrm>
            <a:off x="487070" y="4695740"/>
            <a:ext cx="5985938" cy="2055673"/>
          </a:xfrm>
          <a:prstGeom prst="roundRect">
            <a:avLst>
              <a:gd name="adj" fmla="val 1381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36" name="Google Shape;271;p10"/>
          <p:cNvSpPr/>
          <p:nvPr/>
        </p:nvSpPr>
        <p:spPr>
          <a:xfrm>
            <a:off x="12349918" y="4695738"/>
            <a:ext cx="5679912" cy="3385553"/>
          </a:xfrm>
          <a:prstGeom prst="roundRect">
            <a:avLst>
              <a:gd name="adj" fmla="val 731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37" name="Google Shape;272;p10"/>
          <p:cNvSpPr/>
          <p:nvPr/>
        </p:nvSpPr>
        <p:spPr>
          <a:xfrm>
            <a:off x="6617916" y="4695740"/>
            <a:ext cx="5587094" cy="4647553"/>
          </a:xfrm>
          <a:prstGeom prst="roundRect">
            <a:avLst>
              <a:gd name="adj" fmla="val 607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38" name="Google Shape;273;p10"/>
          <p:cNvSpPr/>
          <p:nvPr/>
        </p:nvSpPr>
        <p:spPr>
          <a:xfrm>
            <a:off x="487070" y="6904019"/>
            <a:ext cx="5922502" cy="3615375"/>
          </a:xfrm>
          <a:prstGeom prst="roundRect">
            <a:avLst>
              <a:gd name="adj" fmla="val 726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39" name="Google Shape;274;p10"/>
          <p:cNvSpPr/>
          <p:nvPr/>
        </p:nvSpPr>
        <p:spPr>
          <a:xfrm>
            <a:off x="18174738" y="4695738"/>
            <a:ext cx="5624866" cy="3924961"/>
          </a:xfrm>
          <a:prstGeom prst="roundRect">
            <a:avLst>
              <a:gd name="adj" fmla="val 710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40" name="Google Shape;275;p1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34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34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4" name="Google Shape;280;p11" descr="Google Shape;280;p11"/>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345" name="Google Shape;281;p11"/>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ООП</a:t>
            </a:r>
          </a:p>
        </p:txBody>
      </p:sp>
      <p:sp>
        <p:nvSpPr>
          <p:cNvPr id="346" name="Google Shape;282;p11"/>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47" name="Google Shape;283;p11"/>
          <p:cNvSpPr txBox="1"/>
          <p:nvPr/>
        </p:nvSpPr>
        <p:spPr>
          <a:xfrm>
            <a:off x="383072" y="2111383"/>
            <a:ext cx="1833319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Принципы объектно-ориентированного программирования</a:t>
            </a:r>
          </a:p>
        </p:txBody>
      </p:sp>
      <p:sp>
        <p:nvSpPr>
          <p:cNvPr id="348" name="Google Shape;284;p11"/>
          <p:cNvSpPr/>
          <p:nvPr/>
        </p:nvSpPr>
        <p:spPr>
          <a:xfrm>
            <a:off x="12519775" y="5269822"/>
            <a:ext cx="11279829" cy="4699206"/>
          </a:xfrm>
          <a:prstGeom prst="roundRect">
            <a:avLst>
              <a:gd name="adj" fmla="val 558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351" name="Google Shape;285;p11"/>
          <p:cNvGrpSpPr/>
          <p:nvPr/>
        </p:nvGrpSpPr>
        <p:grpSpPr>
          <a:xfrm>
            <a:off x="598487" y="11141647"/>
            <a:ext cx="1852105" cy="1832385"/>
            <a:chOff x="0" y="0"/>
            <a:chExt cx="1852105" cy="1832384"/>
          </a:xfrm>
        </p:grpSpPr>
        <p:sp>
          <p:nvSpPr>
            <p:cNvPr id="349" name="Google Shape;286;p11"/>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350" name="Google Shape;287;p11"/>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11</a:t>
              </a:r>
            </a:p>
          </p:txBody>
        </p:sp>
      </p:grpSp>
      <p:sp>
        <p:nvSpPr>
          <p:cNvPr id="352" name="Google Shape;288;p11"/>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53" name="Google Shape;289;p11"/>
          <p:cNvSpPr txBox="1"/>
          <p:nvPr/>
        </p:nvSpPr>
        <p:spPr>
          <a:xfrm>
            <a:off x="6446997" y="5229407"/>
            <a:ext cx="5745005" cy="68037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Основные принципы ООП:</a:t>
            </a:r>
            <a:endParaRPr>
              <a:solidFill>
                <a:srgbClr val="000000"/>
              </a:solidFill>
            </a:endParaRPr>
          </a:p>
          <a:p>
            <a:pPr algn="just">
              <a:defRPr sz="2400">
                <a:solidFill>
                  <a:srgbClr val="535353"/>
                </a:solidFill>
                <a:latin typeface="Helvetica Neue"/>
                <a:ea typeface="Helvetica Neue"/>
                <a:cs typeface="Helvetica Neue"/>
                <a:sym typeface="Helvetica Neue"/>
              </a:defRPr>
            </a:pPr>
            <a:r>
              <a:t>Инкапсуляция – размещение в одном компоненте данных и методов, которые с ними работают.</a:t>
            </a:r>
            <a:endParaRPr>
              <a:solidFill>
                <a:srgbClr val="000000"/>
              </a:solidFill>
            </a:endParaRPr>
          </a:p>
          <a:p>
            <a:pPr algn="just">
              <a:defRPr sz="2400">
                <a:solidFill>
                  <a:srgbClr val="535353"/>
                </a:solidFill>
                <a:latin typeface="Helvetica Neue"/>
                <a:ea typeface="Helvetica Neue"/>
                <a:cs typeface="Helvetica Neue"/>
                <a:sym typeface="Helvetica Neue"/>
              </a:defRPr>
            </a:pPr>
            <a:r>
              <a:t>Наследование – Создание новых классов на основе существующих, наследуя их свойства и методы, Позволяет переиспользовать код и расширять функциональность. Пример: класс Student наследует от Person атрибуты name и age.</a:t>
            </a:r>
            <a:endParaRPr>
              <a:solidFill>
                <a:srgbClr val="000000"/>
              </a:solidFill>
            </a:endParaRPr>
          </a:p>
          <a:p>
            <a:pPr algn="just">
              <a:defRPr sz="2400">
                <a:solidFill>
                  <a:srgbClr val="535353"/>
                </a:solidFill>
                <a:latin typeface="Helvetica Neue"/>
                <a:ea typeface="Helvetica Neue"/>
                <a:cs typeface="Helvetica Neue"/>
                <a:sym typeface="Helvetica Neue"/>
              </a:defRPr>
            </a:pPr>
            <a:r>
              <a:t>Полиморфизм: Возможность использовать один интерфейс для разных типов объектов. Разные классы могут реализовать один и тот же метод по-разному. Пример: метод draw() в классах Circle и Rectangle рисует разные фигуры.</a:t>
            </a:r>
          </a:p>
        </p:txBody>
      </p:sp>
      <p:sp>
        <p:nvSpPr>
          <p:cNvPr id="354" name="Google Shape;290;p11"/>
          <p:cNvSpPr txBox="1"/>
          <p:nvPr/>
        </p:nvSpPr>
        <p:spPr>
          <a:xfrm>
            <a:off x="650497" y="3284832"/>
            <a:ext cx="23003120" cy="183238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2400">
                <a:solidFill>
                  <a:srgbClr val="535353"/>
                </a:solidFill>
                <a:latin typeface="Helvetica Neue"/>
                <a:ea typeface="Helvetica Neue"/>
                <a:cs typeface="Helvetica Neue"/>
                <a:sym typeface="Helvetica Neue"/>
              </a:defRPr>
            </a:pPr>
            <a:r>
              <a:t>Объектно-ориентированное программирование (ООП) — парадигма программирования, основанная на концепции "объектов", которые объединяют данные (атрибуты) и поведение (методы).</a:t>
            </a:r>
            <a:endParaRPr>
              <a:solidFill>
                <a:srgbClr val="000000"/>
              </a:solidFill>
            </a:endParaRPr>
          </a:p>
          <a:p>
            <a:pPr algn="just">
              <a:defRPr sz="2400">
                <a:solidFill>
                  <a:srgbClr val="535353"/>
                </a:solidFill>
                <a:latin typeface="Helvetica Neue"/>
                <a:ea typeface="Helvetica Neue"/>
                <a:cs typeface="Helvetica Neue"/>
                <a:sym typeface="Helvetica Neue"/>
              </a:defRPr>
            </a:pPr>
            <a:r>
              <a:t>Объекты представляют реальные или абстрактные сущности (например, человек, автомобиль, заказ).</a:t>
            </a:r>
            <a:endParaRPr>
              <a:solidFill>
                <a:srgbClr val="000000"/>
              </a:solidFill>
            </a:endParaRPr>
          </a:p>
          <a:p>
            <a:pPr algn="just">
              <a:defRPr sz="2400">
                <a:solidFill>
                  <a:srgbClr val="535353"/>
                </a:solidFill>
                <a:latin typeface="Helvetica Neue"/>
                <a:ea typeface="Helvetica Neue"/>
                <a:cs typeface="Helvetica Neue"/>
                <a:sym typeface="Helvetica Neue"/>
              </a:defRPr>
            </a:pPr>
            <a:r>
              <a:t>Основная цель: упрощение разработки сложных систем за счет модульности и повторного использования кода.</a:t>
            </a:r>
          </a:p>
        </p:txBody>
      </p:sp>
      <p:pic>
        <p:nvPicPr>
          <p:cNvPr id="355" name="Google Shape;291;p11" descr="Google Shape;291;p11"/>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356" name="Google Shape;292;p11"/>
          <p:cNvSpPr txBox="1"/>
          <p:nvPr/>
        </p:nvSpPr>
        <p:spPr>
          <a:xfrm>
            <a:off x="650497" y="5325931"/>
            <a:ext cx="5351719" cy="42256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Преимущества ООП:</a:t>
            </a:r>
            <a:endParaRPr>
              <a:solidFill>
                <a:srgbClr val="000000"/>
              </a:solidFill>
            </a:endParaRPr>
          </a:p>
          <a:p>
            <a:pPr algn="just">
              <a:defRPr sz="2400">
                <a:solidFill>
                  <a:srgbClr val="535353"/>
                </a:solidFill>
                <a:latin typeface="Helvetica Neue"/>
                <a:ea typeface="Helvetica Neue"/>
                <a:cs typeface="Helvetica Neue"/>
                <a:sym typeface="Helvetica Neue"/>
              </a:defRPr>
            </a:pPr>
            <a:r>
              <a:t>Модульность: код разделен на независимые классы, что упрощает поддержку</a:t>
            </a:r>
            <a:endParaRPr>
              <a:solidFill>
                <a:srgbClr val="000000"/>
              </a:solidFill>
            </a:endParaRPr>
          </a:p>
          <a:p>
            <a:pPr algn="just">
              <a:defRPr sz="2400">
                <a:solidFill>
                  <a:srgbClr val="535353"/>
                </a:solidFill>
                <a:latin typeface="Helvetica Neue"/>
                <a:ea typeface="Helvetica Neue"/>
                <a:cs typeface="Helvetica Neue"/>
                <a:sym typeface="Helvetica Neue"/>
              </a:defRPr>
            </a:pPr>
            <a:r>
              <a:t>Повторное использование: наследование и полиморфизм позволяют использовать код повторно.</a:t>
            </a:r>
            <a:endParaRPr>
              <a:solidFill>
                <a:srgbClr val="000000"/>
              </a:solidFill>
            </a:endParaRPr>
          </a:p>
          <a:p>
            <a:pPr algn="just">
              <a:defRPr sz="2400">
                <a:solidFill>
                  <a:srgbClr val="535353"/>
                </a:solidFill>
                <a:latin typeface="Helvetica Neue"/>
                <a:ea typeface="Helvetica Neue"/>
                <a:cs typeface="Helvetica Neue"/>
                <a:sym typeface="Helvetica Neue"/>
              </a:defRPr>
            </a:pPr>
            <a:r>
              <a:t>Гибкость: легко добавлять новые функции через расширение классов.</a:t>
            </a:r>
          </a:p>
        </p:txBody>
      </p:sp>
      <p:sp>
        <p:nvSpPr>
          <p:cNvPr id="357" name="Google Shape;293;p11"/>
          <p:cNvSpPr txBox="1"/>
          <p:nvPr/>
        </p:nvSpPr>
        <p:spPr>
          <a:xfrm>
            <a:off x="12683200" y="5606106"/>
            <a:ext cx="11116404" cy="42256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Python поддерживает ООП через классы, объекты и встроенные механизмы.</a:t>
            </a:r>
            <a:endParaRPr>
              <a:solidFill>
                <a:srgbClr val="000000"/>
              </a:solidFill>
            </a:endParaRPr>
          </a:p>
          <a:p>
            <a:pPr algn="just">
              <a:defRPr sz="2400">
                <a:solidFill>
                  <a:srgbClr val="535353"/>
                </a:solidFill>
                <a:latin typeface="Helvetica Neue"/>
                <a:ea typeface="Helvetica Neue"/>
                <a:cs typeface="Helvetica Neue"/>
                <a:sym typeface="Helvetica Neue"/>
              </a:defRPr>
            </a:pPr>
            <a:r>
              <a:t>Пример реализации простого класса:</a:t>
            </a:r>
            <a:endParaRPr>
              <a:solidFill>
                <a:srgbClr val="000000"/>
              </a:solidFill>
            </a:endParaRPr>
          </a:p>
          <a:p>
            <a:pPr algn="just">
              <a:defRPr sz="2400">
                <a:solidFill>
                  <a:srgbClr val="535353"/>
                </a:solidFill>
                <a:latin typeface="Helvetica Neue"/>
                <a:ea typeface="Helvetica Neue"/>
                <a:cs typeface="Helvetica Neue"/>
                <a:sym typeface="Helvetica Neue"/>
              </a:defRPr>
            </a:pPr>
            <a:r>
              <a:t>class Dog:</a:t>
            </a:r>
          </a:p>
          <a:p>
            <a:pPr algn="just">
              <a:defRPr sz="2400">
                <a:solidFill>
                  <a:srgbClr val="535353"/>
                </a:solidFill>
                <a:latin typeface="Helvetica Neue"/>
                <a:ea typeface="Helvetica Neue"/>
                <a:cs typeface="Helvetica Neue"/>
                <a:sym typeface="Helvetica Neue"/>
              </a:defRPr>
            </a:pPr>
            <a:r>
              <a:t>        def __init__(self, name):</a:t>
            </a:r>
          </a:p>
          <a:p>
            <a:pPr algn="just">
              <a:defRPr sz="2400">
                <a:solidFill>
                  <a:srgbClr val="535353"/>
                </a:solidFill>
                <a:latin typeface="Helvetica Neue"/>
                <a:ea typeface="Helvetica Neue"/>
                <a:cs typeface="Helvetica Neue"/>
                <a:sym typeface="Helvetica Neue"/>
              </a:defRPr>
            </a:pPr>
            <a:r>
              <a:t>                self.name = name</a:t>
            </a:r>
          </a:p>
          <a:p>
            <a:pPr algn="just">
              <a:defRPr sz="2400">
                <a:solidFill>
                  <a:srgbClr val="535353"/>
                </a:solidFill>
                <a:latin typeface="Helvetica Neue"/>
                <a:ea typeface="Helvetica Neue"/>
                <a:cs typeface="Helvetica Neue"/>
                <a:sym typeface="Helvetica Neue"/>
              </a:defRPr>
            </a:pPr>
            <a:r>
              <a:t>        def bark(self):</a:t>
            </a:r>
          </a:p>
          <a:p>
            <a:pPr algn="just">
              <a:defRPr sz="2400">
                <a:solidFill>
                  <a:srgbClr val="535353"/>
                </a:solidFill>
                <a:latin typeface="Helvetica Neue"/>
                <a:ea typeface="Helvetica Neue"/>
                <a:cs typeface="Helvetica Neue"/>
                <a:sym typeface="Helvetica Neue"/>
              </a:defRPr>
            </a:pPr>
            <a:r>
              <a:t>                return f"{self.name} says Woof!«</a:t>
            </a: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dog = Dog("Bobik")</a:t>
            </a:r>
          </a:p>
          <a:p>
            <a:pPr algn="just">
              <a:defRPr sz="2400">
                <a:solidFill>
                  <a:srgbClr val="535353"/>
                </a:solidFill>
                <a:latin typeface="Helvetica Neue"/>
                <a:ea typeface="Helvetica Neue"/>
                <a:cs typeface="Helvetica Neue"/>
                <a:sym typeface="Helvetica Neue"/>
              </a:defRPr>
            </a:pPr>
            <a:r>
              <a:t>print(dog.bark())  # Вывод: Bobik says Woof!</a:t>
            </a:r>
          </a:p>
        </p:txBody>
      </p:sp>
      <p:sp>
        <p:nvSpPr>
          <p:cNvPr id="358" name="Google Shape;294;p11"/>
          <p:cNvSpPr/>
          <p:nvPr/>
        </p:nvSpPr>
        <p:spPr>
          <a:xfrm>
            <a:off x="487070" y="5281402"/>
            <a:ext cx="5655823" cy="4325047"/>
          </a:xfrm>
          <a:prstGeom prst="roundRect">
            <a:avLst>
              <a:gd name="adj" fmla="val 610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59" name="Google Shape;295;p11"/>
          <p:cNvSpPr/>
          <p:nvPr/>
        </p:nvSpPr>
        <p:spPr>
          <a:xfrm>
            <a:off x="6306318" y="5269824"/>
            <a:ext cx="6072780" cy="6875492"/>
          </a:xfrm>
          <a:prstGeom prst="roundRect">
            <a:avLst>
              <a:gd name="adj" fmla="val 432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60" name="Google Shape;296;p11"/>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36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36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4" name="Google Shape;301;p12" descr="Google Shape;301;p12"/>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365" name="Google Shape;302;p12"/>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КЛАССЫ И ОБЪЕКТЫ</a:t>
            </a:r>
          </a:p>
        </p:txBody>
      </p:sp>
      <p:sp>
        <p:nvSpPr>
          <p:cNvPr id="366" name="Google Shape;303;p12"/>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67" name="Google Shape;304;p12"/>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Основы создания классов</a:t>
            </a:r>
          </a:p>
        </p:txBody>
      </p:sp>
      <p:grpSp>
        <p:nvGrpSpPr>
          <p:cNvPr id="370" name="Google Shape;305;p12"/>
          <p:cNvGrpSpPr/>
          <p:nvPr/>
        </p:nvGrpSpPr>
        <p:grpSpPr>
          <a:xfrm>
            <a:off x="598487" y="11141647"/>
            <a:ext cx="1852105" cy="1832385"/>
            <a:chOff x="0" y="0"/>
            <a:chExt cx="1852105" cy="1832384"/>
          </a:xfrm>
        </p:grpSpPr>
        <p:sp>
          <p:nvSpPr>
            <p:cNvPr id="368" name="Google Shape;306;p12"/>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369" name="Google Shape;307;p12"/>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12</a:t>
              </a:r>
            </a:p>
          </p:txBody>
        </p:sp>
      </p:grpSp>
      <p:sp>
        <p:nvSpPr>
          <p:cNvPr id="371" name="Google Shape;308;p12"/>
          <p:cNvSpPr/>
          <p:nvPr/>
        </p:nvSpPr>
        <p:spPr>
          <a:xfrm>
            <a:off x="487069" y="3284228"/>
            <a:ext cx="23312534" cy="1832386"/>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72" name="Google Shape;309;p12"/>
          <p:cNvSpPr txBox="1"/>
          <p:nvPr/>
        </p:nvSpPr>
        <p:spPr>
          <a:xfrm>
            <a:off x="11033760" y="5282031"/>
            <a:ext cx="12192001" cy="3865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Конструктор __init__ </a:t>
            </a:r>
            <a:r>
              <a:rPr>
                <a:latin typeface="Roboto"/>
                <a:ea typeface="Roboto"/>
                <a:cs typeface="Roboto"/>
                <a:sym typeface="Roboto"/>
              </a:rPr>
              <a:t>–</a:t>
            </a:r>
            <a:r>
              <a:t> специальный метод, вызываемый при создании объекта, для инициализации его атрибутов.</a:t>
            </a:r>
            <a:endParaRPr>
              <a:solidFill>
                <a:srgbClr val="000000"/>
              </a:solidFill>
            </a:endParaRPr>
          </a:p>
          <a:p>
            <a:pPr algn="just">
              <a:defRPr sz="2400">
                <a:solidFill>
                  <a:srgbClr val="535353"/>
                </a:solidFill>
                <a:latin typeface="Helvetica Neue"/>
                <a:ea typeface="Helvetica Neue"/>
                <a:cs typeface="Helvetica Neue"/>
                <a:sym typeface="Helvetica Neue"/>
              </a:defRPr>
            </a:pPr>
            <a:r>
              <a:t>class Person:</a:t>
            </a:r>
          </a:p>
          <a:p>
            <a:pPr algn="just">
              <a:defRPr sz="2400">
                <a:solidFill>
                  <a:srgbClr val="535353"/>
                </a:solidFill>
                <a:latin typeface="Helvetica Neue"/>
                <a:ea typeface="Helvetica Neue"/>
                <a:cs typeface="Helvetica Neue"/>
                <a:sym typeface="Helvetica Neue"/>
              </a:defRPr>
            </a:pPr>
            <a:r>
              <a:t>        def __init__(self, name, age):</a:t>
            </a:r>
          </a:p>
          <a:p>
            <a:pPr algn="just">
              <a:defRPr sz="2400">
                <a:solidFill>
                  <a:srgbClr val="535353"/>
                </a:solidFill>
                <a:latin typeface="Helvetica Neue"/>
                <a:ea typeface="Helvetica Neue"/>
                <a:cs typeface="Helvetica Neue"/>
                <a:sym typeface="Helvetica Neue"/>
              </a:defRPr>
            </a:pPr>
            <a:r>
              <a:t>                self.name = name  # Экземплярный атрибут</a:t>
            </a:r>
            <a:endParaRPr>
              <a:solidFill>
                <a:srgbClr val="000000"/>
              </a:solidFill>
            </a:endParaRPr>
          </a:p>
          <a:p>
            <a:pPr algn="just">
              <a:defRPr sz="2400">
                <a:solidFill>
                  <a:srgbClr val="535353"/>
                </a:solidFill>
                <a:latin typeface="Helvetica Neue"/>
                <a:ea typeface="Helvetica Neue"/>
                <a:cs typeface="Helvetica Neue"/>
                <a:sym typeface="Helvetica Neue"/>
              </a:defRPr>
            </a:pPr>
            <a:r>
              <a:t>                self.age = age # self – ссылка на текущий объект, используется для доступа к атрибутам и методам класса</a:t>
            </a:r>
            <a:endParaRPr>
              <a:solidFill>
                <a:srgbClr val="000000"/>
              </a:solidFill>
            </a:endParaRPr>
          </a:p>
          <a:p>
            <a:pPr algn="just">
              <a:defRPr sz="2400">
                <a:solidFill>
                  <a:srgbClr val="535353"/>
                </a:solidFill>
                <a:latin typeface="Helvetica Neue"/>
                <a:ea typeface="Helvetica Neue"/>
                <a:cs typeface="Helvetica Neue"/>
                <a:sym typeface="Helvetica Neue"/>
              </a:defRPr>
            </a:pPr>
            <a:r>
              <a:t>person = Person("Alice", 25)  # Создание объекта</a:t>
            </a:r>
            <a:endParaRPr>
              <a:solidFill>
                <a:srgbClr val="000000"/>
              </a:solidFill>
            </a:endParaRPr>
          </a:p>
          <a:p>
            <a:pPr algn="just">
              <a:defRPr sz="2400">
                <a:solidFill>
                  <a:srgbClr val="535353"/>
                </a:solidFill>
                <a:latin typeface="Helvetica Neue"/>
                <a:ea typeface="Helvetica Neue"/>
                <a:cs typeface="Helvetica Neue"/>
                <a:sym typeface="Helvetica Neue"/>
              </a:defRPr>
            </a:pPr>
            <a:r>
              <a:t>print(person.name)  # Вывод: Alice</a:t>
            </a:r>
          </a:p>
          <a:p>
            <a:pPr algn="just">
              <a:defRPr sz="2400">
                <a:solidFill>
                  <a:srgbClr val="535353"/>
                </a:solidFill>
                <a:latin typeface="Helvetica Neue"/>
                <a:ea typeface="Helvetica Neue"/>
                <a:cs typeface="Helvetica Neue"/>
                <a:sym typeface="Helvetica Neue"/>
              </a:defRPr>
            </a:pPr>
            <a:r>
              <a:t>print(person.age)  # Вывод: 25</a:t>
            </a:r>
          </a:p>
        </p:txBody>
      </p:sp>
      <p:sp>
        <p:nvSpPr>
          <p:cNvPr id="373" name="Google Shape;310;p12"/>
          <p:cNvSpPr txBox="1"/>
          <p:nvPr/>
        </p:nvSpPr>
        <p:spPr>
          <a:xfrm>
            <a:off x="650496" y="3284229"/>
            <a:ext cx="23003120" cy="183238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2400">
                <a:solidFill>
                  <a:srgbClr val="535353"/>
                </a:solidFill>
                <a:latin typeface="Helvetica Neue"/>
                <a:ea typeface="Helvetica Neue"/>
                <a:cs typeface="Helvetica Neue"/>
                <a:sym typeface="Helvetica Neue"/>
              </a:defRPr>
            </a:pPr>
            <a:r>
              <a:t>Класс: шаблон для создания объектов, определяющий их свойства (атрибуты) и поведение (методы).</a:t>
            </a:r>
          </a:p>
          <a:p>
            <a:pPr algn="just">
              <a:defRPr sz="2400">
                <a:solidFill>
                  <a:srgbClr val="535353"/>
                </a:solidFill>
                <a:latin typeface="Helvetica Neue"/>
                <a:ea typeface="Helvetica Neue"/>
                <a:cs typeface="Helvetica Neue"/>
                <a:sym typeface="Helvetica Neue"/>
              </a:defRPr>
            </a:pPr>
            <a:r>
              <a:t>Объект: экземпляр класса, созданный на основе этого шаблона, содержащий конкретные данные.</a:t>
            </a:r>
            <a:endParaRPr>
              <a:solidFill>
                <a:srgbClr val="000000"/>
              </a:solidFill>
            </a:endParaRPr>
          </a:p>
          <a:p>
            <a:pPr algn="just">
              <a:defRPr sz="2400">
                <a:solidFill>
                  <a:srgbClr val="535353"/>
                </a:solidFill>
                <a:latin typeface="Helvetica Neue"/>
                <a:ea typeface="Helvetica Neue"/>
                <a:cs typeface="Helvetica Neue"/>
                <a:sym typeface="Helvetica Neue"/>
              </a:defRPr>
            </a:pPr>
            <a:r>
              <a:t>Класс car описывает общую модель автомобиля, а объект my_car — конкретный автомобиль с маркой и цветом.</a:t>
            </a:r>
          </a:p>
        </p:txBody>
      </p:sp>
      <p:pic>
        <p:nvPicPr>
          <p:cNvPr id="374" name="Google Shape;311;p12" descr="Google Shape;311;p12"/>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375" name="Google Shape;312;p12"/>
          <p:cNvSpPr/>
          <p:nvPr/>
        </p:nvSpPr>
        <p:spPr>
          <a:xfrm>
            <a:off x="2450589" y="5268619"/>
            <a:ext cx="8276027" cy="6536519"/>
          </a:xfrm>
          <a:prstGeom prst="roundRect">
            <a:avLst>
              <a:gd name="adj" fmla="val 569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76" name="Google Shape;313;p12"/>
          <p:cNvSpPr txBox="1"/>
          <p:nvPr/>
        </p:nvSpPr>
        <p:spPr>
          <a:xfrm>
            <a:off x="2602989" y="5319171"/>
            <a:ext cx="7883905" cy="64354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Создание экземпляра (объекта)</a:t>
            </a:r>
            <a:endParaRPr>
              <a:solidFill>
                <a:srgbClr val="000000"/>
              </a:solidFill>
            </a:endParaRPr>
          </a:p>
          <a:p>
            <a:pPr algn="just">
              <a:defRPr sz="2400">
                <a:solidFill>
                  <a:srgbClr val="535353"/>
                </a:solidFill>
                <a:latin typeface="Helvetica Neue"/>
                <a:ea typeface="Helvetica Neue"/>
                <a:cs typeface="Helvetica Neue"/>
                <a:sym typeface="Helvetica Neue"/>
              </a:defRPr>
            </a:pPr>
            <a:r>
              <a:t>Объект создается вызовом класса как функции: obj = ClassName(args)</a:t>
            </a:r>
            <a:endParaRPr>
              <a:solidFill>
                <a:srgbClr val="000000"/>
              </a:solidFill>
            </a:endParaRPr>
          </a:p>
          <a:p>
            <a:pPr algn="just">
              <a:defRPr sz="2400">
                <a:solidFill>
                  <a:srgbClr val="535353"/>
                </a:solidFill>
                <a:latin typeface="Helvetica Neue"/>
                <a:ea typeface="Helvetica Neue"/>
                <a:cs typeface="Helvetica Neue"/>
                <a:sym typeface="Helvetica Neue"/>
              </a:defRPr>
            </a:pPr>
            <a:r>
              <a:t>person1 = Person("Bob", 30)</a:t>
            </a:r>
          </a:p>
          <a:p>
            <a:pPr algn="just">
              <a:defRPr sz="2400">
                <a:solidFill>
                  <a:srgbClr val="535353"/>
                </a:solidFill>
                <a:latin typeface="Helvetica Neue"/>
                <a:ea typeface="Helvetica Neue"/>
                <a:cs typeface="Helvetica Neue"/>
                <a:sym typeface="Helvetica Neue"/>
              </a:defRPr>
            </a:pPr>
            <a:r>
              <a:t>person2 = Person("Alice", 25)</a:t>
            </a:r>
          </a:p>
          <a:p>
            <a:pPr algn="just">
              <a:defRPr sz="2400">
                <a:solidFill>
                  <a:srgbClr val="535353"/>
                </a:solidFill>
                <a:latin typeface="Helvetica Neue"/>
                <a:ea typeface="Helvetica Neue"/>
                <a:cs typeface="Helvetica Neue"/>
                <a:sym typeface="Helvetica Neue"/>
              </a:defRPr>
            </a:pPr>
            <a:r>
              <a:t>print(person1.name, person2.name)  # Вывод: Bob Alice</a:t>
            </a: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Атрибуты класса – атрибуты, определенные вне __init__, принадлежат классу и общие для всех объектов:</a:t>
            </a:r>
            <a:endParaRPr>
              <a:solidFill>
                <a:srgbClr val="000000"/>
              </a:solidFill>
            </a:endParaRPr>
          </a:p>
          <a:p>
            <a:pPr algn="just">
              <a:defRPr sz="2400">
                <a:solidFill>
                  <a:srgbClr val="535353"/>
                </a:solidFill>
                <a:latin typeface="Helvetica Neue"/>
                <a:ea typeface="Helvetica Neue"/>
                <a:cs typeface="Helvetica Neue"/>
                <a:sym typeface="Helvetica Neue"/>
              </a:defRPr>
            </a:pPr>
            <a:r>
              <a:t>class Person:</a:t>
            </a:r>
          </a:p>
          <a:p>
            <a:pPr algn="just">
              <a:defRPr sz="2400">
                <a:solidFill>
                  <a:srgbClr val="535353"/>
                </a:solidFill>
                <a:latin typeface="Helvetica Neue"/>
                <a:ea typeface="Helvetica Neue"/>
                <a:cs typeface="Helvetica Neue"/>
                <a:sym typeface="Helvetica Neue"/>
              </a:defRPr>
            </a:pPr>
            <a:r>
              <a:t>        species = "Homo sapiens"  # Атрибут класса</a:t>
            </a:r>
            <a:endParaRPr>
              <a:solidFill>
                <a:srgbClr val="000000"/>
              </a:solidFill>
            </a:endParaRPr>
          </a:p>
          <a:p>
            <a:pPr algn="just">
              <a:defRPr sz="2400">
                <a:solidFill>
                  <a:srgbClr val="535353"/>
                </a:solidFill>
                <a:latin typeface="Helvetica Neue"/>
                <a:ea typeface="Helvetica Neue"/>
                <a:cs typeface="Helvetica Neue"/>
                <a:sym typeface="Helvetica Neue"/>
              </a:defRPr>
            </a:pPr>
            <a:r>
              <a:t>        def __init__(self, name):</a:t>
            </a:r>
          </a:p>
          <a:p>
            <a:pPr algn="just">
              <a:defRPr sz="2400">
                <a:solidFill>
                  <a:srgbClr val="535353"/>
                </a:solidFill>
                <a:latin typeface="Helvetica Neue"/>
                <a:ea typeface="Helvetica Neue"/>
                <a:cs typeface="Helvetica Neue"/>
                <a:sym typeface="Helvetica Neue"/>
              </a:defRPr>
            </a:pPr>
            <a:r>
              <a:t>                self.name = name  # Экземплярный атрибут</a:t>
            </a:r>
            <a:endParaRPr>
              <a:solidFill>
                <a:srgbClr val="000000"/>
              </a:solidFill>
            </a:endParaRPr>
          </a:p>
          <a:p>
            <a:pPr algn="just">
              <a:defRPr sz="2400">
                <a:solidFill>
                  <a:srgbClr val="535353"/>
                </a:solidFill>
                <a:latin typeface="Helvetica Neue"/>
                <a:ea typeface="Helvetica Neue"/>
                <a:cs typeface="Helvetica Neue"/>
                <a:sym typeface="Helvetica Neue"/>
              </a:defRPr>
            </a:pPr>
            <a:r>
              <a:t>print(Person.species)  # Вывод: Homo sapiens</a:t>
            </a:r>
          </a:p>
          <a:p>
            <a:pPr algn="just">
              <a:defRPr sz="2400">
                <a:solidFill>
                  <a:srgbClr val="535353"/>
                </a:solidFill>
                <a:latin typeface="Helvetica Neue"/>
                <a:ea typeface="Helvetica Neue"/>
                <a:cs typeface="Helvetica Neue"/>
                <a:sym typeface="Helvetica Neue"/>
              </a:defRPr>
            </a:pPr>
            <a:r>
              <a:t>person = Person("Alice")</a:t>
            </a:r>
          </a:p>
          <a:p>
            <a:pPr algn="just">
              <a:defRPr sz="2400">
                <a:solidFill>
                  <a:srgbClr val="535353"/>
                </a:solidFill>
                <a:latin typeface="Helvetica Neue"/>
                <a:ea typeface="Helvetica Neue"/>
                <a:cs typeface="Helvetica Neue"/>
                <a:sym typeface="Helvetica Neue"/>
              </a:defRPr>
            </a:pPr>
            <a:r>
              <a:t>print(person.species)  # Вывод: Homo sapiens</a:t>
            </a:r>
          </a:p>
        </p:txBody>
      </p:sp>
      <p:sp>
        <p:nvSpPr>
          <p:cNvPr id="377" name="Google Shape;314;p12"/>
          <p:cNvSpPr txBox="1"/>
          <p:nvPr/>
        </p:nvSpPr>
        <p:spPr>
          <a:xfrm>
            <a:off x="11033760" y="9445069"/>
            <a:ext cx="9721665" cy="38573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Методы класса – Функции, определенные внутри класса, работающие с объектом через self, например:</a:t>
            </a:r>
            <a:endParaRPr>
              <a:solidFill>
                <a:srgbClr val="000000"/>
              </a:solidFill>
            </a:endParaRPr>
          </a:p>
          <a:p>
            <a:pPr algn="just">
              <a:defRPr sz="2400">
                <a:solidFill>
                  <a:srgbClr val="535353"/>
                </a:solidFill>
                <a:latin typeface="Helvetica Neue"/>
                <a:ea typeface="Helvetica Neue"/>
                <a:cs typeface="Helvetica Neue"/>
                <a:sym typeface="Helvetica Neue"/>
              </a:defRPr>
            </a:pPr>
            <a:r>
              <a:t>class Person:</a:t>
            </a:r>
          </a:p>
          <a:p>
            <a:pPr algn="just">
              <a:defRPr sz="2400">
                <a:solidFill>
                  <a:srgbClr val="535353"/>
                </a:solidFill>
                <a:latin typeface="Helvetica Neue"/>
                <a:ea typeface="Helvetica Neue"/>
                <a:cs typeface="Helvetica Neue"/>
                <a:sym typeface="Helvetica Neue"/>
              </a:defRPr>
            </a:pPr>
            <a:r>
              <a:t>        def __init__(self, name, age):</a:t>
            </a:r>
          </a:p>
          <a:p>
            <a:pPr algn="just">
              <a:defRPr sz="2400">
                <a:solidFill>
                  <a:srgbClr val="535353"/>
                </a:solidFill>
                <a:latin typeface="Helvetica Neue"/>
                <a:ea typeface="Helvetica Neue"/>
                <a:cs typeface="Helvetica Neue"/>
                <a:sym typeface="Helvetica Neue"/>
              </a:defRPr>
            </a:pPr>
            <a:r>
              <a:t>                self.name = name</a:t>
            </a:r>
          </a:p>
          <a:p>
            <a:pPr algn="just">
              <a:defRPr sz="2400">
                <a:solidFill>
                  <a:srgbClr val="535353"/>
                </a:solidFill>
                <a:latin typeface="Helvetica Neue"/>
                <a:ea typeface="Helvetica Neue"/>
                <a:cs typeface="Helvetica Neue"/>
                <a:sym typeface="Helvetica Neue"/>
              </a:defRPr>
            </a:pPr>
            <a:r>
              <a:t>                self.age = age</a:t>
            </a:r>
          </a:p>
          <a:p>
            <a:pPr algn="just">
              <a:defRPr sz="2400">
                <a:solidFill>
                  <a:srgbClr val="535353"/>
                </a:solidFill>
                <a:latin typeface="Helvetica Neue"/>
                <a:ea typeface="Helvetica Neue"/>
                <a:cs typeface="Helvetica Neue"/>
                <a:sym typeface="Helvetica Neue"/>
              </a:defRPr>
            </a:pPr>
            <a:r>
              <a:t>        def introduce(self):</a:t>
            </a:r>
          </a:p>
          <a:p>
            <a:pPr algn="just">
              <a:defRPr sz="2400">
                <a:solidFill>
                  <a:srgbClr val="535353"/>
                </a:solidFill>
                <a:latin typeface="Helvetica Neue"/>
                <a:ea typeface="Helvetica Neue"/>
                <a:cs typeface="Helvetica Neue"/>
                <a:sym typeface="Helvetica Neue"/>
              </a:defRPr>
            </a:pPr>
            <a:r>
              <a:t>                return f"Hi, I'm {self.name}, {self.age} years old.«</a:t>
            </a:r>
          </a:p>
          <a:p>
            <a:pPr algn="just">
              <a:defRPr sz="2400">
                <a:solidFill>
                  <a:srgbClr val="535353"/>
                </a:solidFill>
                <a:latin typeface="Helvetica Neue"/>
                <a:ea typeface="Helvetica Neue"/>
                <a:cs typeface="Helvetica Neue"/>
                <a:sym typeface="Helvetica Neue"/>
              </a:defRPr>
            </a:pPr>
            <a:r>
              <a:t>person = Person("Alice", 25)</a:t>
            </a:r>
          </a:p>
          <a:p>
            <a:pPr algn="just">
              <a:defRPr sz="2400">
                <a:solidFill>
                  <a:srgbClr val="535353"/>
                </a:solidFill>
                <a:latin typeface="Helvetica Neue"/>
                <a:ea typeface="Helvetica Neue"/>
                <a:cs typeface="Helvetica Neue"/>
                <a:sym typeface="Helvetica Neue"/>
              </a:defRPr>
            </a:pPr>
            <a:r>
              <a:t>print(person.introduce())  # Вывод: Hi, I'm Alice, 25 years old.</a:t>
            </a:r>
          </a:p>
        </p:txBody>
      </p:sp>
      <p:sp>
        <p:nvSpPr>
          <p:cNvPr id="378" name="Google Shape;315;p12"/>
          <p:cNvSpPr/>
          <p:nvPr/>
        </p:nvSpPr>
        <p:spPr>
          <a:xfrm>
            <a:off x="10879014" y="9407374"/>
            <a:ext cx="10015027" cy="3932706"/>
          </a:xfrm>
          <a:prstGeom prst="roundRect">
            <a:avLst>
              <a:gd name="adj" fmla="val 943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79" name="Google Shape;316;p12"/>
          <p:cNvSpPr/>
          <p:nvPr/>
        </p:nvSpPr>
        <p:spPr>
          <a:xfrm>
            <a:off x="10879014" y="5268619"/>
            <a:ext cx="12436416" cy="3986751"/>
          </a:xfrm>
          <a:prstGeom prst="roundRect">
            <a:avLst>
              <a:gd name="adj" fmla="val 1004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380" name="Google Shape;317;p12"/>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38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38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Google Shape;322;p13"/>
          <p:cNvSpPr/>
          <p:nvPr/>
        </p:nvSpPr>
        <p:spPr>
          <a:xfrm>
            <a:off x="14012611" y="3284832"/>
            <a:ext cx="7122763" cy="3706277"/>
          </a:xfrm>
          <a:prstGeom prst="roundRect">
            <a:avLst>
              <a:gd name="adj" fmla="val 6673"/>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85" name="Google Shape;323;p13"/>
          <p:cNvSpPr/>
          <p:nvPr/>
        </p:nvSpPr>
        <p:spPr>
          <a:xfrm>
            <a:off x="8190544" y="3284832"/>
            <a:ext cx="5710652" cy="7734267"/>
          </a:xfrm>
          <a:prstGeom prst="roundRect">
            <a:avLst>
              <a:gd name="adj" fmla="val 5114"/>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pic>
        <p:nvPicPr>
          <p:cNvPr id="386" name="Google Shape;324;p13" descr="Google Shape;324;p13"/>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387" name="Google Shape;325;p13"/>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АТРИБУТЫ И МЕТОДЫ</a:t>
            </a:r>
          </a:p>
        </p:txBody>
      </p:sp>
      <p:sp>
        <p:nvSpPr>
          <p:cNvPr id="388" name="Google Shape;326;p13"/>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89" name="Google Shape;327;p13"/>
          <p:cNvSpPr txBox="1"/>
          <p:nvPr/>
        </p:nvSpPr>
        <p:spPr>
          <a:xfrm>
            <a:off x="383073" y="2111383"/>
            <a:ext cx="12232248"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Работа с данными класса</a:t>
            </a:r>
          </a:p>
        </p:txBody>
      </p:sp>
      <p:grpSp>
        <p:nvGrpSpPr>
          <p:cNvPr id="392" name="Google Shape;328;p13"/>
          <p:cNvGrpSpPr/>
          <p:nvPr/>
        </p:nvGrpSpPr>
        <p:grpSpPr>
          <a:xfrm>
            <a:off x="598487" y="11141647"/>
            <a:ext cx="1852105" cy="1832385"/>
            <a:chOff x="0" y="0"/>
            <a:chExt cx="1852105" cy="1832384"/>
          </a:xfrm>
        </p:grpSpPr>
        <p:sp>
          <p:nvSpPr>
            <p:cNvPr id="390" name="Google Shape;329;p13"/>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391" name="Google Shape;330;p13"/>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13</a:t>
              </a:r>
            </a:p>
          </p:txBody>
        </p:sp>
      </p:grpSp>
      <p:sp>
        <p:nvSpPr>
          <p:cNvPr id="393" name="Google Shape;331;p13"/>
          <p:cNvSpPr/>
          <p:nvPr/>
        </p:nvSpPr>
        <p:spPr>
          <a:xfrm>
            <a:off x="487070" y="3284832"/>
            <a:ext cx="7592060" cy="7734267"/>
          </a:xfrm>
          <a:prstGeom prst="roundRect">
            <a:avLst>
              <a:gd name="adj" fmla="val 3708"/>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394" name="Google Shape;332;p13"/>
          <p:cNvSpPr txBox="1"/>
          <p:nvPr/>
        </p:nvSpPr>
        <p:spPr>
          <a:xfrm>
            <a:off x="14202137" y="3306792"/>
            <a:ext cx="6717867" cy="35292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Экземплярные атрибуты:</a:t>
            </a:r>
            <a:endParaRPr>
              <a:solidFill>
                <a:srgbClr val="000000"/>
              </a:solidFill>
            </a:endParaRPr>
          </a:p>
          <a:p>
            <a:pPr algn="just">
              <a:defRPr sz="1800">
                <a:solidFill>
                  <a:srgbClr val="535353"/>
                </a:solidFill>
                <a:latin typeface="Helvetica Neue"/>
                <a:ea typeface="Helvetica Neue"/>
                <a:cs typeface="Helvetica Neue"/>
                <a:sym typeface="Helvetica Neue"/>
              </a:defRPr>
            </a:pPr>
            <a:r>
              <a:t>Принадлежат конкретному объекту класса, определяются в __init__ с использованием self и уникалны для каждого экземпляра.</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class Person:</a:t>
            </a:r>
          </a:p>
          <a:p>
            <a:pPr algn="just">
              <a:defRPr sz="1800">
                <a:solidFill>
                  <a:srgbClr val="535353"/>
                </a:solidFill>
                <a:latin typeface="Helvetica Neue"/>
                <a:ea typeface="Helvetica Neue"/>
                <a:cs typeface="Helvetica Neue"/>
                <a:sym typeface="Helvetica Neue"/>
              </a:defRPr>
            </a:pPr>
            <a:r>
              <a:t>        def __init__(self, name, age):</a:t>
            </a:r>
          </a:p>
          <a:p>
            <a:pPr algn="just">
              <a:defRPr sz="1800">
                <a:solidFill>
                  <a:srgbClr val="535353"/>
                </a:solidFill>
                <a:latin typeface="Helvetica Neue"/>
                <a:ea typeface="Helvetica Neue"/>
                <a:cs typeface="Helvetica Neue"/>
                <a:sym typeface="Helvetica Neue"/>
              </a:defRPr>
            </a:pPr>
            <a:r>
              <a:t>                self.name = name  # Экземплярный атрибут</a:t>
            </a:r>
            <a:endParaRPr>
              <a:solidFill>
                <a:srgbClr val="000000"/>
              </a:solidFill>
            </a:endParaRPr>
          </a:p>
          <a:p>
            <a:pPr algn="just">
              <a:defRPr sz="1800">
                <a:solidFill>
                  <a:srgbClr val="535353"/>
                </a:solidFill>
                <a:latin typeface="Helvetica Neue"/>
                <a:ea typeface="Helvetica Neue"/>
                <a:cs typeface="Helvetica Neue"/>
                <a:sym typeface="Helvetica Neue"/>
              </a:defRPr>
            </a:pPr>
            <a:r>
              <a:t>                self.age = age</a:t>
            </a:r>
          </a:p>
          <a:p>
            <a:pPr algn="just">
              <a:defRPr sz="1800">
                <a:solidFill>
                  <a:srgbClr val="535353"/>
                </a:solidFill>
                <a:latin typeface="Helvetica Neue"/>
                <a:ea typeface="Helvetica Neue"/>
                <a:cs typeface="Helvetica Neue"/>
                <a:sym typeface="Helvetica Neue"/>
              </a:defRPr>
            </a:pPr>
            <a:r>
              <a:t>person1 = Person("Alice", 25)</a:t>
            </a:r>
          </a:p>
          <a:p>
            <a:pPr algn="just">
              <a:defRPr sz="1800">
                <a:solidFill>
                  <a:srgbClr val="535353"/>
                </a:solidFill>
                <a:latin typeface="Helvetica Neue"/>
                <a:ea typeface="Helvetica Neue"/>
                <a:cs typeface="Helvetica Neue"/>
                <a:sym typeface="Helvetica Neue"/>
              </a:defRPr>
            </a:pPr>
            <a:r>
              <a:t>person2 = Person("Bob", 30)</a:t>
            </a:r>
          </a:p>
          <a:p>
            <a:pPr algn="just">
              <a:defRPr sz="1800">
                <a:solidFill>
                  <a:srgbClr val="535353"/>
                </a:solidFill>
                <a:latin typeface="Helvetica Neue"/>
                <a:ea typeface="Helvetica Neue"/>
                <a:cs typeface="Helvetica Neue"/>
                <a:sym typeface="Helvetica Neue"/>
              </a:defRPr>
            </a:pPr>
            <a:r>
              <a:t>print(person1.name, person2.name)  # Вывод: Alice Bob</a:t>
            </a:r>
          </a:p>
        </p:txBody>
      </p:sp>
      <p:pic>
        <p:nvPicPr>
          <p:cNvPr id="395" name="Google Shape;333;p13" descr="Google Shape;333;p13"/>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396" name="Google Shape;334;p13"/>
          <p:cNvSpPr txBox="1"/>
          <p:nvPr/>
        </p:nvSpPr>
        <p:spPr>
          <a:xfrm>
            <a:off x="8398541" y="3193649"/>
            <a:ext cx="5330568" cy="77202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Классовые атрибуты:</a:t>
            </a:r>
            <a:endParaRPr>
              <a:solidFill>
                <a:srgbClr val="000000"/>
              </a:solidFill>
            </a:endParaRPr>
          </a:p>
          <a:p>
            <a:pPr algn="just">
              <a:defRPr sz="1800">
                <a:solidFill>
                  <a:srgbClr val="535353"/>
                </a:solidFill>
                <a:latin typeface="Helvetica Neue"/>
                <a:ea typeface="Helvetica Neue"/>
                <a:cs typeface="Helvetica Neue"/>
                <a:sym typeface="Helvetica Neue"/>
              </a:defRPr>
            </a:pPr>
            <a:r>
              <a:t>Принадлежат классу, а не конкретному объекту, определяются вне __init__, общие для всех объектов класса, хранятся в памяти один раз. Доступ к ним осуществляется через имя класса или объекта.</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class Person:</a:t>
            </a:r>
          </a:p>
          <a:p>
            <a:pPr algn="just">
              <a:defRPr sz="1800">
                <a:solidFill>
                  <a:srgbClr val="535353"/>
                </a:solidFill>
                <a:latin typeface="Helvetica Neue"/>
                <a:ea typeface="Helvetica Neue"/>
                <a:cs typeface="Helvetica Neue"/>
                <a:sym typeface="Helvetica Neue"/>
              </a:defRPr>
            </a:pPr>
            <a:r>
              <a:t>        species = "Homo sapiens"  # Классовый атрибут</a:t>
            </a:r>
            <a:endParaRPr>
              <a:solidFill>
                <a:srgbClr val="000000"/>
              </a:solidFill>
            </a:endParaRPr>
          </a:p>
          <a:p>
            <a:pPr algn="just">
              <a:defRPr sz="1800">
                <a:solidFill>
                  <a:srgbClr val="535353"/>
                </a:solidFill>
                <a:latin typeface="Helvetica Neue"/>
                <a:ea typeface="Helvetica Neue"/>
                <a:cs typeface="Helvetica Neue"/>
                <a:sym typeface="Helvetica Neue"/>
              </a:defRPr>
            </a:pPr>
            <a:r>
              <a:t>        def __init__(self, name):</a:t>
            </a:r>
          </a:p>
          <a:p>
            <a:pPr algn="just">
              <a:defRPr sz="1800">
                <a:solidFill>
                  <a:srgbClr val="535353"/>
                </a:solidFill>
                <a:latin typeface="Helvetica Neue"/>
                <a:ea typeface="Helvetica Neue"/>
                <a:cs typeface="Helvetica Neue"/>
                <a:sym typeface="Helvetica Neue"/>
              </a:defRPr>
            </a:pPr>
            <a:r>
              <a:t>                self.name = name       </a:t>
            </a:r>
          </a:p>
          <a:p>
            <a:pPr algn="just">
              <a:defRPr sz="1800">
                <a:solidFill>
                  <a:srgbClr val="535353"/>
                </a:solidFill>
                <a:latin typeface="Helvetica Neue"/>
                <a:ea typeface="Helvetica Neue"/>
                <a:cs typeface="Helvetica Neue"/>
                <a:sym typeface="Helvetica Neue"/>
              </a:defRPr>
            </a:pPr>
            <a:r>
              <a:t>print(Person.species)  # Вывод: Homo sapiens</a:t>
            </a:r>
          </a:p>
          <a:p>
            <a:pPr algn="just">
              <a:defRPr sz="1800">
                <a:solidFill>
                  <a:srgbClr val="535353"/>
                </a:solidFill>
                <a:latin typeface="Helvetica Neue"/>
                <a:ea typeface="Helvetica Neue"/>
                <a:cs typeface="Helvetica Neue"/>
                <a:sym typeface="Helvetica Neue"/>
              </a:defRPr>
            </a:pPr>
            <a:r>
              <a:t>person = Person("Alice")</a:t>
            </a:r>
          </a:p>
          <a:p>
            <a:pPr algn="just">
              <a:defRPr sz="1800">
                <a:solidFill>
                  <a:srgbClr val="535353"/>
                </a:solidFill>
                <a:latin typeface="Helvetica Neue"/>
                <a:ea typeface="Helvetica Neue"/>
                <a:cs typeface="Helvetica Neue"/>
                <a:sym typeface="Helvetica Neue"/>
              </a:defRPr>
            </a:pPr>
            <a:r>
              <a:t>print(person.species)  # Вывод: Homo sapiens</a:t>
            </a: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Изменение классового атрибута через класс влияет на все объекты:</a:t>
            </a:r>
            <a:endParaRPr>
              <a:solidFill>
                <a:srgbClr val="000000"/>
              </a:solidFill>
            </a:endParaRPr>
          </a:p>
          <a:p>
            <a:pPr algn="just">
              <a:defRPr sz="1800">
                <a:solidFill>
                  <a:srgbClr val="535353"/>
                </a:solidFill>
                <a:latin typeface="Helvetica Neue"/>
                <a:ea typeface="Helvetica Neue"/>
                <a:cs typeface="Helvetica Neue"/>
                <a:sym typeface="Helvetica Neue"/>
              </a:defRPr>
            </a:pPr>
            <a:r>
              <a:t>Person.species = "Human«</a:t>
            </a:r>
          </a:p>
          <a:p>
            <a:pPr algn="just">
              <a:defRPr sz="1800">
                <a:solidFill>
                  <a:srgbClr val="535353"/>
                </a:solidFill>
                <a:latin typeface="Helvetica Neue"/>
                <a:ea typeface="Helvetica Neue"/>
                <a:cs typeface="Helvetica Neue"/>
                <a:sym typeface="Helvetica Neue"/>
              </a:defRPr>
            </a:pPr>
            <a:r>
              <a:t>print(person.species)  # Вывод: Human</a:t>
            </a: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Создание экземплярного атрибута с таким же именем перекрывает классовый:</a:t>
            </a:r>
            <a:endParaRPr>
              <a:solidFill>
                <a:srgbClr val="000000"/>
              </a:solidFill>
            </a:endParaRPr>
          </a:p>
          <a:p>
            <a:pPr algn="just">
              <a:defRPr sz="1800">
                <a:solidFill>
                  <a:srgbClr val="535353"/>
                </a:solidFill>
                <a:latin typeface="Helvetica Neue"/>
                <a:ea typeface="Helvetica Neue"/>
                <a:cs typeface="Helvetica Neue"/>
                <a:sym typeface="Helvetica Neue"/>
              </a:defRPr>
            </a:pPr>
            <a:r>
              <a:t>person.species = "Robot"  # Создает экземплярный атрибут</a:t>
            </a:r>
            <a:endParaRPr>
              <a:solidFill>
                <a:srgbClr val="000000"/>
              </a:solidFill>
            </a:endParaRPr>
          </a:p>
          <a:p>
            <a:pPr algn="just">
              <a:defRPr sz="1800">
                <a:solidFill>
                  <a:srgbClr val="535353"/>
                </a:solidFill>
                <a:latin typeface="Helvetica Neue"/>
                <a:ea typeface="Helvetica Neue"/>
                <a:cs typeface="Helvetica Neue"/>
                <a:sym typeface="Helvetica Neue"/>
              </a:defRPr>
            </a:pPr>
            <a:r>
              <a:t>print(person.species)  # Вывод: Robot</a:t>
            </a:r>
          </a:p>
          <a:p>
            <a:pPr algn="just">
              <a:defRPr sz="1800">
                <a:solidFill>
                  <a:srgbClr val="535353"/>
                </a:solidFill>
                <a:latin typeface="Helvetica Neue"/>
                <a:ea typeface="Helvetica Neue"/>
                <a:cs typeface="Helvetica Neue"/>
                <a:sym typeface="Helvetica Neue"/>
              </a:defRPr>
            </a:pPr>
            <a:r>
              <a:t>print(Person.species)  # Вывод: Human</a:t>
            </a:r>
          </a:p>
        </p:txBody>
      </p:sp>
      <p:sp>
        <p:nvSpPr>
          <p:cNvPr id="397" name="Google Shape;335;p13"/>
          <p:cNvSpPr txBox="1"/>
          <p:nvPr/>
        </p:nvSpPr>
        <p:spPr>
          <a:xfrm>
            <a:off x="598485" y="3239348"/>
            <a:ext cx="7131733" cy="77202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000000"/>
                </a:solidFill>
                <a:latin typeface="Helvetica Neue"/>
                <a:ea typeface="Helvetica Neue"/>
                <a:cs typeface="Helvetica Neue"/>
                <a:sym typeface="Helvetica Neue"/>
              </a:defRPr>
            </a:pPr>
            <a:r>
              <a:t>Методы – Функции, определенные внутри класса, работающие с атрибутами объекта через self.</a:t>
            </a:r>
          </a:p>
          <a:p>
            <a:pPr algn="just">
              <a:defRPr sz="1800">
                <a:solidFill>
                  <a:srgbClr val="000000"/>
                </a:solidFill>
                <a:latin typeface="Helvetica Neue"/>
                <a:ea typeface="Helvetica Neue"/>
                <a:cs typeface="Helvetica Neue"/>
                <a:sym typeface="Helvetica Neue"/>
              </a:defRPr>
            </a:pPr>
            <a:r>
              <a:t>Экземплярные методы используют self для доступа к данным объекта, например:</a:t>
            </a:r>
          </a:p>
          <a:p>
            <a:pPr algn="just">
              <a:defRPr sz="1800">
                <a:solidFill>
                  <a:srgbClr val="000000"/>
                </a:solidFill>
                <a:latin typeface="Helvetica Neue"/>
                <a:ea typeface="Helvetica Neue"/>
                <a:cs typeface="Helvetica Neue"/>
                <a:sym typeface="Helvetica Neue"/>
              </a:defRPr>
            </a:pPr>
            <a:r>
              <a:t>class Person:</a:t>
            </a:r>
          </a:p>
          <a:p>
            <a:pPr algn="just">
              <a:defRPr sz="1800">
                <a:solidFill>
                  <a:srgbClr val="000000"/>
                </a:solidFill>
                <a:latin typeface="Helvetica Neue"/>
                <a:ea typeface="Helvetica Neue"/>
                <a:cs typeface="Helvetica Neue"/>
                <a:sym typeface="Helvetica Neue"/>
              </a:defRPr>
            </a:pPr>
            <a:r>
              <a:t>        def __init__(self, name, age):</a:t>
            </a:r>
          </a:p>
          <a:p>
            <a:pPr algn="just">
              <a:defRPr sz="1800">
                <a:solidFill>
                  <a:srgbClr val="000000"/>
                </a:solidFill>
                <a:latin typeface="Helvetica Neue"/>
                <a:ea typeface="Helvetica Neue"/>
                <a:cs typeface="Helvetica Neue"/>
                <a:sym typeface="Helvetica Neue"/>
              </a:defRPr>
            </a:pPr>
            <a:r>
              <a:t>                self.name = name</a:t>
            </a:r>
          </a:p>
          <a:p>
            <a:pPr algn="just">
              <a:defRPr sz="1800">
                <a:solidFill>
                  <a:srgbClr val="000000"/>
                </a:solidFill>
                <a:latin typeface="Helvetica Neue"/>
                <a:ea typeface="Helvetica Neue"/>
                <a:cs typeface="Helvetica Neue"/>
                <a:sym typeface="Helvetica Neue"/>
              </a:defRPr>
            </a:pPr>
            <a:r>
              <a:t>                self.age = age</a:t>
            </a:r>
          </a:p>
          <a:p>
            <a:pPr algn="just">
              <a:defRPr sz="1800">
                <a:solidFill>
                  <a:srgbClr val="000000"/>
                </a:solidFill>
                <a:latin typeface="Helvetica Neue"/>
                <a:ea typeface="Helvetica Neue"/>
                <a:cs typeface="Helvetica Neue"/>
                <a:sym typeface="Helvetica Neue"/>
              </a:defRPr>
            </a:pPr>
            <a:r>
              <a:t>        def introduce(self):</a:t>
            </a:r>
          </a:p>
          <a:p>
            <a:pPr algn="just">
              <a:defRPr sz="1800">
                <a:solidFill>
                  <a:srgbClr val="000000"/>
                </a:solidFill>
                <a:latin typeface="Helvetica Neue"/>
                <a:ea typeface="Helvetica Neue"/>
                <a:cs typeface="Helvetica Neue"/>
                <a:sym typeface="Helvetica Neue"/>
              </a:defRPr>
            </a:pPr>
            <a:r>
              <a:t>                return f"Hi, I'm {self.name}, {self.age} years old.«</a:t>
            </a:r>
          </a:p>
          <a:p>
            <a:pPr algn="just">
              <a:defRPr sz="1800">
                <a:solidFill>
                  <a:srgbClr val="000000"/>
                </a:solidFill>
                <a:latin typeface="Helvetica Neue"/>
                <a:ea typeface="Helvetica Neue"/>
                <a:cs typeface="Helvetica Neue"/>
                <a:sym typeface="Helvetica Neue"/>
              </a:defRPr>
            </a:pPr>
            <a:r>
              <a:t>person = Person("Alice", 25)</a:t>
            </a:r>
          </a:p>
          <a:p>
            <a:pPr algn="just">
              <a:defRPr sz="1800">
                <a:solidFill>
                  <a:srgbClr val="000000"/>
                </a:solidFill>
                <a:latin typeface="Helvetica Neue"/>
                <a:ea typeface="Helvetica Neue"/>
                <a:cs typeface="Helvetica Neue"/>
                <a:sym typeface="Helvetica Neue"/>
              </a:defRPr>
            </a:pPr>
            <a:r>
              <a:t>print(person.introduce())  # Вывод: Hi, I'm Alice, 25 years old.</a:t>
            </a:r>
          </a:p>
          <a:p>
            <a:pPr algn="just">
              <a:defRPr sz="1800">
                <a:solidFill>
                  <a:srgbClr val="000000"/>
                </a:solidFill>
                <a:latin typeface="Helvetica Neue"/>
                <a:ea typeface="Helvetica Neue"/>
                <a:cs typeface="Helvetica Neue"/>
                <a:sym typeface="Helvetica Neue"/>
              </a:defRPr>
            </a:pPr>
            <a:r>
              <a:t>Классовые методы определяются с декоратором @classmethod, получают класс как первый аргумент (cls), используются для работы с классовыми атрибутами или создания альтернативных конструкторов</a:t>
            </a:r>
          </a:p>
          <a:p>
            <a:pPr algn="just">
              <a:defRPr sz="1800">
                <a:solidFill>
                  <a:srgbClr val="000000"/>
                </a:solidFill>
                <a:latin typeface="Helvetica Neue"/>
                <a:ea typeface="Helvetica Neue"/>
                <a:cs typeface="Helvetica Neue"/>
                <a:sym typeface="Helvetica Neue"/>
              </a:defRPr>
            </a:pPr>
            <a:r>
              <a:t>class Person:</a:t>
            </a:r>
          </a:p>
          <a:p>
            <a:pPr algn="just">
              <a:defRPr sz="1800">
                <a:solidFill>
                  <a:srgbClr val="000000"/>
                </a:solidFill>
                <a:latin typeface="Helvetica Neue"/>
                <a:ea typeface="Helvetica Neue"/>
                <a:cs typeface="Helvetica Neue"/>
                <a:sym typeface="Helvetica Neue"/>
              </a:defRPr>
            </a:pPr>
            <a:r>
              <a:t>        count = 0  # Классовый атрибут</a:t>
            </a:r>
          </a:p>
          <a:p>
            <a:pPr algn="just">
              <a:defRPr sz="1800">
                <a:solidFill>
                  <a:srgbClr val="000000"/>
                </a:solidFill>
                <a:latin typeface="Helvetica Neue"/>
                <a:ea typeface="Helvetica Neue"/>
                <a:cs typeface="Helvetica Neue"/>
                <a:sym typeface="Helvetica Neue"/>
              </a:defRPr>
            </a:pPr>
            <a:r>
              <a:t>        def __init__(self, name):</a:t>
            </a:r>
          </a:p>
          <a:p>
            <a:pPr algn="just">
              <a:defRPr sz="1800">
                <a:solidFill>
                  <a:srgbClr val="000000"/>
                </a:solidFill>
                <a:latin typeface="Helvetica Neue"/>
                <a:ea typeface="Helvetica Neue"/>
                <a:cs typeface="Helvetica Neue"/>
                <a:sym typeface="Helvetica Neue"/>
              </a:defRPr>
            </a:pPr>
            <a:r>
              <a:t>                self.name = name</a:t>
            </a:r>
          </a:p>
          <a:p>
            <a:pPr algn="just">
              <a:defRPr sz="1800">
                <a:solidFill>
                  <a:srgbClr val="000000"/>
                </a:solidFill>
                <a:latin typeface="Helvetica Neue"/>
                <a:ea typeface="Helvetica Neue"/>
                <a:cs typeface="Helvetica Neue"/>
                <a:sym typeface="Helvetica Neue"/>
              </a:defRPr>
            </a:pPr>
            <a:r>
              <a:t>                Person.count += 1</a:t>
            </a:r>
          </a:p>
          <a:p>
            <a:pPr algn="just">
              <a:defRPr sz="1800">
                <a:solidFill>
                  <a:srgbClr val="000000"/>
                </a:solidFill>
                <a:latin typeface="Helvetica Neue"/>
                <a:ea typeface="Helvetica Neue"/>
                <a:cs typeface="Helvetica Neue"/>
                <a:sym typeface="Helvetica Neue"/>
              </a:defRPr>
            </a:pPr>
            <a:r>
              <a:t>        @classmethod</a:t>
            </a:r>
          </a:p>
          <a:p>
            <a:pPr algn="just">
              <a:defRPr sz="1800">
                <a:solidFill>
                  <a:srgbClr val="000000"/>
                </a:solidFill>
                <a:latin typeface="Helvetica Neue"/>
                <a:ea typeface="Helvetica Neue"/>
                <a:cs typeface="Helvetica Neue"/>
                <a:sym typeface="Helvetica Neue"/>
              </a:defRPr>
            </a:pPr>
            <a:r>
              <a:t>        def get_count(cls):</a:t>
            </a:r>
          </a:p>
          <a:p>
            <a:pPr algn="just">
              <a:defRPr sz="1800">
                <a:solidFill>
                  <a:srgbClr val="000000"/>
                </a:solidFill>
                <a:latin typeface="Helvetica Neue"/>
                <a:ea typeface="Helvetica Neue"/>
                <a:cs typeface="Helvetica Neue"/>
                <a:sym typeface="Helvetica Neue"/>
              </a:defRPr>
            </a:pPr>
            <a:r>
              <a:t>                return f"Создано {cls.count} объектов.«</a:t>
            </a:r>
          </a:p>
          <a:p>
            <a:pPr algn="just">
              <a:defRPr sz="1800">
                <a:solidFill>
                  <a:srgbClr val="000000"/>
                </a:solidFill>
                <a:latin typeface="Helvetica Neue"/>
                <a:ea typeface="Helvetica Neue"/>
                <a:cs typeface="Helvetica Neue"/>
                <a:sym typeface="Helvetica Neue"/>
              </a:defRPr>
            </a:pPr>
            <a:r>
              <a:t>person1 = Person("Alice")</a:t>
            </a:r>
          </a:p>
          <a:p>
            <a:pPr algn="just">
              <a:defRPr sz="1800">
                <a:solidFill>
                  <a:srgbClr val="000000"/>
                </a:solidFill>
                <a:latin typeface="Helvetica Neue"/>
                <a:ea typeface="Helvetica Neue"/>
                <a:cs typeface="Helvetica Neue"/>
                <a:sym typeface="Helvetica Neue"/>
              </a:defRPr>
            </a:pPr>
            <a:r>
              <a:t>person2 = Person("Bob")</a:t>
            </a:r>
          </a:p>
          <a:p>
            <a:pPr algn="just">
              <a:defRPr sz="1800">
                <a:solidFill>
                  <a:srgbClr val="000000"/>
                </a:solidFill>
                <a:latin typeface="Helvetica Neue"/>
                <a:ea typeface="Helvetica Neue"/>
                <a:cs typeface="Helvetica Neue"/>
                <a:sym typeface="Helvetica Neue"/>
              </a:defRPr>
            </a:pPr>
            <a:r>
              <a:t>print(Person.get_count())  # Вывод: Создано 2 объектов.</a:t>
            </a:r>
          </a:p>
        </p:txBody>
      </p:sp>
      <p:sp>
        <p:nvSpPr>
          <p:cNvPr id="398" name="Google Shape;336;p1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39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0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2" name="Google Shape;341;p14" descr="Google Shape;341;p14"/>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03" name="Google Shape;342;p14"/>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НАСЛЕДОВАНИЕ</a:t>
            </a:r>
          </a:p>
        </p:txBody>
      </p:sp>
      <p:sp>
        <p:nvSpPr>
          <p:cNvPr id="404" name="Google Shape;343;p14"/>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05" name="Google Shape;344;p14"/>
          <p:cNvSpPr txBox="1"/>
          <p:nvPr/>
        </p:nvSpPr>
        <p:spPr>
          <a:xfrm>
            <a:off x="383073" y="2111383"/>
            <a:ext cx="12232248"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Переиспользование кода</a:t>
            </a:r>
          </a:p>
        </p:txBody>
      </p:sp>
      <p:sp>
        <p:nvSpPr>
          <p:cNvPr id="406" name="Google Shape;345;p14"/>
          <p:cNvSpPr/>
          <p:nvPr/>
        </p:nvSpPr>
        <p:spPr>
          <a:xfrm>
            <a:off x="11038589" y="4695737"/>
            <a:ext cx="10668749" cy="2531630"/>
          </a:xfrm>
          <a:prstGeom prst="roundRect">
            <a:avLst>
              <a:gd name="adj" fmla="val 1118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409" name="Google Shape;346;p14"/>
          <p:cNvGrpSpPr/>
          <p:nvPr/>
        </p:nvGrpSpPr>
        <p:grpSpPr>
          <a:xfrm>
            <a:off x="598487" y="11141647"/>
            <a:ext cx="1852105" cy="1832385"/>
            <a:chOff x="0" y="0"/>
            <a:chExt cx="1852105" cy="1832384"/>
          </a:xfrm>
        </p:grpSpPr>
        <p:sp>
          <p:nvSpPr>
            <p:cNvPr id="407" name="Google Shape;347;p14"/>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08" name="Google Shape;348;p14"/>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14</a:t>
              </a:r>
            </a:p>
          </p:txBody>
        </p:sp>
      </p:grpSp>
      <p:sp>
        <p:nvSpPr>
          <p:cNvPr id="410" name="Google Shape;349;p14"/>
          <p:cNvSpPr/>
          <p:nvPr/>
        </p:nvSpPr>
        <p:spPr>
          <a:xfrm>
            <a:off x="487070" y="3284830"/>
            <a:ext cx="23312534" cy="1258299"/>
          </a:xfrm>
          <a:prstGeom prst="roundRect">
            <a:avLst>
              <a:gd name="adj" fmla="val 21266"/>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11" name="Google Shape;350;p14"/>
          <p:cNvSpPr txBox="1"/>
          <p:nvPr/>
        </p:nvSpPr>
        <p:spPr>
          <a:xfrm>
            <a:off x="2468608" y="4704413"/>
            <a:ext cx="8258817" cy="68037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class Person:</a:t>
            </a:r>
          </a:p>
          <a:p>
            <a:pPr algn="just">
              <a:defRPr sz="2400">
                <a:solidFill>
                  <a:srgbClr val="535353"/>
                </a:solidFill>
                <a:latin typeface="Helvetica Neue"/>
                <a:ea typeface="Helvetica Neue"/>
                <a:cs typeface="Helvetica Neue"/>
                <a:sym typeface="Helvetica Neue"/>
              </a:defRPr>
            </a:pPr>
            <a:r>
              <a:t>        def __init__(self, name, age):</a:t>
            </a:r>
          </a:p>
          <a:p>
            <a:pPr algn="just">
              <a:defRPr sz="2400">
                <a:solidFill>
                  <a:srgbClr val="535353"/>
                </a:solidFill>
                <a:latin typeface="Helvetica Neue"/>
                <a:ea typeface="Helvetica Neue"/>
                <a:cs typeface="Helvetica Neue"/>
                <a:sym typeface="Helvetica Neue"/>
              </a:defRPr>
            </a:pPr>
            <a:r>
              <a:t>                self.name = name</a:t>
            </a:r>
          </a:p>
          <a:p>
            <a:pPr algn="just">
              <a:defRPr sz="2400">
                <a:solidFill>
                  <a:srgbClr val="535353"/>
                </a:solidFill>
                <a:latin typeface="Helvetica Neue"/>
                <a:ea typeface="Helvetica Neue"/>
                <a:cs typeface="Helvetica Neue"/>
                <a:sym typeface="Helvetica Neue"/>
              </a:defRPr>
            </a:pPr>
            <a:r>
              <a:t>                self.age = age</a:t>
            </a:r>
          </a:p>
          <a:p>
            <a:pPr algn="just">
              <a:defRPr sz="2400">
                <a:solidFill>
                  <a:srgbClr val="535353"/>
                </a:solidFill>
                <a:latin typeface="Helvetica Neue"/>
                <a:ea typeface="Helvetica Neue"/>
                <a:cs typeface="Helvetica Neue"/>
                <a:sym typeface="Helvetica Neue"/>
              </a:defRPr>
            </a:pPr>
            <a:r>
              <a:t>        def introduce(self):</a:t>
            </a:r>
          </a:p>
          <a:p>
            <a:pPr algn="just">
              <a:defRPr sz="2400">
                <a:solidFill>
                  <a:srgbClr val="535353"/>
                </a:solidFill>
                <a:latin typeface="Helvetica Neue"/>
                <a:ea typeface="Helvetica Neue"/>
                <a:cs typeface="Helvetica Neue"/>
                <a:sym typeface="Helvetica Neue"/>
              </a:defRPr>
            </a:pPr>
            <a:r>
              <a:t>                return f"Hi, I'm {self.name}, {self.age} years old.”</a:t>
            </a:r>
          </a:p>
          <a:p>
            <a:pPr algn="just">
              <a:defRPr sz="2400">
                <a:solidFill>
                  <a:srgbClr val="535353"/>
                </a:solidFill>
                <a:latin typeface="Helvetica Neue"/>
                <a:ea typeface="Helvetica Neue"/>
                <a:cs typeface="Helvetica Neue"/>
                <a:sym typeface="Helvetica Neue"/>
              </a:defRPr>
            </a:pPr>
            <a:r>
              <a:t>class Student(Person):  # Student наследует от Person</a:t>
            </a:r>
          </a:p>
          <a:p>
            <a:pPr algn="just">
              <a:defRPr sz="2400">
                <a:solidFill>
                  <a:srgbClr val="535353"/>
                </a:solidFill>
                <a:latin typeface="Helvetica Neue"/>
                <a:ea typeface="Helvetica Neue"/>
                <a:cs typeface="Helvetica Neue"/>
                <a:sym typeface="Helvetica Neue"/>
              </a:defRPr>
            </a:pPr>
            <a:r>
              <a:t>        def __init__(self, name, age, student_id ):</a:t>
            </a:r>
          </a:p>
          <a:p>
            <a:pPr algn="just">
              <a:defRPr sz="2400">
                <a:solidFill>
                  <a:srgbClr val="535353"/>
                </a:solidFill>
                <a:latin typeface="Helvetica Neue"/>
                <a:ea typeface="Helvetica Neue"/>
                <a:cs typeface="Helvetica Neue"/>
                <a:sym typeface="Helvetica Neue"/>
              </a:defRPr>
            </a:pPr>
            <a:r>
              <a:t>                Person.__init__(self, name, age)  # Вызов конструктора родителя</a:t>
            </a:r>
            <a:endParaRPr>
              <a:solidFill>
                <a:srgbClr val="000000"/>
              </a:solidFill>
            </a:endParaRPr>
          </a:p>
          <a:p>
            <a:pPr algn="just">
              <a:defRPr sz="2400">
                <a:solidFill>
                  <a:srgbClr val="535353"/>
                </a:solidFill>
                <a:latin typeface="Helvetica Neue"/>
                <a:ea typeface="Helvetica Neue"/>
                <a:cs typeface="Helvetica Neue"/>
                <a:sym typeface="Helvetica Neue"/>
              </a:defRPr>
            </a:pPr>
            <a:r>
              <a:t>                self.student_id = student_id</a:t>
            </a:r>
          </a:p>
          <a:p>
            <a:pPr algn="just">
              <a:defRPr sz="2400">
                <a:solidFill>
                  <a:srgbClr val="535353"/>
                </a:solidFill>
                <a:latin typeface="Helvetica Neue"/>
                <a:ea typeface="Helvetica Neue"/>
                <a:cs typeface="Helvetica Neue"/>
                <a:sym typeface="Helvetica Neue"/>
              </a:defRPr>
            </a:pPr>
            <a:r>
              <a:t>        def study(self):</a:t>
            </a:r>
          </a:p>
          <a:p>
            <a:pPr algn="just">
              <a:defRPr sz="2400">
                <a:solidFill>
                  <a:srgbClr val="535353"/>
                </a:solidFill>
                <a:latin typeface="Helvetica Neue"/>
                <a:ea typeface="Helvetica Neue"/>
                <a:cs typeface="Helvetica Neue"/>
                <a:sym typeface="Helvetica Neue"/>
              </a:defRPr>
            </a:pPr>
            <a:r>
              <a:t>                return f"{self.name} is studying.”</a:t>
            </a:r>
          </a:p>
          <a:p>
            <a:pPr algn="just">
              <a:defRPr sz="2400">
                <a:solidFill>
                  <a:srgbClr val="535353"/>
                </a:solidFill>
                <a:latin typeface="Helvetica Neue"/>
                <a:ea typeface="Helvetica Neue"/>
                <a:cs typeface="Helvetica Neue"/>
                <a:sym typeface="Helvetica Neue"/>
              </a:defRPr>
            </a:pPr>
            <a:r>
              <a:t>student = Student("Alice", 20, "S123")</a:t>
            </a:r>
          </a:p>
          <a:p>
            <a:pPr algn="just">
              <a:defRPr sz="2400">
                <a:solidFill>
                  <a:srgbClr val="535353"/>
                </a:solidFill>
                <a:latin typeface="Helvetica Neue"/>
                <a:ea typeface="Helvetica Neue"/>
                <a:cs typeface="Helvetica Neue"/>
                <a:sym typeface="Helvetica Neue"/>
              </a:defRPr>
            </a:pPr>
            <a:r>
              <a:t>print(student.introduce())  # Вывод: Hi, I'm Alice, 20 years old.</a:t>
            </a:r>
          </a:p>
          <a:p>
            <a:pPr algn="just">
              <a:defRPr sz="2400">
                <a:solidFill>
                  <a:srgbClr val="535353"/>
                </a:solidFill>
                <a:latin typeface="Helvetica Neue"/>
                <a:ea typeface="Helvetica Neue"/>
                <a:cs typeface="Helvetica Neue"/>
                <a:sym typeface="Helvetica Neue"/>
              </a:defRPr>
            </a:pPr>
            <a:r>
              <a:t>print(student.study())  # Вывод: Alice is studying.</a:t>
            </a:r>
          </a:p>
          <a:p>
            <a:pPr algn="just">
              <a:defRPr sz="2400">
                <a:solidFill>
                  <a:srgbClr val="535353"/>
                </a:solidFill>
                <a:latin typeface="Helvetica Neue"/>
                <a:ea typeface="Helvetica Neue"/>
                <a:cs typeface="Helvetica Neue"/>
                <a:sym typeface="Helvetica Neue"/>
              </a:defRPr>
            </a:pPr>
            <a:r>
              <a:t>print(student.student_id)  # Вывод: S123</a:t>
            </a:r>
          </a:p>
        </p:txBody>
      </p:sp>
      <p:sp>
        <p:nvSpPr>
          <p:cNvPr id="412" name="Google Shape;351;p14"/>
          <p:cNvSpPr txBox="1"/>
          <p:nvPr/>
        </p:nvSpPr>
        <p:spPr>
          <a:xfrm>
            <a:off x="650497" y="3284832"/>
            <a:ext cx="23003120" cy="125829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400">
                <a:solidFill>
                  <a:srgbClr val="535353"/>
                </a:solidFill>
                <a:latin typeface="Helvetica Neue"/>
                <a:ea typeface="Helvetica Neue"/>
                <a:cs typeface="Helvetica Neue"/>
                <a:sym typeface="Helvetica Neue"/>
              </a:defRPr>
            </a:lvl1pPr>
          </a:lstStyle>
          <a:p>
            <a:pPr/>
            <a:r>
              <a:t>Наследование позволяет создавать новый класс (подкласс) на основе существующего класса (родительского класса), унаследовав его атрибуты и методы с целью повторно использовать код, не переписывая его полностью заново, расширить функциональность и создать иерархию классов.</a:t>
            </a:r>
          </a:p>
        </p:txBody>
      </p:sp>
      <p:pic>
        <p:nvPicPr>
          <p:cNvPr id="413" name="Google Shape;352;p14" descr="Google Shape;352;p14"/>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14" name="Google Shape;353;p14"/>
          <p:cNvSpPr txBox="1"/>
          <p:nvPr/>
        </p:nvSpPr>
        <p:spPr>
          <a:xfrm>
            <a:off x="11143781" y="4769493"/>
            <a:ext cx="10454869" cy="23841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Метод super() вызывает методы родительского класса, автоматически определяет родительский класс, что делает код более читаемым:</a:t>
            </a:r>
            <a:endParaRPr>
              <a:solidFill>
                <a:srgbClr val="000000"/>
              </a:solidFill>
            </a:endParaRPr>
          </a:p>
          <a:p>
            <a:pPr algn="just">
              <a:defRPr sz="2400">
                <a:solidFill>
                  <a:srgbClr val="535353"/>
                </a:solidFill>
                <a:latin typeface="Helvetica Neue"/>
                <a:ea typeface="Helvetica Neue"/>
                <a:cs typeface="Helvetica Neue"/>
                <a:sym typeface="Helvetica Neue"/>
              </a:defRPr>
            </a:pPr>
            <a:r>
              <a:t>class Student(Person):</a:t>
            </a:r>
            <a:endParaRPr>
              <a:solidFill>
                <a:srgbClr val="000000"/>
              </a:solidFill>
            </a:endParaRPr>
          </a:p>
          <a:p>
            <a:pPr algn="just">
              <a:defRPr sz="2400">
                <a:solidFill>
                  <a:srgbClr val="535353"/>
                </a:solidFill>
                <a:latin typeface="Helvetica Neue"/>
                <a:ea typeface="Helvetica Neue"/>
                <a:cs typeface="Helvetica Neue"/>
                <a:sym typeface="Helvetica Neue"/>
              </a:defRPr>
            </a:pPr>
            <a:r>
              <a:t>        def __init__(self, name, age, student_id):</a:t>
            </a:r>
            <a:endParaRPr>
              <a:solidFill>
                <a:srgbClr val="000000"/>
              </a:solidFill>
            </a:endParaRPr>
          </a:p>
          <a:p>
            <a:pPr algn="just">
              <a:defRPr sz="2400">
                <a:solidFill>
                  <a:srgbClr val="535353"/>
                </a:solidFill>
                <a:latin typeface="Helvetica Neue"/>
                <a:ea typeface="Helvetica Neue"/>
                <a:cs typeface="Helvetica Neue"/>
                <a:sym typeface="Helvetica Neue"/>
              </a:defRPr>
            </a:pPr>
            <a:r>
              <a:t>                super().__init__(name, age)  # Вызов __init__ из Person</a:t>
            </a:r>
            <a:endParaRPr>
              <a:solidFill>
                <a:srgbClr val="000000"/>
              </a:solidFill>
            </a:endParaRPr>
          </a:p>
          <a:p>
            <a:pPr algn="just">
              <a:defRPr sz="2400">
                <a:solidFill>
                  <a:srgbClr val="535353"/>
                </a:solidFill>
                <a:latin typeface="Helvetica Neue"/>
                <a:ea typeface="Helvetica Neue"/>
                <a:cs typeface="Helvetica Neue"/>
                <a:sym typeface="Helvetica Neue"/>
              </a:defRPr>
            </a:pPr>
            <a:r>
              <a:t>                self.student_id = student_id</a:t>
            </a:r>
          </a:p>
        </p:txBody>
      </p:sp>
      <p:sp>
        <p:nvSpPr>
          <p:cNvPr id="415" name="Google Shape;354;p14"/>
          <p:cNvSpPr/>
          <p:nvPr/>
        </p:nvSpPr>
        <p:spPr>
          <a:xfrm>
            <a:off x="2358926" y="4695738"/>
            <a:ext cx="8507395" cy="6821072"/>
          </a:xfrm>
          <a:prstGeom prst="roundRect">
            <a:avLst>
              <a:gd name="adj" fmla="val 377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416" name="Google Shape;355;p14"/>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417"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18"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0" name="Google Shape;360;p15" descr="Google Shape;360;p15"/>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21" name="Google Shape;361;p15"/>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ИНКАПСУЛЯЦИЯ</a:t>
            </a:r>
          </a:p>
        </p:txBody>
      </p:sp>
      <p:sp>
        <p:nvSpPr>
          <p:cNvPr id="422" name="Google Shape;362;p15"/>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23" name="Google Shape;363;p15"/>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Защита данных</a:t>
            </a:r>
          </a:p>
        </p:txBody>
      </p:sp>
      <p:grpSp>
        <p:nvGrpSpPr>
          <p:cNvPr id="426" name="Google Shape;364;p15"/>
          <p:cNvGrpSpPr/>
          <p:nvPr/>
        </p:nvGrpSpPr>
        <p:grpSpPr>
          <a:xfrm>
            <a:off x="598487" y="11141647"/>
            <a:ext cx="1852105" cy="1832385"/>
            <a:chOff x="0" y="0"/>
            <a:chExt cx="1852105" cy="1832384"/>
          </a:xfrm>
        </p:grpSpPr>
        <p:sp>
          <p:nvSpPr>
            <p:cNvPr id="424" name="Google Shape;365;p15"/>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25" name="Google Shape;366;p15"/>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15</a:t>
              </a:r>
            </a:p>
          </p:txBody>
        </p:sp>
      </p:grpSp>
      <p:sp>
        <p:nvSpPr>
          <p:cNvPr id="427" name="Google Shape;367;p15"/>
          <p:cNvSpPr txBox="1"/>
          <p:nvPr/>
        </p:nvSpPr>
        <p:spPr>
          <a:xfrm>
            <a:off x="3002737" y="4581933"/>
            <a:ext cx="8467161" cy="74909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Python не имеет строгих модификаторов доступа (как private или protected в других языках), но использует соглашения об именовании</a:t>
            </a:r>
            <a:endParaRPr>
              <a:solidFill>
                <a:srgbClr val="000000"/>
              </a:solidFill>
            </a:endParaRPr>
          </a:p>
          <a:p>
            <a:pPr algn="just">
              <a:defRPr sz="2000">
                <a:solidFill>
                  <a:srgbClr val="535353"/>
                </a:solidFill>
                <a:latin typeface="Helvetica Neue"/>
                <a:ea typeface="Helvetica Neue"/>
                <a:cs typeface="Helvetica Neue"/>
                <a:sym typeface="Helvetica Neue"/>
              </a:defRPr>
            </a:pPr>
            <a:r>
              <a:t>Публичные атрибуты: доступны всем, например, self.name.</a:t>
            </a:r>
            <a:endParaRPr>
              <a:solidFill>
                <a:srgbClr val="000000"/>
              </a:solidFill>
            </a:endParaRPr>
          </a:p>
          <a:p>
            <a:pPr algn="just">
              <a:defRPr sz="2000">
                <a:solidFill>
                  <a:srgbClr val="535353"/>
                </a:solidFill>
                <a:latin typeface="Helvetica Neue"/>
                <a:ea typeface="Helvetica Neue"/>
                <a:cs typeface="Helvetica Neue"/>
                <a:sym typeface="Helvetica Neue"/>
              </a:defRPr>
            </a:pPr>
            <a:r>
              <a:t>Защищенные атрибуты (protected): начинаются с одного подчеркивания (_name), сигнализируют, что атрибут предназначен для внутреннего использования в классе или подклассах.</a:t>
            </a:r>
            <a:endParaRPr>
              <a:solidFill>
                <a:srgbClr val="000000"/>
              </a:solidFill>
            </a:endParaRPr>
          </a:p>
          <a:p>
            <a:pPr algn="just">
              <a:defRPr sz="2000">
                <a:solidFill>
                  <a:srgbClr val="535353"/>
                </a:solidFill>
                <a:latin typeface="Helvetica Neue"/>
                <a:ea typeface="Helvetica Neue"/>
                <a:cs typeface="Helvetica Neue"/>
                <a:sym typeface="Helvetica Neue"/>
              </a:defRPr>
            </a:pPr>
            <a:r>
              <a:t>Приватные атрибуты (private): начинаются с двух подчеркиваний (__name), скрыты от прямого доступа извне класса</a:t>
            </a:r>
            <a:endParaRPr>
              <a:solidFill>
                <a:srgbClr val="000000"/>
              </a:solidFill>
            </a:endParaRPr>
          </a:p>
          <a:p>
            <a:pPr algn="just">
              <a:defRPr sz="2000">
                <a:solidFill>
                  <a:srgbClr val="535353"/>
                </a:solidFill>
                <a:latin typeface="Helvetica Neue"/>
                <a:ea typeface="Helvetica Neue"/>
                <a:cs typeface="Helvetica Neue"/>
                <a:sym typeface="Helvetica Neue"/>
              </a:defRPr>
            </a:pPr>
            <a:r>
              <a:t>class Person:</a:t>
            </a:r>
          </a:p>
          <a:p>
            <a:pPr algn="just">
              <a:defRPr sz="2000">
                <a:solidFill>
                  <a:srgbClr val="535353"/>
                </a:solidFill>
                <a:latin typeface="Helvetica Neue"/>
                <a:ea typeface="Helvetica Neue"/>
                <a:cs typeface="Helvetica Neue"/>
                <a:sym typeface="Helvetica Neue"/>
              </a:defRPr>
            </a:pPr>
            <a:r>
              <a:t>        def __init__(self, name, age):</a:t>
            </a:r>
          </a:p>
          <a:p>
            <a:pPr algn="just">
              <a:defRPr sz="2000">
                <a:solidFill>
                  <a:srgbClr val="535353"/>
                </a:solidFill>
                <a:latin typeface="Helvetica Neue"/>
                <a:ea typeface="Helvetica Neue"/>
                <a:cs typeface="Helvetica Neue"/>
                <a:sym typeface="Helvetica Neue"/>
              </a:defRPr>
            </a:pPr>
            <a:r>
              <a:t>                self.name = name  # Публичный</a:t>
            </a:r>
            <a:endParaRPr>
              <a:solidFill>
                <a:srgbClr val="000000"/>
              </a:solidFill>
            </a:endParaRPr>
          </a:p>
          <a:p>
            <a:pPr algn="just">
              <a:defRPr sz="2000">
                <a:solidFill>
                  <a:srgbClr val="535353"/>
                </a:solidFill>
                <a:latin typeface="Helvetica Neue"/>
                <a:ea typeface="Helvetica Neue"/>
                <a:cs typeface="Helvetica Neue"/>
                <a:sym typeface="Helvetica Neue"/>
              </a:defRPr>
            </a:pPr>
            <a:r>
              <a:t>                self._age = age  # Защищенный</a:t>
            </a:r>
            <a:endParaRPr>
              <a:solidFill>
                <a:srgbClr val="000000"/>
              </a:solidFill>
            </a:endParaRPr>
          </a:p>
          <a:p>
            <a:pPr algn="just">
              <a:defRPr sz="2000">
                <a:solidFill>
                  <a:srgbClr val="535353"/>
                </a:solidFill>
                <a:latin typeface="Helvetica Neue"/>
                <a:ea typeface="Helvetica Neue"/>
                <a:cs typeface="Helvetica Neue"/>
                <a:sym typeface="Helvetica Neue"/>
              </a:defRPr>
            </a:pPr>
            <a:r>
              <a:t>                self.__secret = "secret data"  # Приватный</a:t>
            </a:r>
            <a:endParaRPr>
              <a:solidFill>
                <a:srgbClr val="000000"/>
              </a:solidFill>
            </a:endParaRPr>
          </a:p>
          <a:p>
            <a:pPr algn="just">
              <a:defRPr sz="2000">
                <a:solidFill>
                  <a:srgbClr val="535353"/>
                </a:solidFill>
                <a:latin typeface="Helvetica Neue"/>
                <a:ea typeface="Helvetica Neue"/>
                <a:cs typeface="Helvetica Neue"/>
                <a:sym typeface="Helvetica Neue"/>
              </a:defRPr>
            </a:pPr>
            <a:r>
              <a:t>        def get_secret(self):</a:t>
            </a:r>
          </a:p>
          <a:p>
            <a:pPr algn="just">
              <a:defRPr sz="2000">
                <a:solidFill>
                  <a:srgbClr val="535353"/>
                </a:solidFill>
                <a:latin typeface="Helvetica Neue"/>
                <a:ea typeface="Helvetica Neue"/>
                <a:cs typeface="Helvetica Neue"/>
                <a:sym typeface="Helvetica Neue"/>
              </a:defRPr>
            </a:pPr>
            <a:r>
              <a:t>                return self.__secret</a:t>
            </a:r>
          </a:p>
          <a:p>
            <a:pPr algn="just">
              <a:defRPr sz="2000">
                <a:solidFill>
                  <a:srgbClr val="535353"/>
                </a:solidFill>
                <a:latin typeface="Helvetica Neue"/>
                <a:ea typeface="Helvetica Neue"/>
                <a:cs typeface="Helvetica Neue"/>
                <a:sym typeface="Helvetica Neue"/>
              </a:defRPr>
            </a:pPr>
            <a:r>
              <a:t>person = Person("Alice", 25)</a:t>
            </a:r>
          </a:p>
          <a:p>
            <a:pPr algn="just">
              <a:defRPr sz="2000">
                <a:solidFill>
                  <a:srgbClr val="535353"/>
                </a:solidFill>
                <a:latin typeface="Helvetica Neue"/>
                <a:ea typeface="Helvetica Neue"/>
                <a:cs typeface="Helvetica Neue"/>
                <a:sym typeface="Helvetica Neue"/>
              </a:defRPr>
            </a:pPr>
            <a:r>
              <a:t>print(person.name)  # Вывод: Alice</a:t>
            </a:r>
          </a:p>
          <a:p>
            <a:pPr algn="just">
              <a:defRPr sz="2000">
                <a:solidFill>
                  <a:srgbClr val="535353"/>
                </a:solidFill>
                <a:latin typeface="Helvetica Neue"/>
                <a:ea typeface="Helvetica Neue"/>
                <a:cs typeface="Helvetica Neue"/>
                <a:sym typeface="Helvetica Neue"/>
              </a:defRPr>
            </a:pPr>
            <a:r>
              <a:t>print(person._age)  # Вывод: 25 (но это не рекомендуется)</a:t>
            </a:r>
            <a:endParaRPr>
              <a:solidFill>
                <a:srgbClr val="000000"/>
              </a:solidFill>
            </a:endParaRPr>
          </a:p>
          <a:p>
            <a:pPr algn="just">
              <a:defRPr sz="2000">
                <a:solidFill>
                  <a:srgbClr val="535353"/>
                </a:solidFill>
                <a:latin typeface="Helvetica Neue"/>
                <a:ea typeface="Helvetica Neue"/>
                <a:cs typeface="Helvetica Neue"/>
                <a:sym typeface="Helvetica Neue"/>
              </a:defRPr>
            </a:pPr>
            <a:r>
              <a:t># print(person.__secret)  # Ошибка: AttributeError</a:t>
            </a:r>
          </a:p>
          <a:p>
            <a:pPr algn="just">
              <a:defRPr sz="2000">
                <a:solidFill>
                  <a:srgbClr val="535353"/>
                </a:solidFill>
                <a:latin typeface="Helvetica Neue"/>
                <a:ea typeface="Helvetica Neue"/>
                <a:cs typeface="Helvetica Neue"/>
                <a:sym typeface="Helvetica Neue"/>
              </a:defRPr>
            </a:pPr>
            <a:r>
              <a:t>print(person.get_secret())  # Вывод: secret data</a:t>
            </a:r>
          </a:p>
          <a:p>
            <a:pPr algn="just">
              <a:defRPr>
                <a:solidFill>
                  <a:srgbClr val="000000"/>
                </a:solidFill>
              </a:defRPr>
            </a:pPr>
            <a:endParaRPr sz="2000">
              <a:solidFill>
                <a:srgbClr val="535353"/>
              </a:solidFill>
              <a:latin typeface="Helvetica Neue"/>
              <a:ea typeface="Helvetica Neue"/>
              <a:cs typeface="Helvetica Neue"/>
              <a:sym typeface="Helvetica Neue"/>
            </a:endParaRPr>
          </a:p>
          <a:p>
            <a:pPr algn="just">
              <a:defRPr sz="2000">
                <a:solidFill>
                  <a:srgbClr val="535353"/>
                </a:solidFill>
                <a:latin typeface="Helvetica Neue"/>
                <a:ea typeface="Helvetica Neue"/>
                <a:cs typeface="Helvetica Neue"/>
                <a:sym typeface="Helvetica Neue"/>
              </a:defRPr>
            </a:pPr>
            <a:r>
              <a:t>Приватные атрибуты с __ подвергаются "переписыванию имен" (name mangling): __secret становится _ClassName__secret</a:t>
            </a:r>
          </a:p>
        </p:txBody>
      </p:sp>
      <p:pic>
        <p:nvPicPr>
          <p:cNvPr id="428" name="Google Shape;368;p15" descr="Google Shape;368;p15"/>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29" name="Google Shape;369;p15"/>
          <p:cNvSpPr txBox="1"/>
          <p:nvPr/>
        </p:nvSpPr>
        <p:spPr>
          <a:xfrm>
            <a:off x="12191999" y="4555433"/>
            <a:ext cx="8662001" cy="77957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Управление банковским счетом с инкапсуляцией</a:t>
            </a:r>
            <a:endParaRPr>
              <a:solidFill>
                <a:srgbClr val="000000"/>
              </a:solidFill>
            </a:endParaRPr>
          </a:p>
          <a:p>
            <a:pPr algn="just">
              <a:defRPr sz="2000">
                <a:solidFill>
                  <a:srgbClr val="535353"/>
                </a:solidFill>
                <a:latin typeface="Helvetica Neue"/>
                <a:ea typeface="Helvetica Neue"/>
                <a:cs typeface="Helvetica Neue"/>
                <a:sym typeface="Helvetica Neue"/>
              </a:defRPr>
            </a:pPr>
            <a:r>
              <a:t>class BankAccount:</a:t>
            </a:r>
          </a:p>
          <a:p>
            <a:pPr algn="just">
              <a:defRPr sz="2000">
                <a:solidFill>
                  <a:srgbClr val="535353"/>
                </a:solidFill>
                <a:latin typeface="Helvetica Neue"/>
                <a:ea typeface="Helvetica Neue"/>
                <a:cs typeface="Helvetica Neue"/>
                <a:sym typeface="Helvetica Neue"/>
              </a:defRPr>
            </a:pPr>
            <a:r>
              <a:t>        def __init__(self, owner, balance):</a:t>
            </a:r>
          </a:p>
          <a:p>
            <a:pPr algn="just">
              <a:defRPr sz="2000">
                <a:solidFill>
                  <a:srgbClr val="535353"/>
                </a:solidFill>
                <a:latin typeface="Helvetica Neue"/>
                <a:ea typeface="Helvetica Neue"/>
                <a:cs typeface="Helvetica Neue"/>
                <a:sym typeface="Helvetica Neue"/>
              </a:defRPr>
            </a:pPr>
            <a:r>
              <a:t>                self.owner = owner</a:t>
            </a:r>
          </a:p>
          <a:p>
            <a:pPr algn="just">
              <a:defRPr sz="2000">
                <a:solidFill>
                  <a:srgbClr val="535353"/>
                </a:solidFill>
                <a:latin typeface="Helvetica Neue"/>
                <a:ea typeface="Helvetica Neue"/>
                <a:cs typeface="Helvetica Neue"/>
                <a:sym typeface="Helvetica Neue"/>
              </a:defRPr>
            </a:pPr>
            <a:r>
              <a:t>                self.__balance = balance  # Приватный атрибут</a:t>
            </a:r>
            <a:endParaRPr>
              <a:solidFill>
                <a:srgbClr val="000000"/>
              </a:solidFill>
            </a:endParaRPr>
          </a:p>
          <a:p>
            <a:pPr algn="just">
              <a:defRPr sz="2000">
                <a:solidFill>
                  <a:srgbClr val="535353"/>
                </a:solidFill>
                <a:latin typeface="Helvetica Neue"/>
                <a:ea typeface="Helvetica Neue"/>
                <a:cs typeface="Helvetica Neue"/>
                <a:sym typeface="Helvetica Neue"/>
              </a:defRPr>
            </a:pPr>
            <a:r>
              <a:t>        @property</a:t>
            </a:r>
          </a:p>
          <a:p>
            <a:pPr algn="just">
              <a:defRPr sz="2000">
                <a:solidFill>
                  <a:srgbClr val="535353"/>
                </a:solidFill>
                <a:latin typeface="Helvetica Neue"/>
                <a:ea typeface="Helvetica Neue"/>
                <a:cs typeface="Helvetica Neue"/>
                <a:sym typeface="Helvetica Neue"/>
              </a:defRPr>
            </a:pPr>
            <a:r>
              <a:t>        def balance(self):</a:t>
            </a:r>
          </a:p>
          <a:p>
            <a:pPr algn="just">
              <a:defRPr sz="2000">
                <a:solidFill>
                  <a:srgbClr val="535353"/>
                </a:solidFill>
                <a:latin typeface="Helvetica Neue"/>
                <a:ea typeface="Helvetica Neue"/>
                <a:cs typeface="Helvetica Neue"/>
                <a:sym typeface="Helvetica Neue"/>
              </a:defRPr>
            </a:pPr>
            <a:r>
              <a:t>                return self.__balance</a:t>
            </a:r>
          </a:p>
          <a:p>
            <a:pPr algn="just">
              <a:defRPr>
                <a:solidFill>
                  <a:srgbClr val="000000"/>
                </a:solidFill>
              </a:defRPr>
            </a:pPr>
            <a:endParaRPr sz="2000">
              <a:solidFill>
                <a:srgbClr val="535353"/>
              </a:solidFill>
              <a:latin typeface="Helvetica Neue"/>
              <a:ea typeface="Helvetica Neue"/>
              <a:cs typeface="Helvetica Neue"/>
              <a:sym typeface="Helvetica Neue"/>
            </a:endParaRPr>
          </a:p>
          <a:p>
            <a:pPr algn="just">
              <a:defRPr sz="2000">
                <a:solidFill>
                  <a:srgbClr val="535353"/>
                </a:solidFill>
                <a:latin typeface="Helvetica Neue"/>
                <a:ea typeface="Helvetica Neue"/>
                <a:cs typeface="Helvetica Neue"/>
                <a:sym typeface="Helvetica Neue"/>
              </a:defRPr>
            </a:pPr>
            <a:r>
              <a:t>        def deposit(self, amount):</a:t>
            </a:r>
          </a:p>
          <a:p>
            <a:pPr algn="just">
              <a:defRPr sz="2000">
                <a:solidFill>
                  <a:srgbClr val="535353"/>
                </a:solidFill>
                <a:latin typeface="Helvetica Neue"/>
                <a:ea typeface="Helvetica Neue"/>
                <a:cs typeface="Helvetica Neue"/>
                <a:sym typeface="Helvetica Neue"/>
              </a:defRPr>
            </a:pPr>
            <a:r>
              <a:t>                if amount &gt; 0:</a:t>
            </a:r>
          </a:p>
          <a:p>
            <a:pPr algn="just">
              <a:defRPr sz="2000">
                <a:solidFill>
                  <a:srgbClr val="535353"/>
                </a:solidFill>
                <a:latin typeface="Helvetica Neue"/>
                <a:ea typeface="Helvetica Neue"/>
                <a:cs typeface="Helvetica Neue"/>
                <a:sym typeface="Helvetica Neue"/>
              </a:defRPr>
            </a:pPr>
            <a:r>
              <a:t>                        self.__balance += amount</a:t>
            </a:r>
          </a:p>
          <a:p>
            <a:pPr algn="just">
              <a:defRPr sz="2000">
                <a:solidFill>
                  <a:srgbClr val="535353"/>
                </a:solidFill>
                <a:latin typeface="Helvetica Neue"/>
                <a:ea typeface="Helvetica Neue"/>
                <a:cs typeface="Helvetica Neue"/>
                <a:sym typeface="Helvetica Neue"/>
              </a:defRPr>
            </a:pPr>
            <a:r>
              <a:t>                        return f"Deposited {amount}. New balance: {self.__balance}" </a:t>
            </a:r>
          </a:p>
          <a:p>
            <a:pPr algn="just">
              <a:defRPr sz="2000">
                <a:solidFill>
                  <a:srgbClr val="535353"/>
                </a:solidFill>
                <a:latin typeface="Helvetica Neue"/>
                <a:ea typeface="Helvetica Neue"/>
                <a:cs typeface="Helvetica Neue"/>
                <a:sym typeface="Helvetica Neue"/>
              </a:defRPr>
            </a:pPr>
            <a:r>
              <a:t>                return "Invalid amount”</a:t>
            </a:r>
          </a:p>
          <a:p>
            <a:pPr algn="just">
              <a:defRPr sz="2000">
                <a:solidFill>
                  <a:srgbClr val="535353"/>
                </a:solidFill>
                <a:latin typeface="Helvetica Neue"/>
                <a:ea typeface="Helvetica Neue"/>
                <a:cs typeface="Helvetica Neue"/>
                <a:sym typeface="Helvetica Neue"/>
              </a:defRPr>
            </a:pPr>
            <a:r>
              <a:t>        def withdraw(self, amount):</a:t>
            </a:r>
          </a:p>
          <a:p>
            <a:pPr algn="just">
              <a:defRPr sz="2000">
                <a:solidFill>
                  <a:srgbClr val="535353"/>
                </a:solidFill>
                <a:latin typeface="Helvetica Neue"/>
                <a:ea typeface="Helvetica Neue"/>
                <a:cs typeface="Helvetica Neue"/>
                <a:sym typeface="Helvetica Neue"/>
              </a:defRPr>
            </a:pPr>
            <a:r>
              <a:t>                if 0 &lt; amount &lt;= self.__balance:</a:t>
            </a:r>
          </a:p>
          <a:p>
            <a:pPr algn="just">
              <a:defRPr sz="2000">
                <a:solidFill>
                  <a:srgbClr val="535353"/>
                </a:solidFill>
                <a:latin typeface="Helvetica Neue"/>
                <a:ea typeface="Helvetica Neue"/>
                <a:cs typeface="Helvetica Neue"/>
                <a:sym typeface="Helvetica Neue"/>
              </a:defRPr>
            </a:pPr>
            <a:r>
              <a:t>                        self.__balance -= amount</a:t>
            </a:r>
          </a:p>
          <a:p>
            <a:pPr algn="just">
              <a:defRPr sz="2000">
                <a:solidFill>
                  <a:srgbClr val="535353"/>
                </a:solidFill>
                <a:latin typeface="Helvetica Neue"/>
                <a:ea typeface="Helvetica Neue"/>
                <a:cs typeface="Helvetica Neue"/>
                <a:sym typeface="Helvetica Neue"/>
              </a:defRPr>
            </a:pPr>
            <a:r>
              <a:t>                        return f"Withdrew {amount}. New balance: {self.__balance}”</a:t>
            </a:r>
          </a:p>
          <a:p>
            <a:pPr algn="just">
              <a:defRPr sz="2000">
                <a:solidFill>
                  <a:srgbClr val="535353"/>
                </a:solidFill>
                <a:latin typeface="Helvetica Neue"/>
                <a:ea typeface="Helvetica Neue"/>
                <a:cs typeface="Helvetica Neue"/>
                <a:sym typeface="Helvetica Neue"/>
              </a:defRPr>
            </a:pPr>
            <a:r>
              <a:t>                return "Invalid withdrawal«</a:t>
            </a:r>
          </a:p>
          <a:p>
            <a:pPr algn="just">
              <a:defRPr sz="2000">
                <a:solidFill>
                  <a:srgbClr val="535353"/>
                </a:solidFill>
                <a:latin typeface="Helvetica Neue"/>
                <a:ea typeface="Helvetica Neue"/>
                <a:cs typeface="Helvetica Neue"/>
                <a:sym typeface="Helvetica Neue"/>
              </a:defRPr>
            </a:pPr>
            <a:r>
              <a:t>account = BankAccount("Alice", 1000)</a:t>
            </a:r>
          </a:p>
          <a:p>
            <a:pPr algn="just">
              <a:defRPr sz="2000">
                <a:solidFill>
                  <a:srgbClr val="535353"/>
                </a:solidFill>
                <a:latin typeface="Helvetica Neue"/>
                <a:ea typeface="Helvetica Neue"/>
                <a:cs typeface="Helvetica Neue"/>
                <a:sym typeface="Helvetica Neue"/>
              </a:defRPr>
            </a:pPr>
            <a:r>
              <a:t>print(account.deposit(500))  # Вывод: Deposited 500. New balance: 1500</a:t>
            </a:r>
          </a:p>
          <a:p>
            <a:pPr algn="just">
              <a:defRPr sz="2000">
                <a:solidFill>
                  <a:srgbClr val="535353"/>
                </a:solidFill>
                <a:latin typeface="Helvetica Neue"/>
                <a:ea typeface="Helvetica Neue"/>
                <a:cs typeface="Helvetica Neue"/>
                <a:sym typeface="Helvetica Neue"/>
              </a:defRPr>
            </a:pPr>
            <a:r>
              <a:t>print(account.withdraw(200))  # Вывод: Withdrew 200. New balance: 1300</a:t>
            </a:r>
          </a:p>
          <a:p>
            <a:pPr algn="just">
              <a:defRPr sz="2000">
                <a:solidFill>
                  <a:srgbClr val="535353"/>
                </a:solidFill>
                <a:latin typeface="Helvetica Neue"/>
                <a:ea typeface="Helvetica Neue"/>
                <a:cs typeface="Helvetica Neue"/>
                <a:sym typeface="Helvetica Neue"/>
              </a:defRPr>
            </a:pPr>
            <a:r>
              <a:t>print(account.balance)  # Вывод: 1300</a:t>
            </a:r>
            <a:endParaRPr>
              <a:solidFill>
                <a:srgbClr val="000000"/>
              </a:solidFill>
            </a:endParaRPr>
          </a:p>
          <a:p>
            <a:pPr algn="just">
              <a:defRPr sz="2000">
                <a:solidFill>
                  <a:srgbClr val="535353"/>
                </a:solidFill>
                <a:latin typeface="Helvetica Neue"/>
                <a:ea typeface="Helvetica Neue"/>
                <a:cs typeface="Helvetica Neue"/>
                <a:sym typeface="Helvetica Neue"/>
              </a:defRPr>
            </a:pPr>
            <a:r>
              <a:t>account.__balance = 9999  # Не изменит атрибут из-за name mangling</a:t>
            </a:r>
          </a:p>
        </p:txBody>
      </p:sp>
      <p:sp>
        <p:nvSpPr>
          <p:cNvPr id="430" name="Google Shape;370;p15"/>
          <p:cNvSpPr/>
          <p:nvPr/>
        </p:nvSpPr>
        <p:spPr>
          <a:xfrm>
            <a:off x="487070" y="3284832"/>
            <a:ext cx="23312534" cy="1258299"/>
          </a:xfrm>
          <a:prstGeom prst="roundRect">
            <a:avLst>
              <a:gd name="adj" fmla="val 21266"/>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31" name="Google Shape;371;p15"/>
          <p:cNvSpPr txBox="1"/>
          <p:nvPr/>
        </p:nvSpPr>
        <p:spPr>
          <a:xfrm>
            <a:off x="650497" y="3284832"/>
            <a:ext cx="23003120" cy="125829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400">
                <a:solidFill>
                  <a:srgbClr val="535353"/>
                </a:solidFill>
                <a:latin typeface="Helvetica Neue"/>
                <a:ea typeface="Helvetica Neue"/>
                <a:cs typeface="Helvetica Neue"/>
                <a:sym typeface="Helvetica Neue"/>
              </a:defRPr>
            </a:lvl1pPr>
          </a:lstStyle>
          <a:p>
            <a:pPr/>
            <a:r>
              <a:t>Инкапсуляция — это принцип ООП, который заключается в объединении данных (атрибутов) и методов, работающих с этими данными, внутри класса, а также в ограничении прямого доступа к данным извне</a:t>
            </a:r>
          </a:p>
        </p:txBody>
      </p:sp>
      <p:sp>
        <p:nvSpPr>
          <p:cNvPr id="432" name="Google Shape;372;p15"/>
          <p:cNvSpPr/>
          <p:nvPr/>
        </p:nvSpPr>
        <p:spPr>
          <a:xfrm>
            <a:off x="2808790" y="4695740"/>
            <a:ext cx="9031497" cy="7263325"/>
          </a:xfrm>
          <a:prstGeom prst="roundRect">
            <a:avLst>
              <a:gd name="adj" fmla="val 407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433" name="Google Shape;373;p15"/>
          <p:cNvSpPr/>
          <p:nvPr/>
        </p:nvSpPr>
        <p:spPr>
          <a:xfrm>
            <a:off x="12021432" y="4695740"/>
            <a:ext cx="8959889" cy="7515123"/>
          </a:xfrm>
          <a:prstGeom prst="roundRect">
            <a:avLst>
              <a:gd name="adj" fmla="val 32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434" name="Google Shape;374;p15"/>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43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3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8" name="Google Shape;379;p16" descr="Google Shape;379;p16"/>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39" name="Google Shape;380;p16"/>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ПОЛИМОРФИЗМ</a:t>
            </a:r>
          </a:p>
        </p:txBody>
      </p:sp>
      <p:sp>
        <p:nvSpPr>
          <p:cNvPr id="440" name="Google Shape;381;p16"/>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41" name="Google Shape;382;p16"/>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Гибкость методов</a:t>
            </a:r>
          </a:p>
        </p:txBody>
      </p:sp>
      <p:grpSp>
        <p:nvGrpSpPr>
          <p:cNvPr id="444" name="Google Shape;383;p16"/>
          <p:cNvGrpSpPr/>
          <p:nvPr/>
        </p:nvGrpSpPr>
        <p:grpSpPr>
          <a:xfrm>
            <a:off x="598487" y="11141647"/>
            <a:ext cx="1852105" cy="1832385"/>
            <a:chOff x="0" y="0"/>
            <a:chExt cx="1852105" cy="1832384"/>
          </a:xfrm>
        </p:grpSpPr>
        <p:sp>
          <p:nvSpPr>
            <p:cNvPr id="442" name="Google Shape;384;p16"/>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43" name="Google Shape;385;p16"/>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16</a:t>
              </a:r>
            </a:p>
          </p:txBody>
        </p:sp>
      </p:grpSp>
      <p:sp>
        <p:nvSpPr>
          <p:cNvPr id="445" name="Google Shape;386;p16"/>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46" name="Google Shape;387;p16"/>
          <p:cNvSpPr txBox="1"/>
          <p:nvPr/>
        </p:nvSpPr>
        <p:spPr>
          <a:xfrm>
            <a:off x="4019887" y="5310515"/>
            <a:ext cx="6195502" cy="65765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Полиморфизма через наследование – подклассы переопределяют методы родительского класса, предоставляя свою реализацию, например:</a:t>
            </a:r>
            <a:endParaRPr>
              <a:solidFill>
                <a:srgbClr val="000000"/>
              </a:solidFill>
            </a:endParaRPr>
          </a:p>
          <a:p>
            <a:pPr algn="just">
              <a:defRPr sz="2000">
                <a:solidFill>
                  <a:srgbClr val="535353"/>
                </a:solidFill>
                <a:latin typeface="Helvetica Neue"/>
                <a:ea typeface="Helvetica Neue"/>
                <a:cs typeface="Helvetica Neue"/>
                <a:sym typeface="Helvetica Neue"/>
              </a:defRPr>
            </a:pPr>
            <a:r>
              <a:t>class Shape:</a:t>
            </a:r>
          </a:p>
          <a:p>
            <a:pPr algn="just">
              <a:defRPr sz="2000">
                <a:solidFill>
                  <a:srgbClr val="535353"/>
                </a:solidFill>
                <a:latin typeface="Helvetica Neue"/>
                <a:ea typeface="Helvetica Neue"/>
                <a:cs typeface="Helvetica Neue"/>
                <a:sym typeface="Helvetica Neue"/>
              </a:defRPr>
            </a:pPr>
            <a:r>
              <a:t>        def area(self):</a:t>
            </a:r>
          </a:p>
          <a:p>
            <a:pPr algn="just">
              <a:defRPr sz="2000">
                <a:solidFill>
                  <a:srgbClr val="535353"/>
                </a:solidFill>
                <a:latin typeface="Helvetica Neue"/>
                <a:ea typeface="Helvetica Neue"/>
                <a:cs typeface="Helvetica Neue"/>
                <a:sym typeface="Helvetica Neue"/>
              </a:defRPr>
            </a:pPr>
            <a:r>
              <a:t>                return 0  # Базовая реализация</a:t>
            </a:r>
            <a:endParaRPr>
              <a:solidFill>
                <a:srgbClr val="000000"/>
              </a:solidFill>
            </a:endParaRPr>
          </a:p>
          <a:p>
            <a:pPr algn="just">
              <a:defRPr sz="2000">
                <a:solidFill>
                  <a:srgbClr val="535353"/>
                </a:solidFill>
                <a:latin typeface="Helvetica Neue"/>
                <a:ea typeface="Helvetica Neue"/>
                <a:cs typeface="Helvetica Neue"/>
                <a:sym typeface="Helvetica Neue"/>
              </a:defRPr>
            </a:pPr>
            <a:r>
              <a:t>class Circle(Shape):</a:t>
            </a:r>
          </a:p>
          <a:p>
            <a:pPr algn="just">
              <a:defRPr sz="2000">
                <a:solidFill>
                  <a:srgbClr val="535353"/>
                </a:solidFill>
                <a:latin typeface="Helvetica Neue"/>
                <a:ea typeface="Helvetica Neue"/>
                <a:cs typeface="Helvetica Neue"/>
                <a:sym typeface="Helvetica Neue"/>
              </a:defRPr>
            </a:pPr>
            <a:r>
              <a:t>        def __init__(self, radius):</a:t>
            </a:r>
          </a:p>
          <a:p>
            <a:pPr algn="just">
              <a:defRPr sz="2000">
                <a:solidFill>
                  <a:srgbClr val="535353"/>
                </a:solidFill>
                <a:latin typeface="Helvetica Neue"/>
                <a:ea typeface="Helvetica Neue"/>
                <a:cs typeface="Helvetica Neue"/>
                <a:sym typeface="Helvetica Neue"/>
              </a:defRPr>
            </a:pPr>
            <a:r>
              <a:t>                self.radius = radius</a:t>
            </a:r>
          </a:p>
          <a:p>
            <a:pPr algn="just">
              <a:defRPr sz="2000">
                <a:solidFill>
                  <a:srgbClr val="535353"/>
                </a:solidFill>
                <a:latin typeface="Helvetica Neue"/>
                <a:ea typeface="Helvetica Neue"/>
                <a:cs typeface="Helvetica Neue"/>
                <a:sym typeface="Helvetica Neue"/>
              </a:defRPr>
            </a:pPr>
            <a:r>
              <a:t>        def area(self):  # Переопределение метода</a:t>
            </a:r>
            <a:endParaRPr>
              <a:solidFill>
                <a:srgbClr val="000000"/>
              </a:solidFill>
            </a:endParaRPr>
          </a:p>
          <a:p>
            <a:pPr algn="just">
              <a:defRPr sz="2000">
                <a:solidFill>
                  <a:srgbClr val="535353"/>
                </a:solidFill>
                <a:latin typeface="Helvetica Neue"/>
                <a:ea typeface="Helvetica Neue"/>
                <a:cs typeface="Helvetica Neue"/>
                <a:sym typeface="Helvetica Neue"/>
              </a:defRPr>
            </a:pPr>
            <a:r>
              <a:t>                return 3.14 * self.radius ** 2</a:t>
            </a:r>
          </a:p>
          <a:p>
            <a:pPr algn="just">
              <a:defRPr sz="2000">
                <a:solidFill>
                  <a:srgbClr val="535353"/>
                </a:solidFill>
                <a:latin typeface="Helvetica Neue"/>
                <a:ea typeface="Helvetica Neue"/>
                <a:cs typeface="Helvetica Neue"/>
                <a:sym typeface="Helvetica Neue"/>
              </a:defRPr>
            </a:pPr>
            <a:r>
              <a:t>class Rectangle(Shape):</a:t>
            </a:r>
          </a:p>
          <a:p>
            <a:pPr algn="just">
              <a:defRPr sz="2000">
                <a:solidFill>
                  <a:srgbClr val="535353"/>
                </a:solidFill>
                <a:latin typeface="Helvetica Neue"/>
                <a:ea typeface="Helvetica Neue"/>
                <a:cs typeface="Helvetica Neue"/>
                <a:sym typeface="Helvetica Neue"/>
              </a:defRPr>
            </a:pPr>
            <a:r>
              <a:t>        def __init__(self, width, height):</a:t>
            </a:r>
          </a:p>
          <a:p>
            <a:pPr algn="just">
              <a:defRPr sz="2000">
                <a:solidFill>
                  <a:srgbClr val="535353"/>
                </a:solidFill>
                <a:latin typeface="Helvetica Neue"/>
                <a:ea typeface="Helvetica Neue"/>
                <a:cs typeface="Helvetica Neue"/>
                <a:sym typeface="Helvetica Neue"/>
              </a:defRPr>
            </a:pPr>
            <a:r>
              <a:t>                self.width = width</a:t>
            </a:r>
          </a:p>
          <a:p>
            <a:pPr algn="just">
              <a:defRPr sz="2000">
                <a:solidFill>
                  <a:srgbClr val="535353"/>
                </a:solidFill>
                <a:latin typeface="Helvetica Neue"/>
                <a:ea typeface="Helvetica Neue"/>
                <a:cs typeface="Helvetica Neue"/>
                <a:sym typeface="Helvetica Neue"/>
              </a:defRPr>
            </a:pPr>
            <a:r>
              <a:t>                self.height = height</a:t>
            </a:r>
          </a:p>
          <a:p>
            <a:pPr algn="just">
              <a:defRPr sz="2000">
                <a:solidFill>
                  <a:srgbClr val="535353"/>
                </a:solidFill>
                <a:latin typeface="Helvetica Neue"/>
                <a:ea typeface="Helvetica Neue"/>
                <a:cs typeface="Helvetica Neue"/>
                <a:sym typeface="Helvetica Neue"/>
              </a:defRPr>
            </a:pPr>
            <a:r>
              <a:t>        def area(self):  # Переопределение метода</a:t>
            </a:r>
            <a:endParaRPr>
              <a:solidFill>
                <a:srgbClr val="000000"/>
              </a:solidFill>
            </a:endParaRPr>
          </a:p>
          <a:p>
            <a:pPr algn="just">
              <a:defRPr sz="2000">
                <a:solidFill>
                  <a:srgbClr val="535353"/>
                </a:solidFill>
                <a:latin typeface="Helvetica Neue"/>
                <a:ea typeface="Helvetica Neue"/>
                <a:cs typeface="Helvetica Neue"/>
                <a:sym typeface="Helvetica Neue"/>
              </a:defRPr>
            </a:pPr>
            <a:r>
              <a:t>                return self.width * self.height</a:t>
            </a:r>
          </a:p>
          <a:p>
            <a:pPr algn="just">
              <a:defRPr sz="2000">
                <a:solidFill>
                  <a:srgbClr val="535353"/>
                </a:solidFill>
                <a:latin typeface="Helvetica Neue"/>
                <a:ea typeface="Helvetica Neue"/>
                <a:cs typeface="Helvetica Neue"/>
                <a:sym typeface="Helvetica Neue"/>
              </a:defRPr>
            </a:pPr>
            <a:r>
              <a:t>shapes = [Circle(5), Rectangle(4, 6)]</a:t>
            </a:r>
          </a:p>
          <a:p>
            <a:pPr algn="just">
              <a:defRPr sz="2000">
                <a:solidFill>
                  <a:srgbClr val="535353"/>
                </a:solidFill>
                <a:latin typeface="Helvetica Neue"/>
                <a:ea typeface="Helvetica Neue"/>
                <a:cs typeface="Helvetica Neue"/>
                <a:sym typeface="Helvetica Neue"/>
              </a:defRPr>
            </a:pPr>
            <a:r>
              <a:t>for shape in shapes:</a:t>
            </a:r>
          </a:p>
          <a:p>
            <a:pPr algn="just">
              <a:defRPr sz="2000">
                <a:solidFill>
                  <a:srgbClr val="535353"/>
                </a:solidFill>
                <a:latin typeface="Helvetica Neue"/>
                <a:ea typeface="Helvetica Neue"/>
                <a:cs typeface="Helvetica Neue"/>
                <a:sym typeface="Helvetica Neue"/>
              </a:defRPr>
            </a:pPr>
            <a:r>
              <a:t>        print(shape.area())  # Вывод: 78.5 (Circle), 24 (Rectangle)</a:t>
            </a:r>
          </a:p>
        </p:txBody>
      </p:sp>
      <p:sp>
        <p:nvSpPr>
          <p:cNvPr id="447" name="Google Shape;388;p16"/>
          <p:cNvSpPr txBox="1"/>
          <p:nvPr/>
        </p:nvSpPr>
        <p:spPr>
          <a:xfrm>
            <a:off x="650497" y="3773280"/>
            <a:ext cx="23003120" cy="9109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Полиморфизм — принцип ООП, позволяющий объектам разных классов использовать единый интерфейс для выполнения различных действий. Например, метод area() в классах Circle и Rectangle вычисляет площадь по-разному, но вызывается одинаково.</a:t>
            </a:r>
          </a:p>
        </p:txBody>
      </p:sp>
      <p:pic>
        <p:nvPicPr>
          <p:cNvPr id="448" name="Google Shape;389;p16" descr="Google Shape;389;p16"/>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49" name="Google Shape;390;p16"/>
          <p:cNvSpPr txBox="1"/>
          <p:nvPr/>
        </p:nvSpPr>
        <p:spPr>
          <a:xfrm>
            <a:off x="10787605" y="5263699"/>
            <a:ext cx="10347768" cy="401063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defTabSz="905255">
              <a:defRPr sz="1979">
                <a:solidFill>
                  <a:srgbClr val="535353"/>
                </a:solidFill>
                <a:latin typeface="Helvetica Neue"/>
                <a:ea typeface="Helvetica Neue"/>
                <a:cs typeface="Helvetica Neue"/>
                <a:sym typeface="Helvetica Neue"/>
              </a:defRPr>
            </a:pPr>
            <a:r>
              <a:t>Полиморфизм без наследования (Duck Typing – «утиная типизация»):</a:t>
            </a:r>
            <a:endParaRPr>
              <a:solidFill>
                <a:srgbClr val="000000"/>
              </a:solidFill>
            </a:endParaRPr>
          </a:p>
          <a:p>
            <a:pPr algn="just" defTabSz="905255">
              <a:defRPr sz="1979">
                <a:solidFill>
                  <a:srgbClr val="535353"/>
                </a:solidFill>
                <a:latin typeface="Helvetica Neue"/>
                <a:ea typeface="Helvetica Neue"/>
                <a:cs typeface="Helvetica Neue"/>
                <a:sym typeface="Helvetica Neue"/>
              </a:defRPr>
            </a:pPr>
            <a:r>
              <a:t>class Dog:</a:t>
            </a:r>
          </a:p>
          <a:p>
            <a:pPr algn="just" defTabSz="905255">
              <a:defRPr sz="1979">
                <a:solidFill>
                  <a:srgbClr val="535353"/>
                </a:solidFill>
                <a:latin typeface="Helvetica Neue"/>
                <a:ea typeface="Helvetica Neue"/>
                <a:cs typeface="Helvetica Neue"/>
                <a:sym typeface="Helvetica Neue"/>
              </a:defRPr>
            </a:pPr>
            <a:r>
              <a:t>        def speak(self):</a:t>
            </a:r>
          </a:p>
          <a:p>
            <a:pPr algn="just" defTabSz="905255">
              <a:defRPr sz="1979">
                <a:solidFill>
                  <a:srgbClr val="535353"/>
                </a:solidFill>
                <a:latin typeface="Helvetica Neue"/>
                <a:ea typeface="Helvetica Neue"/>
                <a:cs typeface="Helvetica Neue"/>
                <a:sym typeface="Helvetica Neue"/>
              </a:defRPr>
            </a:pPr>
            <a:r>
              <a:t>                return "Woof!«</a:t>
            </a:r>
          </a:p>
          <a:p>
            <a:pPr algn="just" defTabSz="905255">
              <a:defRPr sz="1979">
                <a:solidFill>
                  <a:srgbClr val="535353"/>
                </a:solidFill>
                <a:latin typeface="Helvetica Neue"/>
                <a:ea typeface="Helvetica Neue"/>
                <a:cs typeface="Helvetica Neue"/>
                <a:sym typeface="Helvetica Neue"/>
              </a:defRPr>
            </a:pPr>
            <a:r>
              <a:t>class Cat:</a:t>
            </a:r>
          </a:p>
          <a:p>
            <a:pPr algn="just" defTabSz="905255">
              <a:defRPr sz="1979">
                <a:solidFill>
                  <a:srgbClr val="535353"/>
                </a:solidFill>
                <a:latin typeface="Helvetica Neue"/>
                <a:ea typeface="Helvetica Neue"/>
                <a:cs typeface="Helvetica Neue"/>
                <a:sym typeface="Helvetica Neue"/>
              </a:defRPr>
            </a:pPr>
            <a:r>
              <a:t>        def speak(self):</a:t>
            </a:r>
          </a:p>
          <a:p>
            <a:pPr algn="just" defTabSz="905255">
              <a:defRPr sz="1979">
                <a:solidFill>
                  <a:srgbClr val="535353"/>
                </a:solidFill>
                <a:latin typeface="Helvetica Neue"/>
                <a:ea typeface="Helvetica Neue"/>
                <a:cs typeface="Helvetica Neue"/>
                <a:sym typeface="Helvetica Neue"/>
              </a:defRPr>
            </a:pPr>
            <a:r>
              <a:t>                return "Meow!«</a:t>
            </a:r>
          </a:p>
          <a:p>
            <a:pPr algn="just" defTabSz="905255">
              <a:defRPr sz="1979">
                <a:solidFill>
                  <a:srgbClr val="535353"/>
                </a:solidFill>
                <a:latin typeface="Helvetica Neue"/>
                <a:ea typeface="Helvetica Neue"/>
                <a:cs typeface="Helvetica Neue"/>
                <a:sym typeface="Helvetica Neue"/>
              </a:defRPr>
            </a:pPr>
            <a:r>
              <a:t>def make_sound(animal):</a:t>
            </a:r>
            <a:endParaRPr>
              <a:solidFill>
                <a:srgbClr val="000000"/>
              </a:solidFill>
            </a:endParaRPr>
          </a:p>
          <a:p>
            <a:pPr algn="just" defTabSz="905255">
              <a:defRPr sz="1979">
                <a:solidFill>
                  <a:srgbClr val="535353"/>
                </a:solidFill>
                <a:latin typeface="Helvetica Neue"/>
                <a:ea typeface="Helvetica Neue"/>
                <a:cs typeface="Helvetica Neue"/>
                <a:sym typeface="Helvetica Neue"/>
              </a:defRPr>
            </a:pPr>
            <a:r>
              <a:t>        print(animal.speak())  # Работает с любым объектом, у которого есть метод speak</a:t>
            </a:r>
          </a:p>
          <a:p>
            <a:pPr algn="just" defTabSz="905255">
              <a:defRPr sz="1979">
                <a:solidFill>
                  <a:srgbClr val="535353"/>
                </a:solidFill>
                <a:latin typeface="Helvetica Neue"/>
                <a:ea typeface="Helvetica Neue"/>
                <a:cs typeface="Helvetica Neue"/>
                <a:sym typeface="Helvetica Neue"/>
              </a:defRPr>
            </a:pPr>
            <a:r>
              <a:t>animals = [Dog(), Cat()]</a:t>
            </a:r>
          </a:p>
          <a:p>
            <a:pPr algn="just" defTabSz="905255">
              <a:defRPr sz="1979">
                <a:solidFill>
                  <a:srgbClr val="535353"/>
                </a:solidFill>
                <a:latin typeface="Helvetica Neue"/>
                <a:ea typeface="Helvetica Neue"/>
                <a:cs typeface="Helvetica Neue"/>
                <a:sym typeface="Helvetica Neue"/>
              </a:defRPr>
            </a:pPr>
            <a:r>
              <a:t>for animal in animals:</a:t>
            </a:r>
          </a:p>
          <a:p>
            <a:pPr algn="just" defTabSz="905255">
              <a:defRPr sz="1979">
                <a:solidFill>
                  <a:srgbClr val="535353"/>
                </a:solidFill>
                <a:latin typeface="Helvetica Neue"/>
                <a:ea typeface="Helvetica Neue"/>
                <a:cs typeface="Helvetica Neue"/>
                <a:sym typeface="Helvetica Neue"/>
              </a:defRPr>
            </a:pPr>
            <a:r>
              <a:t>        make_sound(animal)  # Вывод: Woof!, Meow!</a:t>
            </a:r>
          </a:p>
        </p:txBody>
      </p:sp>
      <p:sp>
        <p:nvSpPr>
          <p:cNvPr id="450" name="Google Shape;391;p16"/>
          <p:cNvSpPr/>
          <p:nvPr/>
        </p:nvSpPr>
        <p:spPr>
          <a:xfrm>
            <a:off x="3861701" y="5263700"/>
            <a:ext cx="6655444" cy="6670169"/>
          </a:xfrm>
          <a:prstGeom prst="roundRect">
            <a:avLst>
              <a:gd name="adj" fmla="val 435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451" name="Google Shape;392;p16"/>
          <p:cNvSpPr/>
          <p:nvPr/>
        </p:nvSpPr>
        <p:spPr>
          <a:xfrm>
            <a:off x="10669527" y="5263700"/>
            <a:ext cx="10465845" cy="4283648"/>
          </a:xfrm>
          <a:prstGeom prst="roundRect">
            <a:avLst>
              <a:gd name="adj" fmla="val 748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452" name="Google Shape;393;p16"/>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453"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54"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6" name="Google Shape;398;p17" descr="Google Shape;398;p17"/>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57" name="Google Shape;399;p17"/>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АБСТРАКТНЫЕ КЛАССЫ</a:t>
            </a:r>
          </a:p>
        </p:txBody>
      </p:sp>
      <p:sp>
        <p:nvSpPr>
          <p:cNvPr id="458" name="Google Shape;400;p17"/>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59" name="Google Shape;401;p17"/>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Интерфейсы и шаблоны</a:t>
            </a:r>
          </a:p>
        </p:txBody>
      </p:sp>
      <p:sp>
        <p:nvSpPr>
          <p:cNvPr id="460" name="Google Shape;402;p17"/>
          <p:cNvSpPr/>
          <p:nvPr/>
        </p:nvSpPr>
        <p:spPr>
          <a:xfrm>
            <a:off x="12864672" y="3276810"/>
            <a:ext cx="7928658" cy="6057454"/>
          </a:xfrm>
          <a:prstGeom prst="roundRect">
            <a:avLst>
              <a:gd name="adj" fmla="val 615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463" name="Google Shape;403;p17"/>
          <p:cNvGrpSpPr/>
          <p:nvPr/>
        </p:nvGrpSpPr>
        <p:grpSpPr>
          <a:xfrm>
            <a:off x="598487" y="11141647"/>
            <a:ext cx="1852105" cy="1832385"/>
            <a:chOff x="0" y="0"/>
            <a:chExt cx="1852105" cy="1832384"/>
          </a:xfrm>
        </p:grpSpPr>
        <p:sp>
          <p:nvSpPr>
            <p:cNvPr id="461" name="Google Shape;404;p17"/>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62" name="Google Shape;405;p17"/>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17</a:t>
              </a:r>
            </a:p>
          </p:txBody>
        </p:sp>
      </p:grpSp>
      <p:sp>
        <p:nvSpPr>
          <p:cNvPr id="464" name="Google Shape;406;p17"/>
          <p:cNvSpPr/>
          <p:nvPr/>
        </p:nvSpPr>
        <p:spPr>
          <a:xfrm>
            <a:off x="3296434" y="3276812"/>
            <a:ext cx="9367164" cy="8267349"/>
          </a:xfrm>
          <a:prstGeom prst="roundRect">
            <a:avLst>
              <a:gd name="adj" fmla="val 418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65" name="Google Shape;407;p17"/>
          <p:cNvSpPr txBox="1"/>
          <p:nvPr/>
        </p:nvSpPr>
        <p:spPr>
          <a:xfrm>
            <a:off x="13065746" y="3322068"/>
            <a:ext cx="7450684" cy="59669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Абстрактные классы с только абстрактными методами фактически являются интерфейсами. Интерфейсы задают контракт без реализации, гарантируя, что подклассы предоставят определенные методы, например:</a:t>
            </a:r>
            <a:endParaRPr>
              <a:solidFill>
                <a:srgbClr val="000000"/>
              </a:solidFill>
            </a:endParaRPr>
          </a:p>
          <a:p>
            <a:pPr algn="just">
              <a:defRPr sz="2000">
                <a:solidFill>
                  <a:srgbClr val="535353"/>
                </a:solidFill>
                <a:latin typeface="Helvetica Neue"/>
                <a:ea typeface="Helvetica Neue"/>
                <a:cs typeface="Helvetica Neue"/>
                <a:sym typeface="Helvetica Neue"/>
              </a:defRPr>
            </a:pPr>
            <a:r>
              <a:t>from abc import ABC, abstractmethod</a:t>
            </a:r>
          </a:p>
          <a:p>
            <a:pPr algn="just">
              <a:defRPr sz="2000">
                <a:solidFill>
                  <a:srgbClr val="535353"/>
                </a:solidFill>
                <a:latin typeface="Helvetica Neue"/>
                <a:ea typeface="Helvetica Neue"/>
                <a:cs typeface="Helvetica Neue"/>
                <a:sym typeface="Helvetica Neue"/>
              </a:defRPr>
            </a:pPr>
            <a:r>
              <a:t>class Drawable(ABC):</a:t>
            </a:r>
          </a:p>
          <a:p>
            <a:pPr algn="just">
              <a:defRPr sz="2000">
                <a:solidFill>
                  <a:srgbClr val="535353"/>
                </a:solidFill>
                <a:latin typeface="Helvetica Neue"/>
                <a:ea typeface="Helvetica Neue"/>
                <a:cs typeface="Helvetica Neue"/>
                <a:sym typeface="Helvetica Neue"/>
              </a:defRPr>
            </a:pPr>
            <a:r>
              <a:t>        @abstractmethod</a:t>
            </a:r>
          </a:p>
          <a:p>
            <a:pPr algn="just">
              <a:defRPr sz="2000">
                <a:solidFill>
                  <a:srgbClr val="535353"/>
                </a:solidFill>
                <a:latin typeface="Helvetica Neue"/>
                <a:ea typeface="Helvetica Neue"/>
                <a:cs typeface="Helvetica Neue"/>
                <a:sym typeface="Helvetica Neue"/>
              </a:defRPr>
            </a:pPr>
            <a:r>
              <a:t>        def draw(self):</a:t>
            </a:r>
          </a:p>
          <a:p>
            <a:pPr algn="just">
              <a:defRPr sz="2000">
                <a:solidFill>
                  <a:srgbClr val="535353"/>
                </a:solidFill>
                <a:latin typeface="Helvetica Neue"/>
                <a:ea typeface="Helvetica Neue"/>
                <a:cs typeface="Helvetica Neue"/>
                <a:sym typeface="Helvetica Neue"/>
              </a:defRPr>
            </a:pPr>
            <a:r>
              <a:t>                pass</a:t>
            </a:r>
          </a:p>
          <a:p>
            <a:pPr algn="just">
              <a:defRPr sz="2000">
                <a:solidFill>
                  <a:srgbClr val="535353"/>
                </a:solidFill>
                <a:latin typeface="Helvetica Neue"/>
                <a:ea typeface="Helvetica Neue"/>
                <a:cs typeface="Helvetica Neue"/>
                <a:sym typeface="Helvetica Neue"/>
              </a:defRPr>
            </a:pPr>
            <a:r>
              <a:t>class Circle(Drawable):</a:t>
            </a:r>
          </a:p>
          <a:p>
            <a:pPr algn="just">
              <a:defRPr sz="2000">
                <a:solidFill>
                  <a:srgbClr val="535353"/>
                </a:solidFill>
                <a:latin typeface="Helvetica Neue"/>
                <a:ea typeface="Helvetica Neue"/>
                <a:cs typeface="Helvetica Neue"/>
                <a:sym typeface="Helvetica Neue"/>
              </a:defRPr>
            </a:pPr>
            <a:r>
              <a:t>        def draw(self):</a:t>
            </a:r>
          </a:p>
          <a:p>
            <a:pPr algn="just">
              <a:defRPr sz="2000">
                <a:solidFill>
                  <a:srgbClr val="535353"/>
                </a:solidFill>
                <a:latin typeface="Helvetica Neue"/>
                <a:ea typeface="Helvetica Neue"/>
                <a:cs typeface="Helvetica Neue"/>
                <a:sym typeface="Helvetica Neue"/>
              </a:defRPr>
            </a:pPr>
            <a:r>
              <a:t>                return "Drawing a circle«</a:t>
            </a:r>
          </a:p>
          <a:p>
            <a:pPr algn="just">
              <a:defRPr sz="2000">
                <a:solidFill>
                  <a:srgbClr val="535353"/>
                </a:solidFill>
                <a:latin typeface="Helvetica Neue"/>
                <a:ea typeface="Helvetica Neue"/>
                <a:cs typeface="Helvetica Neue"/>
                <a:sym typeface="Helvetica Neue"/>
              </a:defRPr>
            </a:pPr>
            <a:r>
              <a:t>class Rectangle(Drawable):</a:t>
            </a:r>
          </a:p>
          <a:p>
            <a:pPr algn="just">
              <a:defRPr sz="2000">
                <a:solidFill>
                  <a:srgbClr val="535353"/>
                </a:solidFill>
                <a:latin typeface="Helvetica Neue"/>
                <a:ea typeface="Helvetica Neue"/>
                <a:cs typeface="Helvetica Neue"/>
                <a:sym typeface="Helvetica Neue"/>
              </a:defRPr>
            </a:pPr>
            <a:r>
              <a:t>        def draw(self):</a:t>
            </a:r>
          </a:p>
          <a:p>
            <a:pPr algn="just">
              <a:defRPr sz="2000">
                <a:solidFill>
                  <a:srgbClr val="535353"/>
                </a:solidFill>
                <a:latin typeface="Helvetica Neue"/>
                <a:ea typeface="Helvetica Neue"/>
                <a:cs typeface="Helvetica Neue"/>
                <a:sym typeface="Helvetica Neue"/>
              </a:defRPr>
            </a:pPr>
            <a:r>
              <a:t>                return "Drawing a rectangle«</a:t>
            </a:r>
          </a:p>
          <a:p>
            <a:pPr algn="just">
              <a:defRPr sz="2000">
                <a:solidFill>
                  <a:srgbClr val="535353"/>
                </a:solidFill>
                <a:latin typeface="Helvetica Neue"/>
                <a:ea typeface="Helvetica Neue"/>
                <a:cs typeface="Helvetica Neue"/>
                <a:sym typeface="Helvetica Neue"/>
              </a:defRPr>
            </a:pPr>
            <a:r>
              <a:t>shapes = [Circle(), Rectangle()]</a:t>
            </a:r>
          </a:p>
          <a:p>
            <a:pPr algn="just">
              <a:defRPr sz="2000">
                <a:solidFill>
                  <a:srgbClr val="535353"/>
                </a:solidFill>
                <a:latin typeface="Helvetica Neue"/>
                <a:ea typeface="Helvetica Neue"/>
                <a:cs typeface="Helvetica Neue"/>
                <a:sym typeface="Helvetica Neue"/>
              </a:defRPr>
            </a:pPr>
            <a:r>
              <a:t>for shape in shapes:</a:t>
            </a:r>
          </a:p>
          <a:p>
            <a:pPr algn="just">
              <a:defRPr sz="2000">
                <a:solidFill>
                  <a:srgbClr val="535353"/>
                </a:solidFill>
                <a:latin typeface="Helvetica Neue"/>
                <a:ea typeface="Helvetica Neue"/>
                <a:cs typeface="Helvetica Neue"/>
                <a:sym typeface="Helvetica Neue"/>
              </a:defRPr>
            </a:pPr>
            <a:r>
              <a:t>        print(shape.draw())  # Вывод: Drawing a circle, Drawing a rectangle</a:t>
            </a:r>
          </a:p>
        </p:txBody>
      </p:sp>
      <p:sp>
        <p:nvSpPr>
          <p:cNvPr id="466" name="Google Shape;408;p17"/>
          <p:cNvSpPr txBox="1"/>
          <p:nvPr/>
        </p:nvSpPr>
        <p:spPr>
          <a:xfrm>
            <a:off x="3497508" y="3360216"/>
            <a:ext cx="9050343" cy="81005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Абстрактный класс — это класс, который не может быть инстанцирован напрямую и предназначен для использования в качестве шаблона для других классов. Используется для определения общего интерфейса (набора методов), который должны реализовать все подклассы. проектирование систем, где требуется строгое соблюдение контракта (например, все фигуры должны иметь метод area()).</a:t>
            </a:r>
            <a:endParaRPr>
              <a:solidFill>
                <a:srgbClr val="000000"/>
              </a:solidFill>
            </a:endParaRPr>
          </a:p>
          <a:p>
            <a:pPr algn="just">
              <a:defRPr>
                <a:solidFill>
                  <a:srgbClr val="000000"/>
                </a:solidFill>
              </a:defRPr>
            </a:pPr>
            <a:endParaRPr sz="2000">
              <a:solidFill>
                <a:srgbClr val="535353"/>
              </a:solidFill>
              <a:latin typeface="Helvetica Neue"/>
              <a:ea typeface="Helvetica Neue"/>
              <a:cs typeface="Helvetica Neue"/>
              <a:sym typeface="Helvetica Neue"/>
            </a:endParaRPr>
          </a:p>
          <a:p>
            <a:pPr algn="just">
              <a:defRPr sz="2000">
                <a:solidFill>
                  <a:srgbClr val="535353"/>
                </a:solidFill>
                <a:latin typeface="Helvetica Neue"/>
                <a:ea typeface="Helvetica Neue"/>
                <a:cs typeface="Helvetica Neue"/>
                <a:sym typeface="Helvetica Neue"/>
              </a:defRPr>
            </a:pPr>
            <a:r>
              <a:t>Python предоставляет модуль abc (Abstract Base Classes) для создания абстрактных классов. Класс, наследующий от abc.ABC, становится абстрактным. Абстрактные методы определяются с декоратором @abstractmethod. Подклассы обязаны реализовать все абстрактные методы, иначе возникнет ошибка при создании объекта, например:</a:t>
            </a:r>
            <a:endParaRPr>
              <a:solidFill>
                <a:srgbClr val="000000"/>
              </a:solidFill>
            </a:endParaRPr>
          </a:p>
          <a:p>
            <a:pPr algn="just">
              <a:defRPr sz="2000">
                <a:solidFill>
                  <a:srgbClr val="535353"/>
                </a:solidFill>
                <a:latin typeface="Helvetica Neue"/>
                <a:ea typeface="Helvetica Neue"/>
                <a:cs typeface="Helvetica Neue"/>
                <a:sym typeface="Helvetica Neue"/>
              </a:defRPr>
            </a:pPr>
            <a:r>
              <a:t>from abc import ABC, abstractmethod</a:t>
            </a:r>
          </a:p>
          <a:p>
            <a:pPr algn="just">
              <a:defRPr sz="2000">
                <a:solidFill>
                  <a:srgbClr val="535353"/>
                </a:solidFill>
                <a:latin typeface="Helvetica Neue"/>
                <a:ea typeface="Helvetica Neue"/>
                <a:cs typeface="Helvetica Neue"/>
                <a:sym typeface="Helvetica Neue"/>
              </a:defRPr>
            </a:pPr>
            <a:r>
              <a:t>class Shape(ABC):</a:t>
            </a:r>
          </a:p>
          <a:p>
            <a:pPr algn="just">
              <a:defRPr sz="2000">
                <a:solidFill>
                  <a:srgbClr val="535353"/>
                </a:solidFill>
                <a:latin typeface="Helvetica Neue"/>
                <a:ea typeface="Helvetica Neue"/>
                <a:cs typeface="Helvetica Neue"/>
                <a:sym typeface="Helvetica Neue"/>
              </a:defRPr>
            </a:pPr>
            <a:r>
              <a:t>        @abstractmethod</a:t>
            </a:r>
          </a:p>
          <a:p>
            <a:pPr algn="just">
              <a:defRPr sz="2000">
                <a:solidFill>
                  <a:srgbClr val="535353"/>
                </a:solidFill>
                <a:latin typeface="Helvetica Neue"/>
                <a:ea typeface="Helvetica Neue"/>
                <a:cs typeface="Helvetica Neue"/>
                <a:sym typeface="Helvetica Neue"/>
              </a:defRPr>
            </a:pPr>
            <a:r>
              <a:t>        def area(self):</a:t>
            </a:r>
          </a:p>
          <a:p>
            <a:pPr algn="just">
              <a:defRPr sz="2000">
                <a:solidFill>
                  <a:srgbClr val="535353"/>
                </a:solidFill>
                <a:latin typeface="Helvetica Neue"/>
                <a:ea typeface="Helvetica Neue"/>
                <a:cs typeface="Helvetica Neue"/>
                <a:sym typeface="Helvetica Neue"/>
              </a:defRPr>
            </a:pPr>
            <a:r>
              <a:t>                pass  # Абстрактный метод без реализации</a:t>
            </a:r>
            <a:endParaRPr>
              <a:solidFill>
                <a:srgbClr val="000000"/>
              </a:solidFill>
            </a:endParaRPr>
          </a:p>
          <a:p>
            <a:pPr algn="just">
              <a:defRPr sz="2000">
                <a:solidFill>
                  <a:srgbClr val="535353"/>
                </a:solidFill>
                <a:latin typeface="Helvetica Neue"/>
                <a:ea typeface="Helvetica Neue"/>
                <a:cs typeface="Helvetica Neue"/>
                <a:sym typeface="Helvetica Neue"/>
              </a:defRPr>
            </a:pPr>
            <a:r>
              <a:t># Нельзя создать объект Shape:</a:t>
            </a:r>
          </a:p>
          <a:p>
            <a:pPr algn="just">
              <a:defRPr sz="2000">
                <a:solidFill>
                  <a:srgbClr val="535353"/>
                </a:solidFill>
                <a:latin typeface="Helvetica Neue"/>
                <a:ea typeface="Helvetica Neue"/>
                <a:cs typeface="Helvetica Neue"/>
                <a:sym typeface="Helvetica Neue"/>
              </a:defRPr>
            </a:pPr>
            <a:r>
              <a:t># shape = Shape()  # Ошибка: TypeError: Can't instantiate abstract class</a:t>
            </a:r>
          </a:p>
          <a:p>
            <a:pPr algn="just">
              <a:defRPr sz="2000">
                <a:solidFill>
                  <a:srgbClr val="535353"/>
                </a:solidFill>
                <a:latin typeface="Helvetica Neue"/>
                <a:ea typeface="Helvetica Neue"/>
                <a:cs typeface="Helvetica Neue"/>
                <a:sym typeface="Helvetica Neue"/>
              </a:defRPr>
            </a:pPr>
            <a:r>
              <a:t>class Circle(Shape):</a:t>
            </a:r>
          </a:p>
          <a:p>
            <a:pPr algn="just">
              <a:defRPr sz="2000">
                <a:solidFill>
                  <a:srgbClr val="535353"/>
                </a:solidFill>
                <a:latin typeface="Helvetica Neue"/>
                <a:ea typeface="Helvetica Neue"/>
                <a:cs typeface="Helvetica Neue"/>
                <a:sym typeface="Helvetica Neue"/>
              </a:defRPr>
            </a:pPr>
            <a:r>
              <a:t>        def __init__(self, radius):</a:t>
            </a:r>
          </a:p>
          <a:p>
            <a:pPr algn="just">
              <a:defRPr sz="2000">
                <a:solidFill>
                  <a:srgbClr val="535353"/>
                </a:solidFill>
                <a:latin typeface="Helvetica Neue"/>
                <a:ea typeface="Helvetica Neue"/>
                <a:cs typeface="Helvetica Neue"/>
                <a:sym typeface="Helvetica Neue"/>
              </a:defRPr>
            </a:pPr>
            <a:r>
              <a:t>                self.radius = radius</a:t>
            </a:r>
          </a:p>
          <a:p>
            <a:pPr algn="just">
              <a:defRPr sz="2000">
                <a:solidFill>
                  <a:srgbClr val="535353"/>
                </a:solidFill>
                <a:latin typeface="Helvetica Neue"/>
                <a:ea typeface="Helvetica Neue"/>
                <a:cs typeface="Helvetica Neue"/>
                <a:sym typeface="Helvetica Neue"/>
              </a:defRPr>
            </a:pPr>
            <a:r>
              <a:t>        def area(self):  # Реализация обязательного метода</a:t>
            </a:r>
            <a:endParaRPr>
              <a:solidFill>
                <a:srgbClr val="000000"/>
              </a:solidFill>
            </a:endParaRPr>
          </a:p>
          <a:p>
            <a:pPr algn="just">
              <a:defRPr sz="2000">
                <a:solidFill>
                  <a:srgbClr val="535353"/>
                </a:solidFill>
                <a:latin typeface="Helvetica Neue"/>
                <a:ea typeface="Helvetica Neue"/>
                <a:cs typeface="Helvetica Neue"/>
                <a:sym typeface="Helvetica Neue"/>
              </a:defRPr>
            </a:pPr>
            <a:r>
              <a:t>                return 3.14 * self.radius ** 2</a:t>
            </a:r>
          </a:p>
          <a:p>
            <a:pPr algn="just">
              <a:defRPr sz="2000">
                <a:solidFill>
                  <a:srgbClr val="535353"/>
                </a:solidFill>
                <a:latin typeface="Helvetica Neue"/>
                <a:ea typeface="Helvetica Neue"/>
                <a:cs typeface="Helvetica Neue"/>
                <a:sym typeface="Helvetica Neue"/>
              </a:defRPr>
            </a:pPr>
            <a:r>
              <a:t>circle = Circle(5)</a:t>
            </a:r>
          </a:p>
          <a:p>
            <a:pPr algn="just">
              <a:defRPr sz="2000">
                <a:solidFill>
                  <a:srgbClr val="535353"/>
                </a:solidFill>
                <a:latin typeface="Helvetica Neue"/>
                <a:ea typeface="Helvetica Neue"/>
                <a:cs typeface="Helvetica Neue"/>
                <a:sym typeface="Helvetica Neue"/>
              </a:defRPr>
            </a:pPr>
            <a:r>
              <a:t>print(circle.area())  # Вывод: 78.5</a:t>
            </a:r>
          </a:p>
        </p:txBody>
      </p:sp>
      <p:pic>
        <p:nvPicPr>
          <p:cNvPr id="467" name="Google Shape;409;p17" descr="Google Shape;409;p17"/>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68" name="Google Shape;410;p17"/>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46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7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2" name="Google Shape;415;p18" descr="Google Shape;415;p18"/>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73" name="Google Shape;416;p18"/>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МНОГОПОТОЧНОСТЬ</a:t>
            </a:r>
          </a:p>
        </p:txBody>
      </p:sp>
      <p:sp>
        <p:nvSpPr>
          <p:cNvPr id="474" name="Google Shape;417;p18"/>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75" name="Google Shape;418;p18"/>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Что такое многопоточность</a:t>
            </a:r>
          </a:p>
        </p:txBody>
      </p:sp>
      <p:sp>
        <p:nvSpPr>
          <p:cNvPr id="476" name="Google Shape;419;p18"/>
          <p:cNvSpPr/>
          <p:nvPr/>
        </p:nvSpPr>
        <p:spPr>
          <a:xfrm>
            <a:off x="4597491" y="4695742"/>
            <a:ext cx="15189019" cy="6228792"/>
          </a:xfrm>
          <a:prstGeom prst="roundRect">
            <a:avLst>
              <a:gd name="adj" fmla="val 514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479" name="Google Shape;420;p18"/>
          <p:cNvGrpSpPr/>
          <p:nvPr/>
        </p:nvGrpSpPr>
        <p:grpSpPr>
          <a:xfrm>
            <a:off x="598487" y="11141647"/>
            <a:ext cx="1852105" cy="1832385"/>
            <a:chOff x="0" y="0"/>
            <a:chExt cx="1852105" cy="1832384"/>
          </a:xfrm>
        </p:grpSpPr>
        <p:sp>
          <p:nvSpPr>
            <p:cNvPr id="477" name="Google Shape;421;p18"/>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78" name="Google Shape;422;p18"/>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18</a:t>
              </a:r>
            </a:p>
          </p:txBody>
        </p:sp>
      </p:grpSp>
      <p:sp>
        <p:nvSpPr>
          <p:cNvPr id="480" name="Google Shape;423;p18"/>
          <p:cNvSpPr/>
          <p:nvPr/>
        </p:nvSpPr>
        <p:spPr>
          <a:xfrm>
            <a:off x="487070" y="3284832"/>
            <a:ext cx="23312534" cy="1258299"/>
          </a:xfrm>
          <a:prstGeom prst="roundRect">
            <a:avLst>
              <a:gd name="adj" fmla="val 1942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81" name="Google Shape;424;p18"/>
          <p:cNvSpPr txBox="1"/>
          <p:nvPr/>
        </p:nvSpPr>
        <p:spPr>
          <a:xfrm>
            <a:off x="4750994" y="4817861"/>
            <a:ext cx="14919770" cy="60671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Применение многопоточности:</a:t>
            </a:r>
            <a:endParaRPr>
              <a:solidFill>
                <a:srgbClr val="000000"/>
              </a:solidFill>
            </a:endParaRPr>
          </a:p>
          <a:p>
            <a:pPr algn="just">
              <a:defRPr sz="2400">
                <a:solidFill>
                  <a:srgbClr val="535353"/>
                </a:solidFill>
                <a:latin typeface="Helvetica Neue"/>
                <a:ea typeface="Helvetica Neue"/>
                <a:cs typeface="Helvetica Neue"/>
                <a:sym typeface="Helvetica Neue"/>
              </a:defRPr>
            </a:pPr>
            <a:r>
              <a:t>1) Веб-скрейпинг: одновременное скачивание данных с нескольких веб-страниц:</a:t>
            </a:r>
            <a:endParaRPr>
              <a:solidFill>
                <a:srgbClr val="000000"/>
              </a:solidFill>
            </a:endParaRPr>
          </a:p>
          <a:p>
            <a:pPr algn="just">
              <a:defRPr sz="2400">
                <a:solidFill>
                  <a:srgbClr val="535353"/>
                </a:solidFill>
                <a:latin typeface="Helvetica Neue"/>
                <a:ea typeface="Helvetica Neue"/>
                <a:cs typeface="Helvetica Neue"/>
                <a:sym typeface="Helvetica Neue"/>
              </a:defRPr>
            </a:pPr>
            <a:r>
              <a:t>	import threading</a:t>
            </a:r>
          </a:p>
          <a:p>
            <a:pPr algn="just">
              <a:defRPr sz="2400">
                <a:solidFill>
                  <a:srgbClr val="535353"/>
                </a:solidFill>
                <a:latin typeface="Helvetica Neue"/>
                <a:ea typeface="Helvetica Neue"/>
                <a:cs typeface="Helvetica Neue"/>
                <a:sym typeface="Helvetica Neue"/>
              </a:defRPr>
            </a:pPr>
            <a:r>
              <a:t>	import requests</a:t>
            </a:r>
          </a:p>
          <a:p>
            <a:pPr algn="just">
              <a:defRPr sz="2400">
                <a:solidFill>
                  <a:srgbClr val="535353"/>
                </a:solidFill>
                <a:latin typeface="Helvetica Neue"/>
                <a:ea typeface="Helvetica Neue"/>
                <a:cs typeface="Helvetica Neue"/>
                <a:sym typeface="Helvetica Neue"/>
              </a:defRPr>
            </a:pPr>
            <a:r>
              <a:t>	def download_page(url):</a:t>
            </a:r>
          </a:p>
          <a:p>
            <a:pPr algn="just">
              <a:defRPr sz="2400">
                <a:solidFill>
                  <a:srgbClr val="535353"/>
                </a:solidFill>
                <a:latin typeface="Helvetica Neue"/>
                <a:ea typeface="Helvetica Neue"/>
                <a:cs typeface="Helvetica Neue"/>
                <a:sym typeface="Helvetica Neue"/>
              </a:defRPr>
            </a:pPr>
            <a:r>
              <a:t>	        response = requests.get(url)</a:t>
            </a:r>
          </a:p>
          <a:p>
            <a:pPr algn="just">
              <a:defRPr sz="2400">
                <a:solidFill>
                  <a:srgbClr val="535353"/>
                </a:solidFill>
                <a:latin typeface="Helvetica Neue"/>
                <a:ea typeface="Helvetica Neue"/>
                <a:cs typeface="Helvetica Neue"/>
                <a:sym typeface="Helvetica Neue"/>
              </a:defRPr>
            </a:pPr>
            <a:r>
              <a:t>	        print(f"Downloaded {url}: {response.status_code}")</a:t>
            </a:r>
          </a:p>
          <a:p>
            <a:pPr algn="just">
              <a:defRPr sz="2400">
                <a:solidFill>
                  <a:srgbClr val="535353"/>
                </a:solidFill>
                <a:latin typeface="Helvetica Neue"/>
                <a:ea typeface="Helvetica Neue"/>
                <a:cs typeface="Helvetica Neue"/>
                <a:sym typeface="Helvetica Neue"/>
              </a:defRPr>
            </a:pPr>
            <a:r>
              <a:t>	urls = 	["https://example.com", "https://python.org"]</a:t>
            </a:r>
          </a:p>
          <a:p>
            <a:pPr algn="just">
              <a:defRPr sz="2400">
                <a:solidFill>
                  <a:srgbClr val="535353"/>
                </a:solidFill>
                <a:latin typeface="Helvetica Neue"/>
                <a:ea typeface="Helvetica Neue"/>
                <a:cs typeface="Helvetica Neue"/>
                <a:sym typeface="Helvetica Neue"/>
              </a:defRPr>
            </a:pPr>
            <a:r>
              <a:t>	threads = [threading.Thread(target=download_page, args=(url,)) for url in urls]</a:t>
            </a:r>
          </a:p>
          <a:p>
            <a:pPr algn="just">
              <a:defRPr sz="2400">
                <a:solidFill>
                  <a:srgbClr val="535353"/>
                </a:solidFill>
                <a:latin typeface="Helvetica Neue"/>
                <a:ea typeface="Helvetica Neue"/>
                <a:cs typeface="Helvetica Neue"/>
                <a:sym typeface="Helvetica Neue"/>
              </a:defRPr>
            </a:pPr>
            <a:r>
              <a:t>	for t in threads:</a:t>
            </a:r>
          </a:p>
          <a:p>
            <a:pPr algn="just">
              <a:defRPr sz="2400">
                <a:solidFill>
                  <a:srgbClr val="535353"/>
                </a:solidFill>
                <a:latin typeface="Helvetica Neue"/>
                <a:ea typeface="Helvetica Neue"/>
                <a:cs typeface="Helvetica Neue"/>
                <a:sym typeface="Helvetica Neue"/>
              </a:defRPr>
            </a:pPr>
            <a:r>
              <a:t>	        t.start()</a:t>
            </a:r>
          </a:p>
          <a:p>
            <a:pPr algn="just">
              <a:defRPr sz="2400">
                <a:solidFill>
                  <a:srgbClr val="535353"/>
                </a:solidFill>
                <a:latin typeface="Helvetica Neue"/>
                <a:ea typeface="Helvetica Neue"/>
                <a:cs typeface="Helvetica Neue"/>
                <a:sym typeface="Helvetica Neue"/>
              </a:defRPr>
            </a:pPr>
            <a:r>
              <a:t>	for t in threads:</a:t>
            </a:r>
          </a:p>
          <a:p>
            <a:pPr algn="just">
              <a:defRPr sz="2400">
                <a:solidFill>
                  <a:srgbClr val="535353"/>
                </a:solidFill>
                <a:latin typeface="Helvetica Neue"/>
                <a:ea typeface="Helvetica Neue"/>
                <a:cs typeface="Helvetica Neue"/>
                <a:sym typeface="Helvetica Neue"/>
              </a:defRPr>
            </a:pPr>
            <a:r>
              <a:t>	        t.join()</a:t>
            </a:r>
          </a:p>
          <a:p>
            <a:pPr algn="just">
              <a:defRPr sz="2400">
                <a:solidFill>
                  <a:srgbClr val="535353"/>
                </a:solidFill>
                <a:latin typeface="Helvetica Neue"/>
                <a:ea typeface="Helvetica Neue"/>
                <a:cs typeface="Helvetica Neue"/>
                <a:sym typeface="Helvetica Neue"/>
              </a:defRPr>
            </a:pPr>
            <a:r>
              <a:t>2) Серверы: обработка нескольких клиентских подключений одновременно.</a:t>
            </a:r>
            <a:endParaRPr>
              <a:solidFill>
                <a:srgbClr val="000000"/>
              </a:solidFill>
            </a:endParaRPr>
          </a:p>
          <a:p>
            <a:pPr algn="just">
              <a:defRPr sz="2400">
                <a:solidFill>
                  <a:srgbClr val="535353"/>
                </a:solidFill>
                <a:latin typeface="Helvetica Neue"/>
                <a:ea typeface="Helvetica Neue"/>
                <a:cs typeface="Helvetica Neue"/>
                <a:sym typeface="Helvetica Neue"/>
              </a:defRPr>
            </a:pPr>
            <a:r>
              <a:t>3) Графические интерфейсы: выполнение фоновых задач без замораживания интерфейса.</a:t>
            </a:r>
            <a:endParaRPr>
              <a:solidFill>
                <a:srgbClr val="000000"/>
              </a:solidFill>
            </a:endParaRPr>
          </a:p>
          <a:p>
            <a:pPr algn="just">
              <a:defRPr sz="2400">
                <a:solidFill>
                  <a:srgbClr val="535353"/>
                </a:solidFill>
                <a:latin typeface="Helvetica Neue"/>
                <a:ea typeface="Helvetica Neue"/>
                <a:cs typeface="Helvetica Neue"/>
                <a:sym typeface="Helvetica Neue"/>
              </a:defRPr>
            </a:pPr>
            <a:r>
              <a:t>4) Автоматизация: параллельное выполнение задач, таких как обработка файлов или отправка email.</a:t>
            </a:r>
          </a:p>
        </p:txBody>
      </p:sp>
      <p:sp>
        <p:nvSpPr>
          <p:cNvPr id="482" name="Google Shape;425;p18"/>
          <p:cNvSpPr txBox="1"/>
          <p:nvPr/>
        </p:nvSpPr>
        <p:spPr>
          <a:xfrm>
            <a:off x="650497" y="3284832"/>
            <a:ext cx="23003120" cy="12583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2400">
                <a:solidFill>
                  <a:srgbClr val="535353"/>
                </a:solidFill>
                <a:latin typeface="Helvetica Neue"/>
                <a:ea typeface="Helvetica Neue"/>
                <a:cs typeface="Helvetica Neue"/>
                <a:sym typeface="Helvetica Neue"/>
              </a:defRPr>
            </a:pPr>
            <a:r>
              <a:t>Многопоточность — это способность программы выполнять несколько задач (потоков) одновременно в рамках одного процесса. </a:t>
            </a:r>
            <a:endParaRPr>
              <a:solidFill>
                <a:srgbClr val="000000"/>
              </a:solidFill>
            </a:endParaRPr>
          </a:p>
          <a:p>
            <a:pPr algn="just">
              <a:defRPr sz="2400">
                <a:solidFill>
                  <a:srgbClr val="535353"/>
                </a:solidFill>
                <a:latin typeface="Helvetica Neue"/>
                <a:ea typeface="Helvetica Neue"/>
                <a:cs typeface="Helvetica Neue"/>
                <a:sym typeface="Helvetica Neue"/>
              </a:defRPr>
            </a:pPr>
            <a:r>
              <a:t>Потоки — это подзадачи, которые разделяют память процесса, что позволяет быстрее переключаться между задачами, чем при использовании процессов.</a:t>
            </a:r>
          </a:p>
        </p:txBody>
      </p:sp>
      <p:pic>
        <p:nvPicPr>
          <p:cNvPr id="483" name="Google Shape;426;p18" descr="Google Shape;426;p18"/>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84" name="Google Shape;427;p1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48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48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8" name="Google Shape;432;p19" descr="Google Shape;432;p19"/>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489" name="Google Shape;433;p19"/>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МОДУЛЬ THREADING</a:t>
            </a:r>
          </a:p>
        </p:txBody>
      </p:sp>
      <p:sp>
        <p:nvSpPr>
          <p:cNvPr id="490" name="Google Shape;434;p19"/>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91" name="Google Shape;435;p19"/>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Создание и управление потоками</a:t>
            </a:r>
          </a:p>
        </p:txBody>
      </p:sp>
      <p:grpSp>
        <p:nvGrpSpPr>
          <p:cNvPr id="494" name="Google Shape;436;p19"/>
          <p:cNvGrpSpPr/>
          <p:nvPr/>
        </p:nvGrpSpPr>
        <p:grpSpPr>
          <a:xfrm>
            <a:off x="598487" y="11141647"/>
            <a:ext cx="1852105" cy="1832385"/>
            <a:chOff x="0" y="0"/>
            <a:chExt cx="1852105" cy="1832384"/>
          </a:xfrm>
        </p:grpSpPr>
        <p:sp>
          <p:nvSpPr>
            <p:cNvPr id="492" name="Google Shape;437;p19"/>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493" name="Google Shape;438;p19"/>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1</a:t>
              </a:r>
            </a:p>
          </p:txBody>
        </p:sp>
      </p:grpSp>
      <p:sp>
        <p:nvSpPr>
          <p:cNvPr id="495" name="Google Shape;439;p19"/>
          <p:cNvSpPr/>
          <p:nvPr/>
        </p:nvSpPr>
        <p:spPr>
          <a:xfrm>
            <a:off x="455540" y="3284832"/>
            <a:ext cx="23312533"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496" name="Google Shape;440;p19"/>
          <p:cNvSpPr txBox="1"/>
          <p:nvPr/>
        </p:nvSpPr>
        <p:spPr>
          <a:xfrm>
            <a:off x="7581417" y="5366840"/>
            <a:ext cx="7492094" cy="56988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Для создания потока используется класс threading.Thread со следующими параметрами: target: функция, которую будет выполнять поток, args: аргументы для функции (передаются в виде кортежа), kwargs: именованные аргументы для функции (передаются в виде словаря). Пример, который создает поток, выводящий числа от 0 до 4:</a:t>
            </a:r>
            <a:endParaRPr>
              <a:solidFill>
                <a:srgbClr val="000000"/>
              </a:solidFill>
            </a:endParaRPr>
          </a:p>
          <a:p>
            <a:pPr algn="just">
              <a:defRPr sz="2400">
                <a:solidFill>
                  <a:srgbClr val="535353"/>
                </a:solidFill>
                <a:latin typeface="Helvetica Neue"/>
                <a:ea typeface="Helvetica Neue"/>
                <a:cs typeface="Helvetica Neue"/>
                <a:sym typeface="Helvetica Neue"/>
              </a:defRPr>
            </a:pPr>
            <a:r>
              <a:t>import threading</a:t>
            </a:r>
          </a:p>
          <a:p>
            <a:pPr algn="just">
              <a:defRPr sz="2400">
                <a:solidFill>
                  <a:srgbClr val="535353"/>
                </a:solidFill>
                <a:latin typeface="Helvetica Neue"/>
                <a:ea typeface="Helvetica Neue"/>
                <a:cs typeface="Helvetica Neue"/>
                <a:sym typeface="Helvetica Neue"/>
              </a:defRPr>
            </a:pPr>
            <a:r>
              <a:t>def print_numbers():</a:t>
            </a:r>
          </a:p>
          <a:p>
            <a:pPr algn="just">
              <a:defRPr sz="2400">
                <a:solidFill>
                  <a:srgbClr val="535353"/>
                </a:solidFill>
                <a:latin typeface="Helvetica Neue"/>
                <a:ea typeface="Helvetica Neue"/>
                <a:cs typeface="Helvetica Neue"/>
                <a:sym typeface="Helvetica Neue"/>
              </a:defRPr>
            </a:pPr>
            <a:r>
              <a:t>        for i in range(5):</a:t>
            </a:r>
          </a:p>
          <a:p>
            <a:pPr algn="just">
              <a:defRPr sz="2400">
                <a:solidFill>
                  <a:srgbClr val="535353"/>
                </a:solidFill>
                <a:latin typeface="Helvetica Neue"/>
                <a:ea typeface="Helvetica Neue"/>
                <a:cs typeface="Helvetica Neue"/>
                <a:sym typeface="Helvetica Neue"/>
              </a:defRPr>
            </a:pPr>
            <a:r>
              <a:t>                print(f"Number: {i}")</a:t>
            </a:r>
          </a:p>
          <a:p>
            <a:pPr algn="just">
              <a:defRPr sz="2400">
                <a:solidFill>
                  <a:srgbClr val="535353"/>
                </a:solidFill>
                <a:latin typeface="Helvetica Neue"/>
                <a:ea typeface="Helvetica Neue"/>
                <a:cs typeface="Helvetica Neue"/>
                <a:sym typeface="Helvetica Neue"/>
              </a:defRPr>
            </a:pPr>
            <a:r>
              <a:t>thread = threading.Thread(target=print_numbers)</a:t>
            </a:r>
          </a:p>
          <a:p>
            <a:pPr algn="just">
              <a:defRPr sz="2400">
                <a:solidFill>
                  <a:srgbClr val="535353"/>
                </a:solidFill>
                <a:latin typeface="Helvetica Neue"/>
                <a:ea typeface="Helvetica Neue"/>
                <a:cs typeface="Helvetica Neue"/>
                <a:sym typeface="Helvetica Neue"/>
              </a:defRPr>
            </a:pPr>
            <a:r>
              <a:t>thread.start()  # Запуск потока</a:t>
            </a:r>
            <a:endParaRPr>
              <a:solidFill>
                <a:srgbClr val="000000"/>
              </a:solidFill>
            </a:endParaRPr>
          </a:p>
          <a:p>
            <a:pPr algn="just">
              <a:defRPr sz="2400">
                <a:solidFill>
                  <a:srgbClr val="535353"/>
                </a:solidFill>
                <a:latin typeface="Helvetica Neue"/>
                <a:ea typeface="Helvetica Neue"/>
                <a:cs typeface="Helvetica Neue"/>
                <a:sym typeface="Helvetica Neue"/>
              </a:defRPr>
            </a:pPr>
            <a:r>
              <a:t>thread.join()  # Ожидание завершения потока</a:t>
            </a:r>
          </a:p>
        </p:txBody>
      </p:sp>
      <p:sp>
        <p:nvSpPr>
          <p:cNvPr id="497" name="Google Shape;441;p19"/>
          <p:cNvSpPr txBox="1"/>
          <p:nvPr/>
        </p:nvSpPr>
        <p:spPr>
          <a:xfrm>
            <a:off x="618966" y="3377266"/>
            <a:ext cx="23003120" cy="16475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Модуль threading в Python предоставляет инструменты для создания и управления потоками в рамках одного процесса. Потоки позволяют выполнять задачи параллельно, особенно эффективно для I/O-bound (Input/Output) задач (например, сетевые запросы, чтение и запись файлов). Основные классы и функции: Thread, Lock, Event, Queue, методы управления потоками (start – запускает выполнение потока, вызывается один раз для каждого потока, join – заставляет основной поток ждать завершения указанного потока, is_alive() – проверяет, выполняется ли поток).</a:t>
            </a:r>
          </a:p>
        </p:txBody>
      </p:sp>
      <p:pic>
        <p:nvPicPr>
          <p:cNvPr id="498" name="Google Shape;442;p19" descr="Google Shape;442;p19"/>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499" name="Google Shape;443;p19"/>
          <p:cNvSpPr/>
          <p:nvPr/>
        </p:nvSpPr>
        <p:spPr>
          <a:xfrm>
            <a:off x="7419372" y="5269827"/>
            <a:ext cx="7789763" cy="5892843"/>
          </a:xfrm>
          <a:prstGeom prst="roundRect">
            <a:avLst>
              <a:gd name="adj" fmla="val 4935"/>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00" name="Google Shape;444;p19"/>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0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0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4" name="Google Shape;449;p20" descr="Google Shape;449;p20"/>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05" name="Google Shape;450;p20"/>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ПРОБЛЕМЫ С GIL</a:t>
            </a:r>
          </a:p>
        </p:txBody>
      </p:sp>
      <p:sp>
        <p:nvSpPr>
          <p:cNvPr id="506" name="Google Shape;451;p20"/>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07" name="Google Shape;452;p20"/>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Ограничения CPython</a:t>
            </a:r>
          </a:p>
        </p:txBody>
      </p:sp>
      <p:sp>
        <p:nvSpPr>
          <p:cNvPr id="508" name="Google Shape;453;p20"/>
          <p:cNvSpPr/>
          <p:nvPr/>
        </p:nvSpPr>
        <p:spPr>
          <a:xfrm>
            <a:off x="487070" y="5405520"/>
            <a:ext cx="23312534" cy="1006855"/>
          </a:xfrm>
          <a:prstGeom prst="roundRect">
            <a:avLst>
              <a:gd name="adj" fmla="val 2586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511" name="Google Shape;454;p20"/>
          <p:cNvGrpSpPr/>
          <p:nvPr/>
        </p:nvGrpSpPr>
        <p:grpSpPr>
          <a:xfrm>
            <a:off x="598487" y="11141647"/>
            <a:ext cx="1852105" cy="1832385"/>
            <a:chOff x="0" y="0"/>
            <a:chExt cx="1852105" cy="1832384"/>
          </a:xfrm>
        </p:grpSpPr>
        <p:sp>
          <p:nvSpPr>
            <p:cNvPr id="509" name="Google Shape;455;p20"/>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10" name="Google Shape;456;p20"/>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20</a:t>
              </a:r>
            </a:p>
          </p:txBody>
        </p:sp>
      </p:grpSp>
      <p:sp>
        <p:nvSpPr>
          <p:cNvPr id="512" name="Google Shape;457;p20"/>
          <p:cNvSpPr/>
          <p:nvPr/>
        </p:nvSpPr>
        <p:spPr>
          <a:xfrm>
            <a:off x="487070" y="3284832"/>
            <a:ext cx="23312534" cy="1984994"/>
          </a:xfrm>
          <a:prstGeom prst="roundRect">
            <a:avLst>
              <a:gd name="adj" fmla="val 13751"/>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13" name="Google Shape;458;p20"/>
          <p:cNvSpPr txBox="1"/>
          <p:nvPr/>
        </p:nvSpPr>
        <p:spPr>
          <a:xfrm>
            <a:off x="618966" y="5405520"/>
            <a:ext cx="23034650" cy="100685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400">
                <a:solidFill>
                  <a:srgbClr val="535353"/>
                </a:solidFill>
                <a:latin typeface="Helvetica Neue"/>
                <a:ea typeface="Helvetica Neue"/>
                <a:cs typeface="Helvetica Neue"/>
                <a:sym typeface="Helvetica Neue"/>
              </a:defRPr>
            </a:lvl1pPr>
          </a:lstStyle>
          <a:p>
            <a:pPr/>
            <a:r>
              <a:t>CPU-bond задачи страдают из-за GIL, поскольку два потока, выполняющие вычисления, будут работать последовательно, а не параллельно.</a:t>
            </a:r>
          </a:p>
        </p:txBody>
      </p:sp>
      <p:sp>
        <p:nvSpPr>
          <p:cNvPr id="514" name="Google Shape;459;p20"/>
          <p:cNvSpPr txBox="1"/>
          <p:nvPr/>
        </p:nvSpPr>
        <p:spPr>
          <a:xfrm>
            <a:off x="650497" y="3269420"/>
            <a:ext cx="23003120" cy="20158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GIL (Global Interpreter Lock) — это механизм в интерпретаторе CPython, который блокирует одновременное выполнение нескольких потоков Python-кода в одном процессе. GIL действует как мьютекс (mutex), блокирующий интерпретатор Python для одного потока за раз.</a:t>
            </a:r>
            <a:endParaRPr>
              <a:solidFill>
                <a:srgbClr val="000000"/>
              </a:solidFill>
            </a:endParaRPr>
          </a:p>
          <a:p>
            <a:pPr algn="just">
              <a:defRPr sz="2400">
                <a:solidFill>
                  <a:srgbClr val="535353"/>
                </a:solidFill>
                <a:latin typeface="Helvetica Neue"/>
                <a:ea typeface="Helvetica Neue"/>
                <a:cs typeface="Helvetica Neue"/>
                <a:sym typeface="Helvetica Neue"/>
              </a:defRPr>
            </a:pPr>
            <a:r>
              <a:t>Потоки переключаются либо после выполнения определенного количества инструкций (по умолчанию 100), либо при ожидании операций ввода-вывода (I/O), таких как чтение файла или сетевой запрос, что делает многопоточность в Python эффективной для I/O-bound задач, но неэффективной для CPU-bound задач (например, вычислений).</a:t>
            </a:r>
          </a:p>
        </p:txBody>
      </p:sp>
      <p:pic>
        <p:nvPicPr>
          <p:cNvPr id="515" name="Google Shape;460;p20" descr="Google Shape;460;p2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516" name="Google Shape;461;p20"/>
          <p:cNvSpPr/>
          <p:nvPr/>
        </p:nvSpPr>
        <p:spPr>
          <a:xfrm>
            <a:off x="4838217" y="6553855"/>
            <a:ext cx="14560954" cy="4597995"/>
          </a:xfrm>
          <a:prstGeom prst="roundRect">
            <a:avLst>
              <a:gd name="adj" fmla="val 710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17" name="Google Shape;462;p20"/>
          <p:cNvSpPr txBox="1"/>
          <p:nvPr/>
        </p:nvSpPr>
        <p:spPr>
          <a:xfrm>
            <a:off x="5049552" y="6555894"/>
            <a:ext cx="14080882" cy="45939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В качестве альтернативы GIL можно использовать модуль multiprocessing, который создает отдельные процессы, каждый с собственным интерпретатором Python и без GIL, например:</a:t>
            </a:r>
            <a:endParaRPr>
              <a:solidFill>
                <a:srgbClr val="000000"/>
              </a:solidFill>
            </a:endParaRPr>
          </a:p>
          <a:p>
            <a:pPr algn="just">
              <a:defRPr sz="2400">
                <a:solidFill>
                  <a:srgbClr val="535353"/>
                </a:solidFill>
                <a:latin typeface="Helvetica Neue"/>
                <a:ea typeface="Helvetica Neue"/>
                <a:cs typeface="Helvetica Neue"/>
                <a:sym typeface="Helvetica Neue"/>
              </a:defRPr>
            </a:pPr>
            <a:r>
              <a:t>from multiprocessing import Process</a:t>
            </a:r>
          </a:p>
          <a:p>
            <a:pPr algn="just">
              <a:defRPr sz="2400">
                <a:solidFill>
                  <a:srgbClr val="535353"/>
                </a:solidFill>
                <a:latin typeface="Helvetica Neue"/>
                <a:ea typeface="Helvetica Neue"/>
                <a:cs typeface="Helvetica Neue"/>
                <a:sym typeface="Helvetica Neue"/>
              </a:defRPr>
            </a:pPr>
            <a:r>
              <a:t>def compute(n):</a:t>
            </a:r>
          </a:p>
          <a:p>
            <a:pPr algn="just">
              <a:defRPr sz="2400">
                <a:solidFill>
                  <a:srgbClr val="535353"/>
                </a:solidFill>
                <a:latin typeface="Helvetica Neue"/>
                <a:ea typeface="Helvetica Neue"/>
                <a:cs typeface="Helvetica Neue"/>
                <a:sym typeface="Helvetica Neue"/>
              </a:defRPr>
            </a:pPr>
            <a:r>
              <a:t>        for _ in range(n):</a:t>
            </a:r>
          </a:p>
          <a:p>
            <a:pPr algn="just">
              <a:defRPr sz="2400">
                <a:solidFill>
                  <a:srgbClr val="535353"/>
                </a:solidFill>
                <a:latin typeface="Helvetica Neue"/>
                <a:ea typeface="Helvetica Neue"/>
                <a:cs typeface="Helvetica Neue"/>
                <a:sym typeface="Helvetica Neue"/>
              </a:defRPr>
            </a:pPr>
            <a:r>
              <a:t>                pass</a:t>
            </a:r>
          </a:p>
          <a:p>
            <a:pPr algn="just">
              <a:defRPr sz="2400">
                <a:solidFill>
                  <a:srgbClr val="535353"/>
                </a:solidFill>
                <a:latin typeface="Helvetica Neue"/>
                <a:ea typeface="Helvetica Neue"/>
                <a:cs typeface="Helvetica Neue"/>
                <a:sym typeface="Helvetica Neue"/>
              </a:defRPr>
            </a:pPr>
            <a:r>
              <a:t>        print("Task finished")</a:t>
            </a:r>
          </a:p>
          <a:p>
            <a:pPr algn="just">
              <a:defRPr sz="2400">
                <a:solidFill>
                  <a:srgbClr val="535353"/>
                </a:solidFill>
                <a:latin typeface="Helvetica Neue"/>
                <a:ea typeface="Helvetica Neue"/>
                <a:cs typeface="Helvetica Neue"/>
                <a:sym typeface="Helvetica Neue"/>
              </a:defRPr>
            </a:pPr>
            <a:r>
              <a:t>processes = [Process(target=compute, args=(1000000,)) for _ in range(2)]</a:t>
            </a:r>
          </a:p>
          <a:p>
            <a:pPr algn="just">
              <a:defRPr sz="2400">
                <a:solidFill>
                  <a:srgbClr val="535353"/>
                </a:solidFill>
                <a:latin typeface="Helvetica Neue"/>
                <a:ea typeface="Helvetica Neue"/>
                <a:cs typeface="Helvetica Neue"/>
                <a:sym typeface="Helvetica Neue"/>
              </a:defRPr>
            </a:pPr>
            <a:r>
              <a:t>for p in processes:</a:t>
            </a:r>
          </a:p>
          <a:p>
            <a:pPr algn="just">
              <a:defRPr sz="2400">
                <a:solidFill>
                  <a:srgbClr val="535353"/>
                </a:solidFill>
                <a:latin typeface="Helvetica Neue"/>
                <a:ea typeface="Helvetica Neue"/>
                <a:cs typeface="Helvetica Neue"/>
                <a:sym typeface="Helvetica Neue"/>
              </a:defRPr>
            </a:pPr>
            <a:r>
              <a:t>        p.start()</a:t>
            </a:r>
          </a:p>
          <a:p>
            <a:pPr algn="just">
              <a:defRPr sz="2400">
                <a:solidFill>
                  <a:srgbClr val="535353"/>
                </a:solidFill>
                <a:latin typeface="Helvetica Neue"/>
                <a:ea typeface="Helvetica Neue"/>
                <a:cs typeface="Helvetica Neue"/>
                <a:sym typeface="Helvetica Neue"/>
              </a:defRPr>
            </a:pPr>
            <a:r>
              <a:t>for p in processes:</a:t>
            </a:r>
          </a:p>
          <a:p>
            <a:pPr algn="just">
              <a:defRPr sz="2400">
                <a:solidFill>
                  <a:srgbClr val="535353"/>
                </a:solidFill>
                <a:latin typeface="Helvetica Neue"/>
                <a:ea typeface="Helvetica Neue"/>
                <a:cs typeface="Helvetica Neue"/>
                <a:sym typeface="Helvetica Neue"/>
              </a:defRPr>
            </a:pPr>
            <a:r>
              <a:t>        p.join()</a:t>
            </a:r>
          </a:p>
        </p:txBody>
      </p:sp>
      <p:sp>
        <p:nvSpPr>
          <p:cNvPr id="518" name="Google Shape;463;p2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1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2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2" name="Google Shape;468;p21" descr="Google Shape;468;p21"/>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23" name="Google Shape;469;p21"/>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СИНХРОНИЗАЦИЯ</a:t>
            </a:r>
          </a:p>
        </p:txBody>
      </p:sp>
      <p:sp>
        <p:nvSpPr>
          <p:cNvPr id="524" name="Google Shape;470;p21"/>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25" name="Google Shape;471;p21"/>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Безопасность данных</a:t>
            </a:r>
          </a:p>
        </p:txBody>
      </p:sp>
      <p:grpSp>
        <p:nvGrpSpPr>
          <p:cNvPr id="528" name="Google Shape;472;p21"/>
          <p:cNvGrpSpPr/>
          <p:nvPr/>
        </p:nvGrpSpPr>
        <p:grpSpPr>
          <a:xfrm>
            <a:off x="598487" y="11141647"/>
            <a:ext cx="1852105" cy="1832385"/>
            <a:chOff x="0" y="0"/>
            <a:chExt cx="1852105" cy="1832384"/>
          </a:xfrm>
        </p:grpSpPr>
        <p:sp>
          <p:nvSpPr>
            <p:cNvPr id="526" name="Google Shape;473;p21"/>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27" name="Google Shape;474;p21"/>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21</a:t>
              </a:r>
            </a:p>
          </p:txBody>
        </p:sp>
      </p:grpSp>
      <p:sp>
        <p:nvSpPr>
          <p:cNvPr id="529" name="Google Shape;475;p21"/>
          <p:cNvSpPr/>
          <p:nvPr/>
        </p:nvSpPr>
        <p:spPr>
          <a:xfrm>
            <a:off x="487070" y="3284832"/>
            <a:ext cx="10884315" cy="6879077"/>
          </a:xfrm>
          <a:prstGeom prst="roundRect">
            <a:avLst>
              <a:gd name="adj" fmla="val 42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30" name="Google Shape;476;p21"/>
          <p:cNvSpPr txBox="1"/>
          <p:nvPr/>
        </p:nvSpPr>
        <p:spPr>
          <a:xfrm>
            <a:off x="11652738" y="3295424"/>
            <a:ext cx="12114760" cy="38333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Механизмы синхронизации в threading:</a:t>
            </a:r>
            <a:endParaRPr>
              <a:solidFill>
                <a:srgbClr val="000000"/>
              </a:solidFill>
            </a:endParaRPr>
          </a:p>
          <a:p>
            <a:pPr marL="514350" indent="-514350" algn="just">
              <a:buClr>
                <a:srgbClr val="535353"/>
              </a:buClr>
              <a:buSzPts val="2000"/>
              <a:buAutoNum type="arabicParenR" startAt="1"/>
              <a:defRPr sz="2000">
                <a:solidFill>
                  <a:srgbClr val="535353"/>
                </a:solidFill>
                <a:latin typeface="Helvetica Neue"/>
                <a:ea typeface="Helvetica Neue"/>
                <a:cs typeface="Helvetica Neue"/>
                <a:sym typeface="Helvetica Neue"/>
              </a:defRPr>
            </a:pPr>
            <a:r>
              <a:t>Lock (блокировка) обеспечивает, что только один поток может работать с ресурсом в определенный момент. Lock предотвращает одновременное изменение counter, обеспечивая корректный результат;</a:t>
            </a:r>
          </a:p>
          <a:p>
            <a:pPr marL="514350" indent="-514350" algn="just">
              <a:buClr>
                <a:srgbClr val="535353"/>
              </a:buClr>
              <a:buSzPts val="2000"/>
              <a:buAutoNum type="arabicParenR" startAt="1"/>
              <a:defRPr sz="2000">
                <a:solidFill>
                  <a:srgbClr val="535353"/>
                </a:solidFill>
                <a:latin typeface="Helvetica Neue"/>
                <a:ea typeface="Helvetica Neue"/>
                <a:cs typeface="Helvetica Neue"/>
                <a:sym typeface="Helvetica Neue"/>
              </a:defRPr>
            </a:pPr>
            <a:r>
              <a:t>Rlock (рекурсивная блокировка) – threading.RLock позволяет одному потоку многократно захватывать блокировку без deadlock, но другие потоки блокируются, полезно для сложных функций, где один поток может вызывать несколько блокировок;</a:t>
            </a:r>
          </a:p>
          <a:p>
            <a:pPr marL="514350" indent="-514350" algn="just">
              <a:buClr>
                <a:srgbClr val="535353"/>
              </a:buClr>
              <a:buSzPts val="2000"/>
              <a:buAutoNum type="arabicParenR" startAt="1"/>
              <a:defRPr sz="2000">
                <a:solidFill>
                  <a:srgbClr val="535353"/>
                </a:solidFill>
                <a:latin typeface="Helvetica Neue"/>
                <a:ea typeface="Helvetica Neue"/>
                <a:cs typeface="Helvetica Neue"/>
                <a:sym typeface="Helvetica Neue"/>
              </a:defRPr>
            </a:pPr>
            <a:r>
              <a:t>Event – threading.Event используется для сигнализации между потоками, включает в себя методы set() (сигнал установлен), clear() (сигнал снят), wait() (ожидание сигнала);</a:t>
            </a:r>
          </a:p>
          <a:p>
            <a:pPr marL="514350" indent="-514350" algn="just">
              <a:buClr>
                <a:srgbClr val="535353"/>
              </a:buClr>
              <a:buSzPts val="2000"/>
              <a:buAutoNum type="arabicParenR" startAt="1"/>
              <a:defRPr sz="2000">
                <a:solidFill>
                  <a:srgbClr val="535353"/>
                </a:solidFill>
                <a:latin typeface="Helvetica Neue"/>
                <a:ea typeface="Helvetica Neue"/>
                <a:cs typeface="Helvetica Neue"/>
                <a:sym typeface="Helvetica Neue"/>
              </a:defRPr>
            </a:pPr>
            <a:r>
              <a:t>Queue – queue.Queue предоставляет потокобезопасную очередь для обмена данными между потоками, содержит в себе методы put(item) (добавить элемент), get() (извлечь элемент), empty() (проверка на пустоту);</a:t>
            </a:r>
          </a:p>
        </p:txBody>
      </p:sp>
      <p:sp>
        <p:nvSpPr>
          <p:cNvPr id="531" name="Google Shape;477;p21"/>
          <p:cNvSpPr txBox="1"/>
          <p:nvPr/>
        </p:nvSpPr>
        <p:spPr>
          <a:xfrm>
            <a:off x="616502" y="3279514"/>
            <a:ext cx="10533319" cy="667427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20000"/>
              </a:lnSpc>
              <a:defRPr sz="2000">
                <a:solidFill>
                  <a:srgbClr val="535353"/>
                </a:solidFill>
                <a:latin typeface="Helvetica Neue"/>
                <a:ea typeface="Helvetica Neue"/>
                <a:cs typeface="Helvetica Neue"/>
                <a:sym typeface="Helvetica Neue"/>
              </a:defRPr>
            </a:pPr>
            <a:r>
              <a:t>Синхронизация в многопоточности — это механизмы, обеспечивающие безопасный доступ к общим ресурсам (например, переменным, спискам, файлам), чтобы избежать состояний гонки (race conditions). Состояние гонки: возникает, когда несколько потоков одновременно изменяют общий ресурс, что может привести к непредсказуемым результатам.</a:t>
            </a:r>
            <a:endParaRPr>
              <a:solidFill>
                <a:srgbClr val="000000"/>
              </a:solidFill>
            </a:endParaRPr>
          </a:p>
          <a:p>
            <a:pPr algn="just">
              <a:lnSpc>
                <a:spcPct val="120000"/>
              </a:lnSpc>
              <a:defRPr sz="2000">
                <a:solidFill>
                  <a:srgbClr val="535353"/>
                </a:solidFill>
                <a:latin typeface="Helvetica Neue"/>
                <a:ea typeface="Helvetica Neue"/>
                <a:cs typeface="Helvetica Neue"/>
                <a:sym typeface="Helvetica Neue"/>
              </a:defRPr>
            </a:pPr>
            <a:r>
              <a:t>import threading</a:t>
            </a:r>
          </a:p>
          <a:p>
            <a:pPr algn="just">
              <a:lnSpc>
                <a:spcPct val="120000"/>
              </a:lnSpc>
              <a:defRPr sz="2000">
                <a:solidFill>
                  <a:srgbClr val="535353"/>
                </a:solidFill>
                <a:latin typeface="Helvetica Neue"/>
                <a:ea typeface="Helvetica Neue"/>
                <a:cs typeface="Helvetica Neue"/>
                <a:sym typeface="Helvetica Neue"/>
              </a:defRPr>
            </a:pPr>
            <a:r>
              <a:t>counter = 0</a:t>
            </a:r>
          </a:p>
          <a:p>
            <a:pPr algn="just">
              <a:lnSpc>
                <a:spcPct val="120000"/>
              </a:lnSpc>
              <a:defRPr sz="2000">
                <a:solidFill>
                  <a:srgbClr val="535353"/>
                </a:solidFill>
                <a:latin typeface="Helvetica Neue"/>
                <a:ea typeface="Helvetica Neue"/>
                <a:cs typeface="Helvetica Neue"/>
                <a:sym typeface="Helvetica Neue"/>
              </a:defRPr>
            </a:pPr>
            <a:r>
              <a:t>def increment():</a:t>
            </a:r>
          </a:p>
          <a:p>
            <a:pPr algn="just">
              <a:lnSpc>
                <a:spcPct val="120000"/>
              </a:lnSpc>
              <a:defRPr sz="2000">
                <a:solidFill>
                  <a:srgbClr val="535353"/>
                </a:solidFill>
                <a:latin typeface="Helvetica Neue"/>
                <a:ea typeface="Helvetica Neue"/>
                <a:cs typeface="Helvetica Neue"/>
                <a:sym typeface="Helvetica Neue"/>
              </a:defRPr>
            </a:pPr>
            <a:r>
              <a:t>        global counter</a:t>
            </a:r>
          </a:p>
          <a:p>
            <a:pPr algn="just">
              <a:lnSpc>
                <a:spcPct val="120000"/>
              </a:lnSpc>
              <a:defRPr sz="2000">
                <a:solidFill>
                  <a:srgbClr val="535353"/>
                </a:solidFill>
                <a:latin typeface="Helvetica Neue"/>
                <a:ea typeface="Helvetica Neue"/>
                <a:cs typeface="Helvetica Neue"/>
                <a:sym typeface="Helvetica Neue"/>
              </a:defRPr>
            </a:pPr>
            <a:r>
              <a:t>        for _ in range(100000):</a:t>
            </a:r>
          </a:p>
          <a:p>
            <a:pPr algn="just">
              <a:lnSpc>
                <a:spcPct val="120000"/>
              </a:lnSpc>
              <a:defRPr sz="2000">
                <a:solidFill>
                  <a:srgbClr val="535353"/>
                </a:solidFill>
                <a:latin typeface="Helvetica Neue"/>
                <a:ea typeface="Helvetica Neue"/>
                <a:cs typeface="Helvetica Neue"/>
                <a:sym typeface="Helvetica Neue"/>
              </a:defRPr>
            </a:pPr>
            <a:r>
              <a:t>                counter += 1</a:t>
            </a:r>
          </a:p>
          <a:p>
            <a:pPr algn="just">
              <a:lnSpc>
                <a:spcPct val="120000"/>
              </a:lnSpc>
              <a:defRPr sz="2000">
                <a:solidFill>
                  <a:srgbClr val="535353"/>
                </a:solidFill>
                <a:latin typeface="Helvetica Neue"/>
                <a:ea typeface="Helvetica Neue"/>
                <a:cs typeface="Helvetica Neue"/>
                <a:sym typeface="Helvetica Neue"/>
              </a:defRPr>
            </a:pPr>
            <a:r>
              <a:t>t1 = threading.Thread(target=increment)</a:t>
            </a:r>
          </a:p>
          <a:p>
            <a:pPr algn="just">
              <a:lnSpc>
                <a:spcPct val="120000"/>
              </a:lnSpc>
              <a:defRPr sz="2000">
                <a:solidFill>
                  <a:srgbClr val="535353"/>
                </a:solidFill>
                <a:latin typeface="Helvetica Neue"/>
                <a:ea typeface="Helvetica Neue"/>
                <a:cs typeface="Helvetica Neue"/>
                <a:sym typeface="Helvetica Neue"/>
              </a:defRPr>
            </a:pPr>
            <a:r>
              <a:t>t2 = threading.Thread(target=increment)</a:t>
            </a:r>
          </a:p>
          <a:p>
            <a:pPr algn="just">
              <a:lnSpc>
                <a:spcPct val="120000"/>
              </a:lnSpc>
              <a:defRPr sz="2000">
                <a:solidFill>
                  <a:srgbClr val="535353"/>
                </a:solidFill>
                <a:latin typeface="Helvetica Neue"/>
                <a:ea typeface="Helvetica Neue"/>
                <a:cs typeface="Helvetica Neue"/>
                <a:sym typeface="Helvetica Neue"/>
              </a:defRPr>
            </a:pPr>
            <a:r>
              <a:t>t1.start()</a:t>
            </a:r>
          </a:p>
          <a:p>
            <a:pPr algn="just">
              <a:lnSpc>
                <a:spcPct val="120000"/>
              </a:lnSpc>
              <a:defRPr sz="2000">
                <a:solidFill>
                  <a:srgbClr val="535353"/>
                </a:solidFill>
                <a:latin typeface="Helvetica Neue"/>
                <a:ea typeface="Helvetica Neue"/>
                <a:cs typeface="Helvetica Neue"/>
                <a:sym typeface="Helvetica Neue"/>
              </a:defRPr>
            </a:pPr>
            <a:r>
              <a:t>t2.start()</a:t>
            </a:r>
          </a:p>
          <a:p>
            <a:pPr algn="just">
              <a:lnSpc>
                <a:spcPct val="120000"/>
              </a:lnSpc>
              <a:defRPr sz="2000">
                <a:solidFill>
                  <a:srgbClr val="535353"/>
                </a:solidFill>
                <a:latin typeface="Helvetica Neue"/>
                <a:ea typeface="Helvetica Neue"/>
                <a:cs typeface="Helvetica Neue"/>
                <a:sym typeface="Helvetica Neue"/>
              </a:defRPr>
            </a:pPr>
            <a:r>
              <a:t>t1.join()</a:t>
            </a:r>
          </a:p>
          <a:p>
            <a:pPr algn="just">
              <a:lnSpc>
                <a:spcPct val="120000"/>
              </a:lnSpc>
              <a:defRPr sz="2000">
                <a:solidFill>
                  <a:srgbClr val="535353"/>
                </a:solidFill>
                <a:latin typeface="Helvetica Neue"/>
                <a:ea typeface="Helvetica Neue"/>
                <a:cs typeface="Helvetica Neue"/>
                <a:sym typeface="Helvetica Neue"/>
              </a:defRPr>
            </a:pPr>
            <a:r>
              <a:t>t2.join()</a:t>
            </a:r>
          </a:p>
          <a:p>
            <a:pPr algn="just">
              <a:lnSpc>
                <a:spcPct val="120000"/>
              </a:lnSpc>
              <a:defRPr sz="2000">
                <a:solidFill>
                  <a:srgbClr val="535353"/>
                </a:solidFill>
                <a:latin typeface="Helvetica Neue"/>
                <a:ea typeface="Helvetica Neue"/>
                <a:cs typeface="Helvetica Neue"/>
                <a:sym typeface="Helvetica Neue"/>
              </a:defRPr>
            </a:pPr>
            <a:r>
              <a:t>print(counter)  # Ожидается 200000, но может быть меньше из-за гонки</a:t>
            </a:r>
          </a:p>
        </p:txBody>
      </p:sp>
      <p:pic>
        <p:nvPicPr>
          <p:cNvPr id="532" name="Google Shape;478;p21" descr="Google Shape;478;p21"/>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533" name="Google Shape;479;p21"/>
          <p:cNvSpPr/>
          <p:nvPr/>
        </p:nvSpPr>
        <p:spPr>
          <a:xfrm>
            <a:off x="11500817" y="7301645"/>
            <a:ext cx="9448322" cy="4269032"/>
          </a:xfrm>
          <a:prstGeom prst="roundRect">
            <a:avLst>
              <a:gd name="adj" fmla="val 623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34" name="Google Shape;480;p21"/>
          <p:cNvSpPr txBox="1"/>
          <p:nvPr/>
        </p:nvSpPr>
        <p:spPr>
          <a:xfrm>
            <a:off x="11652738" y="7308476"/>
            <a:ext cx="9167448" cy="41381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000">
                <a:solidFill>
                  <a:srgbClr val="535353"/>
                </a:solidFill>
                <a:latin typeface="Helvetica Neue"/>
                <a:ea typeface="Helvetica Neue"/>
                <a:cs typeface="Helvetica Neue"/>
                <a:sym typeface="Helvetica Neue"/>
              </a:defRPr>
            </a:pPr>
            <a:r>
              <a:t>Пример потокобезопасной записи в файл:</a:t>
            </a:r>
            <a:endParaRPr>
              <a:solidFill>
                <a:srgbClr val="000000"/>
              </a:solidFill>
            </a:endParaRPr>
          </a:p>
          <a:p>
            <a:pPr algn="just">
              <a:defRPr sz="2000">
                <a:solidFill>
                  <a:srgbClr val="535353"/>
                </a:solidFill>
                <a:latin typeface="Helvetica Neue"/>
                <a:ea typeface="Helvetica Neue"/>
                <a:cs typeface="Helvetica Neue"/>
                <a:sym typeface="Helvetica Neue"/>
              </a:defRPr>
            </a:pPr>
            <a:r>
              <a:t>import threading</a:t>
            </a:r>
          </a:p>
          <a:p>
            <a:pPr algn="just">
              <a:defRPr sz="2000">
                <a:solidFill>
                  <a:srgbClr val="535353"/>
                </a:solidFill>
                <a:latin typeface="Helvetica Neue"/>
                <a:ea typeface="Helvetica Neue"/>
                <a:cs typeface="Helvetica Neue"/>
                <a:sym typeface="Helvetica Neue"/>
              </a:defRPr>
            </a:pPr>
            <a:r>
              <a:t>lock = threading.Lock()</a:t>
            </a:r>
          </a:p>
          <a:p>
            <a:pPr algn="just">
              <a:defRPr sz="2000">
                <a:solidFill>
                  <a:srgbClr val="535353"/>
                </a:solidFill>
                <a:latin typeface="Helvetica Neue"/>
                <a:ea typeface="Helvetica Neue"/>
                <a:cs typeface="Helvetica Neue"/>
                <a:sym typeface="Helvetica Neue"/>
              </a:defRPr>
            </a:pPr>
            <a:r>
              <a:t>def write_to_file(filename, message):</a:t>
            </a:r>
          </a:p>
          <a:p>
            <a:pPr algn="just">
              <a:defRPr sz="2000">
                <a:solidFill>
                  <a:srgbClr val="535353"/>
                </a:solidFill>
                <a:latin typeface="Helvetica Neue"/>
                <a:ea typeface="Helvetica Neue"/>
                <a:cs typeface="Helvetica Neue"/>
                <a:sym typeface="Helvetica Neue"/>
              </a:defRPr>
            </a:pPr>
            <a:r>
              <a:t>        with lock:</a:t>
            </a:r>
          </a:p>
          <a:p>
            <a:pPr algn="just">
              <a:defRPr sz="2000">
                <a:solidFill>
                  <a:srgbClr val="535353"/>
                </a:solidFill>
                <a:latin typeface="Helvetica Neue"/>
                <a:ea typeface="Helvetica Neue"/>
                <a:cs typeface="Helvetica Neue"/>
                <a:sym typeface="Helvetica Neue"/>
              </a:defRPr>
            </a:pPr>
            <a:r>
              <a:t>                with open(filename, 'a') as f:</a:t>
            </a:r>
          </a:p>
          <a:p>
            <a:pPr algn="just">
              <a:defRPr sz="2000">
                <a:solidFill>
                  <a:srgbClr val="535353"/>
                </a:solidFill>
                <a:latin typeface="Helvetica Neue"/>
                <a:ea typeface="Helvetica Neue"/>
                <a:cs typeface="Helvetica Neue"/>
                <a:sym typeface="Helvetica Neue"/>
              </a:defRPr>
            </a:pPr>
            <a:r>
              <a:t>                        f.write(message + '\n’)</a:t>
            </a:r>
          </a:p>
          <a:p>
            <a:pPr algn="just">
              <a:defRPr sz="2000">
                <a:solidFill>
                  <a:srgbClr val="535353"/>
                </a:solidFill>
                <a:latin typeface="Helvetica Neue"/>
                <a:ea typeface="Helvetica Neue"/>
                <a:cs typeface="Helvetica Neue"/>
                <a:sym typeface="Helvetica Neue"/>
              </a:defRPr>
            </a:pPr>
            <a:r>
              <a:t>threads = [threading.Thread(target=write_to_file, args=('log.txt', f"Message {i}")) 						    for i in range(5)]</a:t>
            </a:r>
          </a:p>
          <a:p>
            <a:pPr algn="just">
              <a:defRPr sz="2000">
                <a:solidFill>
                  <a:srgbClr val="535353"/>
                </a:solidFill>
                <a:latin typeface="Helvetica Neue"/>
                <a:ea typeface="Helvetica Neue"/>
                <a:cs typeface="Helvetica Neue"/>
                <a:sym typeface="Helvetica Neue"/>
              </a:defRPr>
            </a:pPr>
            <a:r>
              <a:t>for t in threads:</a:t>
            </a:r>
          </a:p>
          <a:p>
            <a:pPr algn="just">
              <a:defRPr sz="2000">
                <a:solidFill>
                  <a:srgbClr val="535353"/>
                </a:solidFill>
                <a:latin typeface="Helvetica Neue"/>
                <a:ea typeface="Helvetica Neue"/>
                <a:cs typeface="Helvetica Neue"/>
                <a:sym typeface="Helvetica Neue"/>
              </a:defRPr>
            </a:pPr>
            <a:r>
              <a:t>        t.start()</a:t>
            </a:r>
          </a:p>
          <a:p>
            <a:pPr algn="just">
              <a:defRPr sz="2000">
                <a:solidFill>
                  <a:srgbClr val="535353"/>
                </a:solidFill>
                <a:latin typeface="Helvetica Neue"/>
                <a:ea typeface="Helvetica Neue"/>
                <a:cs typeface="Helvetica Neue"/>
                <a:sym typeface="Helvetica Neue"/>
              </a:defRPr>
            </a:pPr>
            <a:r>
              <a:t>for t in threads:</a:t>
            </a:r>
          </a:p>
          <a:p>
            <a:pPr algn="just">
              <a:defRPr sz="2000">
                <a:solidFill>
                  <a:srgbClr val="535353"/>
                </a:solidFill>
                <a:latin typeface="Helvetica Neue"/>
                <a:ea typeface="Helvetica Neue"/>
                <a:cs typeface="Helvetica Neue"/>
                <a:sym typeface="Helvetica Neue"/>
              </a:defRPr>
            </a:pPr>
            <a:r>
              <a:t>        t.join()</a:t>
            </a:r>
          </a:p>
        </p:txBody>
      </p:sp>
      <p:sp>
        <p:nvSpPr>
          <p:cNvPr id="535" name="Google Shape;481;p21"/>
          <p:cNvSpPr/>
          <p:nvPr/>
        </p:nvSpPr>
        <p:spPr>
          <a:xfrm>
            <a:off x="11500817" y="3284832"/>
            <a:ext cx="12396113" cy="3864203"/>
          </a:xfrm>
          <a:prstGeom prst="roundRect">
            <a:avLst>
              <a:gd name="adj" fmla="val 638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36" name="Google Shape;482;p21"/>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37"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38"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0" name="Google Shape;487;p22" descr="Google Shape;487;p22"/>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41" name="Google Shape;488;p22"/>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MULTIPROCESSING И ASYNCIO</a:t>
            </a:r>
          </a:p>
        </p:txBody>
      </p:sp>
      <p:sp>
        <p:nvSpPr>
          <p:cNvPr id="542" name="Google Shape;489;p22"/>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43" name="Google Shape;490;p22"/>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Альтернативы потокам</a:t>
            </a:r>
          </a:p>
        </p:txBody>
      </p:sp>
      <p:sp>
        <p:nvSpPr>
          <p:cNvPr id="544" name="Google Shape;491;p22"/>
          <p:cNvSpPr/>
          <p:nvPr/>
        </p:nvSpPr>
        <p:spPr>
          <a:xfrm>
            <a:off x="455539" y="6104125"/>
            <a:ext cx="23312533" cy="2087093"/>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547" name="Google Shape;492;p22"/>
          <p:cNvGrpSpPr/>
          <p:nvPr/>
        </p:nvGrpSpPr>
        <p:grpSpPr>
          <a:xfrm>
            <a:off x="598487" y="11141647"/>
            <a:ext cx="1852105" cy="1832385"/>
            <a:chOff x="0" y="0"/>
            <a:chExt cx="1852105" cy="1832384"/>
          </a:xfrm>
        </p:grpSpPr>
        <p:sp>
          <p:nvSpPr>
            <p:cNvPr id="545" name="Google Shape;493;p22"/>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46" name="Google Shape;494;p22"/>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22</a:t>
              </a:r>
            </a:p>
          </p:txBody>
        </p:sp>
      </p:grpSp>
      <p:sp>
        <p:nvSpPr>
          <p:cNvPr id="548" name="Google Shape;495;p22"/>
          <p:cNvSpPr/>
          <p:nvPr/>
        </p:nvSpPr>
        <p:spPr>
          <a:xfrm>
            <a:off x="455539" y="3291140"/>
            <a:ext cx="23312533" cy="2654421"/>
          </a:xfrm>
          <a:prstGeom prst="roundRect">
            <a:avLst>
              <a:gd name="adj" fmla="val 9690"/>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49" name="Google Shape;496;p22"/>
          <p:cNvSpPr txBox="1"/>
          <p:nvPr/>
        </p:nvSpPr>
        <p:spPr>
          <a:xfrm>
            <a:off x="587433" y="6059718"/>
            <a:ext cx="23034650" cy="201734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multiprocessing создает отдельные процессы, которые работают независимо и не разделяют GIL, в отличие от потоков.</a:t>
            </a:r>
            <a:endParaRPr>
              <a:solidFill>
                <a:srgbClr val="000000"/>
              </a:solidFill>
            </a:endParaRPr>
          </a:p>
          <a:p>
            <a:pPr algn="just">
              <a:defRPr sz="2400">
                <a:solidFill>
                  <a:srgbClr val="535353"/>
                </a:solidFill>
                <a:latin typeface="Helvetica Neue"/>
                <a:ea typeface="Helvetica Neue"/>
                <a:cs typeface="Helvetica Neue"/>
                <a:sym typeface="Helvetica Neue"/>
              </a:defRPr>
            </a:pPr>
            <a:r>
              <a:t>multiprocessing выгодно использовать для CPU-bound задач (например, математические вычисления, обработка данных), где требуется использование нескольких ядер процессора.</a:t>
            </a:r>
            <a:endParaRPr>
              <a:solidFill>
                <a:srgbClr val="000000"/>
              </a:solidFill>
            </a:endParaRPr>
          </a:p>
          <a:p>
            <a:pPr algn="just">
              <a:defRPr b="1" sz="2400">
                <a:solidFill>
                  <a:srgbClr val="535353"/>
                </a:solidFill>
                <a:latin typeface="Helvetica Neue"/>
                <a:ea typeface="Helvetica Neue"/>
                <a:cs typeface="Helvetica Neue"/>
                <a:sym typeface="Helvetica Neue"/>
              </a:defRPr>
            </a:pPr>
            <a:r>
              <a:t>Основные компоненты: </a:t>
            </a:r>
            <a:r>
              <a:rPr b="0"/>
              <a:t>Process – создает новый процесс, аналогично threading.Thread; Pool – пул процессов для параллельного выполнения задач; Queue, Pipe – для обмена данными между процессами.</a:t>
            </a:r>
          </a:p>
        </p:txBody>
      </p:sp>
      <p:sp>
        <p:nvSpPr>
          <p:cNvPr id="550" name="Google Shape;497;p22"/>
          <p:cNvSpPr txBox="1"/>
          <p:nvPr/>
        </p:nvSpPr>
        <p:spPr>
          <a:xfrm>
            <a:off x="618965" y="3426116"/>
            <a:ext cx="23003120" cy="23841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Python предоставляет два других подхода для параллельного выполнения задач, которые обходят ограничения GIL (Global Interpreter Lock): multiprocessing и asyncio.</a:t>
            </a:r>
            <a:endParaRPr>
              <a:solidFill>
                <a:srgbClr val="000000"/>
              </a:solidFill>
            </a:endParaRPr>
          </a:p>
          <a:p>
            <a:pPr algn="just">
              <a:defRPr sz="2400">
                <a:solidFill>
                  <a:srgbClr val="535353"/>
                </a:solidFill>
                <a:latin typeface="Helvetica Neue"/>
                <a:ea typeface="Helvetica Neue"/>
                <a:cs typeface="Helvetica Neue"/>
                <a:sym typeface="Helvetica Neue"/>
              </a:defRPr>
            </a:pPr>
            <a:r>
              <a:t>Multiprocessing создает отдельные процессы, каждый с собственным интерпретатором Python, что позволяет использовать многоядерные процессоры для CPU-bound задач.</a:t>
            </a:r>
            <a:endParaRPr>
              <a:solidFill>
                <a:srgbClr val="000000"/>
              </a:solidFill>
            </a:endParaRPr>
          </a:p>
          <a:p>
            <a:pPr algn="just">
              <a:defRPr sz="2400">
                <a:solidFill>
                  <a:srgbClr val="535353"/>
                </a:solidFill>
                <a:latin typeface="Helvetica Neue"/>
                <a:ea typeface="Helvetica Neue"/>
                <a:cs typeface="Helvetica Neue"/>
                <a:sym typeface="Helvetica Neue"/>
              </a:defRPr>
            </a:pPr>
            <a:r>
              <a:t>Asyncio использует асинхронное программирование для выполнения I/O-bound задач в одном потоке, эффективно переключаясь между задачами во время ожидания.</a:t>
            </a:r>
          </a:p>
        </p:txBody>
      </p:sp>
      <p:pic>
        <p:nvPicPr>
          <p:cNvPr id="551" name="Google Shape;498;p22" descr="Google Shape;498;p22"/>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552" name="Google Shape;499;p22"/>
          <p:cNvSpPr/>
          <p:nvPr/>
        </p:nvSpPr>
        <p:spPr>
          <a:xfrm>
            <a:off x="487070" y="8343828"/>
            <a:ext cx="23312534" cy="1679775"/>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53" name="Google Shape;500;p22"/>
          <p:cNvSpPr txBox="1"/>
          <p:nvPr/>
        </p:nvSpPr>
        <p:spPr>
          <a:xfrm>
            <a:off x="618965" y="8365150"/>
            <a:ext cx="23034650" cy="164904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Модуль asyncio реализует асинхронное программирование с использованием событийного цикла (event loop) для управления задачами в одном потоке.</a:t>
            </a:r>
            <a:endParaRPr>
              <a:solidFill>
                <a:srgbClr val="000000"/>
              </a:solidFill>
            </a:endParaRPr>
          </a:p>
          <a:p>
            <a:pPr algn="just">
              <a:defRPr sz="2400">
                <a:solidFill>
                  <a:srgbClr val="535353"/>
                </a:solidFill>
                <a:latin typeface="Helvetica Neue"/>
                <a:ea typeface="Helvetica Neue"/>
                <a:cs typeface="Helvetica Neue"/>
                <a:sym typeface="Helvetica Neue"/>
              </a:defRPr>
            </a:pPr>
            <a:r>
              <a:t>asyncio удобно использовать для I/O-bound задач (например, сетевые запросы, работа с файлами), где задачи часто ожидают внешних событий.</a:t>
            </a:r>
            <a:endParaRPr>
              <a:solidFill>
                <a:srgbClr val="000000"/>
              </a:solidFill>
            </a:endParaRPr>
          </a:p>
          <a:p>
            <a:pPr algn="just">
              <a:defRPr b="1" sz="2400">
                <a:solidFill>
                  <a:srgbClr val="535353"/>
                </a:solidFill>
                <a:latin typeface="Helvetica Neue"/>
                <a:ea typeface="Helvetica Neue"/>
                <a:cs typeface="Helvetica Neue"/>
                <a:sym typeface="Helvetica Neue"/>
              </a:defRPr>
            </a:pPr>
            <a:r>
              <a:t>Основные компоненты: </a:t>
            </a:r>
            <a:r>
              <a:rPr b="0"/>
              <a:t>корутины – функции, объявленные с async def, которые могут приостанавливаться с помощью await; Event Loop – управляет выполнением корутин, переключаясь между ними во время ожидания; Tasks – обертки для корутин, позволяющие запускать их параллельно.</a:t>
            </a:r>
          </a:p>
        </p:txBody>
      </p:sp>
      <p:sp>
        <p:nvSpPr>
          <p:cNvPr id="554" name="Google Shape;501;p22"/>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5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5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8" name="Google Shape;506;p23" descr="Google Shape;506;p23"/>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59" name="Google Shape;507;p23"/>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ROBOT OPERATING SYSTEM</a:t>
            </a:r>
          </a:p>
        </p:txBody>
      </p:sp>
      <p:sp>
        <p:nvSpPr>
          <p:cNvPr id="560" name="Google Shape;508;p23"/>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61" name="Google Shape;509;p23"/>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Что такое ROS/ROS2</a:t>
            </a:r>
          </a:p>
        </p:txBody>
      </p:sp>
      <p:sp>
        <p:nvSpPr>
          <p:cNvPr id="562" name="Google Shape;510;p23"/>
          <p:cNvSpPr/>
          <p:nvPr/>
        </p:nvSpPr>
        <p:spPr>
          <a:xfrm>
            <a:off x="487070" y="5269824"/>
            <a:ext cx="23312534" cy="3133394"/>
          </a:xfrm>
          <a:prstGeom prst="roundRect">
            <a:avLst>
              <a:gd name="adj" fmla="val 7801"/>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565" name="Google Shape;511;p23"/>
          <p:cNvGrpSpPr/>
          <p:nvPr/>
        </p:nvGrpSpPr>
        <p:grpSpPr>
          <a:xfrm>
            <a:off x="598487" y="11141647"/>
            <a:ext cx="1852105" cy="1832385"/>
            <a:chOff x="0" y="0"/>
            <a:chExt cx="1852105" cy="1832384"/>
          </a:xfrm>
        </p:grpSpPr>
        <p:sp>
          <p:nvSpPr>
            <p:cNvPr id="563" name="Google Shape;512;p23"/>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64" name="Google Shape;513;p23"/>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23</a:t>
              </a:r>
            </a:p>
          </p:txBody>
        </p:sp>
      </p:grpSp>
      <p:sp>
        <p:nvSpPr>
          <p:cNvPr id="566" name="Google Shape;514;p23"/>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67" name="Google Shape;515;p23"/>
          <p:cNvSpPr txBox="1"/>
          <p:nvPr/>
        </p:nvSpPr>
        <p:spPr>
          <a:xfrm>
            <a:off x="618965" y="5276165"/>
            <a:ext cx="23039688" cy="31207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Архитектура ROS состоит из:</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Узлов (Nodes, иногда их так и называют – ноды) – независимые процессы, выполняющие определенные задачи (например, обработка данных с датчиков, управление двигателями). Каждый узел — это отдельная программа, написанная на Python, C++ или других языках.</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Топиков (Topics): каналы для обмена данными между узлами в модели "публикатор-подписчик" (publish-subscribe). Узел публикует сообщения в топик, другие узлы подписываются на этот топик.</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Сервисы (Services): модель "запрос-ответ" для синхронного взаимодействия между узлами.</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Действия (Actions): для длительных задач с обратной связью, таких как навигация робота.</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Сообщения (Messages): структурированные данные, передаваемые через топики, сервисы или действия (например, std_msgs.msg.Int32).</a:t>
            </a:r>
          </a:p>
        </p:txBody>
      </p:sp>
      <p:sp>
        <p:nvSpPr>
          <p:cNvPr id="568" name="Google Shape;516;p23"/>
          <p:cNvSpPr txBox="1"/>
          <p:nvPr/>
        </p:nvSpPr>
        <p:spPr>
          <a:xfrm>
            <a:off x="650496" y="3404980"/>
            <a:ext cx="23008158" cy="16475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ROS (Robot Operating System) —фреймворк с открытым исходным кодом для разработки программного обеспечения для робототехники. Несмотря на название, не является операционной системой в традиционном смысле, а предоставляет набор библиотек, инструментов и соглашений для создания сложных и масштабируемых робототехнических приложений. </a:t>
            </a:r>
            <a:endParaRPr>
              <a:solidFill>
                <a:srgbClr val="000000"/>
              </a:solidFill>
            </a:endParaRPr>
          </a:p>
          <a:p>
            <a:pPr algn="just">
              <a:defRPr sz="2400">
                <a:solidFill>
                  <a:srgbClr val="535353"/>
                </a:solidFill>
                <a:latin typeface="Helvetica Neue"/>
                <a:ea typeface="Helvetica Neue"/>
                <a:cs typeface="Helvetica Neue"/>
                <a:sym typeface="Helvetica Neue"/>
              </a:defRPr>
            </a:pPr>
            <a:r>
              <a:t>ROS используется в управлении марсоходами NASA, в промышленной робототехнике, управлении полетом дронов и других областях.</a:t>
            </a:r>
          </a:p>
        </p:txBody>
      </p:sp>
      <p:pic>
        <p:nvPicPr>
          <p:cNvPr id="569" name="Google Shape;517;p23" descr="Google Shape;517;p23"/>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570" name="Google Shape;518;p23"/>
          <p:cNvSpPr/>
          <p:nvPr/>
        </p:nvSpPr>
        <p:spPr>
          <a:xfrm>
            <a:off x="487070" y="8555828"/>
            <a:ext cx="23312534" cy="1679775"/>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71" name="Google Shape;519;p23"/>
          <p:cNvSpPr txBox="1"/>
          <p:nvPr/>
        </p:nvSpPr>
        <p:spPr>
          <a:xfrm>
            <a:off x="618965" y="8555828"/>
            <a:ext cx="23039688" cy="165304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2400">
                <a:solidFill>
                  <a:srgbClr val="535353"/>
                </a:solidFill>
                <a:latin typeface="Helvetica Neue"/>
                <a:ea typeface="Helvetica Neue"/>
                <a:cs typeface="Helvetica Neue"/>
                <a:sym typeface="Helvetica Neue"/>
              </a:defRPr>
            </a:pPr>
            <a:r>
              <a:t>Преимущества ROS:</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Модульность: узлы можно разрабатывать и тестировать независимо.</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Большая экосистема: множество готовых пакетов (например, для навигации, компьютерного зрения).</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Интеграция с Python и C++: упрощает разработку для начинающих и профессионалов.</a:t>
            </a:r>
          </a:p>
        </p:txBody>
      </p:sp>
      <p:sp>
        <p:nvSpPr>
          <p:cNvPr id="572" name="Google Shape;520;p2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73"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74"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6" name="Google Shape;525;p24" descr="Google Shape;525;p24"/>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77" name="Google Shape;526;p24"/>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ROS VS ROS2</a:t>
            </a:r>
          </a:p>
        </p:txBody>
      </p:sp>
      <p:sp>
        <p:nvSpPr>
          <p:cNvPr id="578" name="Google Shape;527;p24"/>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79" name="Google Shape;528;p24"/>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Эволюция ROS</a:t>
            </a:r>
          </a:p>
        </p:txBody>
      </p:sp>
      <p:sp>
        <p:nvSpPr>
          <p:cNvPr id="580" name="Google Shape;529;p24"/>
          <p:cNvSpPr/>
          <p:nvPr/>
        </p:nvSpPr>
        <p:spPr>
          <a:xfrm>
            <a:off x="471305" y="7463584"/>
            <a:ext cx="23312533" cy="2290016"/>
          </a:xfrm>
          <a:prstGeom prst="roundRect">
            <a:avLst>
              <a:gd name="adj" fmla="val 14895"/>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583" name="Google Shape;530;p24"/>
          <p:cNvGrpSpPr/>
          <p:nvPr/>
        </p:nvGrpSpPr>
        <p:grpSpPr>
          <a:xfrm>
            <a:off x="598487" y="11141647"/>
            <a:ext cx="1852105" cy="1832385"/>
            <a:chOff x="0" y="0"/>
            <a:chExt cx="1852105" cy="1832384"/>
          </a:xfrm>
        </p:grpSpPr>
        <p:sp>
          <p:nvSpPr>
            <p:cNvPr id="581" name="Google Shape;531;p24"/>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82" name="Google Shape;532;p24"/>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24</a:t>
              </a:r>
            </a:p>
          </p:txBody>
        </p:sp>
      </p:grpSp>
      <p:sp>
        <p:nvSpPr>
          <p:cNvPr id="584" name="Google Shape;533;p24"/>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85" name="Google Shape;534;p24"/>
          <p:cNvSpPr txBox="1"/>
          <p:nvPr/>
        </p:nvSpPr>
        <p:spPr>
          <a:xfrm>
            <a:off x="610246" y="5308918"/>
            <a:ext cx="23034650" cy="20158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Первая версия ROS была основана на монолитной архитектурой, и управление осуществлялось через мастер-узел roscore, который связывал другие узлы, топики и сервисы между собой. Такая архитектура заключает в себе несколько проблем, среди который:</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Мастер-узел – звено, на котором завязана работа всей системы, и которое является потенциальной точкой отказа;</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Поддержка реального времени очень ограничена;</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Нет встроенной защиты данных.</a:t>
            </a:r>
          </a:p>
        </p:txBody>
      </p:sp>
      <p:sp>
        <p:nvSpPr>
          <p:cNvPr id="586" name="Google Shape;535;p24"/>
          <p:cNvSpPr txBox="1"/>
          <p:nvPr/>
        </p:nvSpPr>
        <p:spPr>
          <a:xfrm>
            <a:off x="650497" y="3745565"/>
            <a:ext cx="23003120" cy="9109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ROS развивается с 2007 года, а с 2014 развивается ROS 2 и на настоящий момент ROS уже не поддерживается официально, так что имеет смысл начинать знакомство с этой технологией именно с ROS 2. </a:t>
            </a:r>
          </a:p>
        </p:txBody>
      </p:sp>
      <p:pic>
        <p:nvPicPr>
          <p:cNvPr id="587" name="Google Shape;536;p24" descr="Google Shape;536;p24"/>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588" name="Google Shape;537;p24"/>
          <p:cNvSpPr txBox="1"/>
          <p:nvPr/>
        </p:nvSpPr>
        <p:spPr>
          <a:xfrm>
            <a:off x="650497" y="7480603"/>
            <a:ext cx="22994398" cy="215972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10000"/>
              </a:lnSpc>
              <a:defRPr sz="2400">
                <a:solidFill>
                  <a:srgbClr val="535353"/>
                </a:solidFill>
                <a:latin typeface="Helvetica Neue"/>
                <a:ea typeface="Helvetica Neue"/>
                <a:cs typeface="Helvetica Neue"/>
                <a:sym typeface="Helvetica Neue"/>
              </a:defRPr>
            </a:pPr>
            <a:r>
              <a:t>ROS 2 разрабатывался с акцентом на надежность и масштабируемость. Особенности архитектуры:</a:t>
            </a:r>
            <a:endParaRPr>
              <a:solidFill>
                <a:srgbClr val="000000"/>
              </a:solidFill>
            </a:endParaRPr>
          </a:p>
          <a:p>
            <a:pPr marL="457200" indent="-457200" algn="just">
              <a:lnSpc>
                <a:spcPct val="11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Коммуникация узлов реализована на DDS (Data Distribution Service) — стандарте для распределенных систем реального времени, нет единого мастера;</a:t>
            </a:r>
            <a:endParaRPr>
              <a:solidFill>
                <a:srgbClr val="000000"/>
              </a:solidFill>
            </a:endParaRPr>
          </a:p>
          <a:p>
            <a:pPr marL="457200" indent="-457200" algn="just">
              <a:lnSpc>
                <a:spcPct val="11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Безопасность: поддержка шифрования и аутентификации для защиты данных;</a:t>
            </a:r>
            <a:endParaRPr>
              <a:solidFill>
                <a:srgbClr val="000000"/>
              </a:solidFill>
            </a:endParaRPr>
          </a:p>
          <a:p>
            <a:pPr marL="457200" indent="-457200" algn="just">
              <a:lnSpc>
                <a:spcPct val="11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Реальное время: лучше подходит для систем с жесткими требованиями к времени (например, автономные автомобили);</a:t>
            </a:r>
            <a:endParaRPr>
              <a:solidFill>
                <a:srgbClr val="000000"/>
              </a:solidFill>
            </a:endParaRPr>
          </a:p>
          <a:p>
            <a:pPr marL="457200" indent="-457200" algn="just">
              <a:lnSpc>
                <a:spcPct val="11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Кроссплатформенность: официальная поддержка Linux, Windows, macOS.</a:t>
            </a:r>
          </a:p>
        </p:txBody>
      </p:sp>
      <p:sp>
        <p:nvSpPr>
          <p:cNvPr id="589" name="Google Shape;538;p24"/>
          <p:cNvSpPr/>
          <p:nvPr/>
        </p:nvSpPr>
        <p:spPr>
          <a:xfrm>
            <a:off x="487070" y="5322675"/>
            <a:ext cx="23312534" cy="1988302"/>
          </a:xfrm>
          <a:prstGeom prst="roundRect">
            <a:avLst>
              <a:gd name="adj" fmla="val 1607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590" name="Google Shape;539;p24"/>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59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59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4" name="Google Shape;544;p25" descr="Google Shape;544;p25"/>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595" name="Google Shape;545;p25"/>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УСТАНОВКА ROS</a:t>
            </a:r>
          </a:p>
        </p:txBody>
      </p:sp>
      <p:sp>
        <p:nvSpPr>
          <p:cNvPr id="596" name="Google Shape;546;p25"/>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597" name="Google Shape;547;p25"/>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Настройка рабочего окружения</a:t>
            </a:r>
          </a:p>
        </p:txBody>
      </p:sp>
      <p:grpSp>
        <p:nvGrpSpPr>
          <p:cNvPr id="600" name="Google Shape;548;p25"/>
          <p:cNvGrpSpPr/>
          <p:nvPr/>
        </p:nvGrpSpPr>
        <p:grpSpPr>
          <a:xfrm>
            <a:off x="598487" y="11141647"/>
            <a:ext cx="1852105" cy="1832385"/>
            <a:chOff x="0" y="0"/>
            <a:chExt cx="1852105" cy="1832384"/>
          </a:xfrm>
        </p:grpSpPr>
        <p:sp>
          <p:nvSpPr>
            <p:cNvPr id="598" name="Google Shape;549;p25"/>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599" name="Google Shape;550;p25"/>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25</a:t>
              </a:r>
            </a:p>
          </p:txBody>
        </p:sp>
      </p:grpSp>
      <p:sp>
        <p:nvSpPr>
          <p:cNvPr id="601" name="Google Shape;551;p25"/>
          <p:cNvSpPr/>
          <p:nvPr/>
        </p:nvSpPr>
        <p:spPr>
          <a:xfrm>
            <a:off x="487070" y="3319424"/>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02" name="Google Shape;552;p25"/>
          <p:cNvSpPr txBox="1"/>
          <p:nvPr/>
        </p:nvSpPr>
        <p:spPr>
          <a:xfrm>
            <a:off x="650497" y="3780157"/>
            <a:ext cx="23003120" cy="9109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Далее будет рассмотрена установка ROS 2 Jazzy Jalisco на Ubuntu 24.04. Другие версии ROS 2 официально выпускаются для других версий Ubuntu, но процесс установки аналогичен для любой версии и подробно рассмотрен в официальной документации.</a:t>
            </a:r>
          </a:p>
        </p:txBody>
      </p:sp>
      <p:pic>
        <p:nvPicPr>
          <p:cNvPr id="603" name="Google Shape;553;p25" descr="Google Shape;553;p25"/>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04" name="Google Shape;554;p25"/>
          <p:cNvSpPr/>
          <p:nvPr/>
        </p:nvSpPr>
        <p:spPr>
          <a:xfrm>
            <a:off x="3165230" y="5339008"/>
            <a:ext cx="16975017" cy="7753635"/>
          </a:xfrm>
          <a:prstGeom prst="roundRect">
            <a:avLst>
              <a:gd name="adj" fmla="val 3815"/>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05" name="Google Shape;555;p25"/>
          <p:cNvSpPr txBox="1"/>
          <p:nvPr/>
        </p:nvSpPr>
        <p:spPr>
          <a:xfrm>
            <a:off x="3376246" y="5529290"/>
            <a:ext cx="16764002" cy="746984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Для начала нужно убедиться, что доступен репозиторий Ubuntu Universe с помощью команд:</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apt software-properties-common</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add-apt-repository universe</a:t>
            </a:r>
            <a:endParaRPr>
              <a:solidFill>
                <a:srgbClr val="000000"/>
              </a:solidFill>
            </a:endParaRPr>
          </a:p>
          <a:p>
            <a:pPr marL="400050" indent="-285750">
              <a:lnSpc>
                <a:spcPct val="120000"/>
              </a:lnSpc>
              <a:defRPr>
                <a:solidFill>
                  <a:srgbClr val="000000"/>
                </a:solidFill>
              </a:defRPr>
            </a:pPr>
            <a:endParaRPr sz="1800">
              <a:solidFill>
                <a:srgbClr val="535353"/>
              </a:solidFill>
              <a:latin typeface="Helvetica Neue"/>
              <a:ea typeface="Helvetica Neue"/>
              <a:cs typeface="Helvetica Neue"/>
              <a:sym typeface="Helvetica Neue"/>
            </a:endParaRP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Установка пакета ros2-apt-source автоматически сконфигурирует репозитории ROS 2 для нашей системы. Обновления конфигурации репозитория будут происходить автоматически, когда появятся новые версии этого пакета в репозитории ROS.</a:t>
            </a:r>
          </a:p>
          <a:p>
            <a:pPr>
              <a:lnSpc>
                <a:spcPct val="120000"/>
              </a:lnSpc>
              <a:defRPr sz="1800">
                <a:solidFill>
                  <a:srgbClr val="535353"/>
                </a:solidFill>
                <a:latin typeface="Helvetica Neue"/>
                <a:ea typeface="Helvetica Neue"/>
                <a:cs typeface="Helvetica Neue"/>
                <a:sym typeface="Helvetica Neue"/>
              </a:defRPr>
            </a:pPr>
            <a:r>
              <a:t>	sudo apt update &amp;&amp; sudo apt install curl -y</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export ROS_APT_SOURCE_VERSION=$(curl -s https://api.github.com/repos/ros-infrastructure/ros-apt-source/releases/latest | grep -F "tag_name" | awk -F\" '{print $4}’)</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curl -L -o /tmp/ros2-apt-source.deb https://github.com/ros-infrastructure/ros-apt-source/releases/download/${ROS_APT_SOURCE_VERSION}/ros2-apt-source_${ROS_APT_SOURCE_VERSION}.$(. /etc/os-release &amp;&amp; echo $VERSION_CODENAME)_all.deb</a:t>
            </a:r>
          </a:p>
          <a:p>
            <a:pPr>
              <a:lnSpc>
                <a:spcPct val="120000"/>
              </a:lnSpc>
              <a:defRPr sz="1800">
                <a:solidFill>
                  <a:srgbClr val="535353"/>
                </a:solidFill>
                <a:latin typeface="Helvetica Neue"/>
                <a:ea typeface="Helvetica Neue"/>
                <a:cs typeface="Helvetica Neue"/>
                <a:sym typeface="Helvetica Neue"/>
              </a:defRPr>
            </a:pPr>
            <a:r>
              <a:t>	sudo dpkg -i /tmp/ros2-apt-source.deb</a:t>
            </a:r>
            <a:endParaRPr>
              <a:solidFill>
                <a:srgbClr val="000000"/>
              </a:solidFill>
            </a:endParaRP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Чтобы иметь возможность Разрабатывать пакеты для ROS, следует установить инструменты для разработки:</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apt update &amp;&amp; sudo apt install ros-dev-tools</a:t>
            </a: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После настройки репозиториев нужно обновить кэш apt-репозиториев:</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apt update</a:t>
            </a:r>
            <a:endParaRPr>
              <a:solidFill>
                <a:srgbClr val="000000"/>
              </a:solidFill>
            </a:endParaRP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Перед установкой следует убедиться, что все пакеты обновлены:</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apt upgrade</a:t>
            </a:r>
            <a:endParaRPr>
              <a:solidFill>
                <a:srgbClr val="000000"/>
              </a:solidFill>
            </a:endParaRP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Установка десктопной версии (с графическими интерфейсами):</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sudo apt install ros-jazzy-desktop</a:t>
            </a:r>
          </a:p>
          <a:p>
            <a:pPr marL="457200" indent="-457200">
              <a:lnSpc>
                <a:spcPct val="120000"/>
              </a:lnSpc>
              <a:buClr>
                <a:srgbClr val="535353"/>
              </a:buClr>
              <a:buSzPts val="1800"/>
              <a:buFont typeface="Arial"/>
              <a:buChar char="•"/>
              <a:defRPr sz="1800">
                <a:solidFill>
                  <a:srgbClr val="535353"/>
                </a:solidFill>
                <a:latin typeface="Helvetica Neue"/>
                <a:ea typeface="Helvetica Neue"/>
                <a:cs typeface="Helvetica Neue"/>
                <a:sym typeface="Helvetica Neue"/>
              </a:defRPr>
            </a:pPr>
            <a:r>
              <a:t>Установка ROS 2 завершена, но для полноценной работы необходимо настроить окружение для работы, выполнив команду:</a:t>
            </a:r>
            <a:endParaRPr>
              <a:solidFill>
                <a:srgbClr val="000000"/>
              </a:solidFill>
            </a:endParaRPr>
          </a:p>
          <a:p>
            <a:pPr>
              <a:lnSpc>
                <a:spcPct val="120000"/>
              </a:lnSpc>
              <a:defRPr sz="1800">
                <a:solidFill>
                  <a:srgbClr val="535353"/>
                </a:solidFill>
                <a:latin typeface="Helvetica Neue"/>
                <a:ea typeface="Helvetica Neue"/>
                <a:cs typeface="Helvetica Neue"/>
                <a:sym typeface="Helvetica Neue"/>
              </a:defRPr>
            </a:pPr>
            <a:r>
              <a:t>	source /opt/ros/jazzy/setup.bash</a:t>
            </a:r>
          </a:p>
        </p:txBody>
      </p:sp>
      <p:pic>
        <p:nvPicPr>
          <p:cNvPr id="606" name="Google Shape;556;p25" descr="Google Shape;556;p25"/>
          <p:cNvPicPr>
            <a:picLocks noChangeAspect="1"/>
          </p:cNvPicPr>
          <p:nvPr/>
        </p:nvPicPr>
        <p:blipFill>
          <a:blip r:embed="rId4">
            <a:extLst/>
          </a:blip>
          <a:stretch>
            <a:fillRect/>
          </a:stretch>
        </p:blipFill>
        <p:spPr>
          <a:xfrm>
            <a:off x="22682520" y="12019392"/>
            <a:ext cx="1701480" cy="1701480"/>
          </a:xfrm>
          <a:prstGeom prst="rect">
            <a:avLst/>
          </a:prstGeom>
          <a:ln w="12700">
            <a:miter lim="400000"/>
          </a:ln>
        </p:spPr>
      </p:pic>
      <p:sp>
        <p:nvSpPr>
          <p:cNvPr id="607" name="Google Shape;557;p25"/>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08"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09"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11" name="Google Shape;562;g3e859110426_0_0" descr="Google Shape;562;g3e859110426_0_0"/>
          <p:cNvPicPr>
            <a:picLocks noChangeAspect="1"/>
          </p:cNvPicPr>
          <p:nvPr/>
        </p:nvPicPr>
        <p:blipFill>
          <a:blip r:embed="rId2">
            <a:extLst/>
          </a:blip>
          <a:srcRect l="0" t="0" r="59703" b="0"/>
          <a:stretch>
            <a:fillRect/>
          </a:stretch>
        </p:blipFill>
        <p:spPr>
          <a:xfrm rot="2658959">
            <a:off x="21418176" y="9035950"/>
            <a:ext cx="2402917" cy="5963041"/>
          </a:xfrm>
          <a:prstGeom prst="rect">
            <a:avLst/>
          </a:prstGeom>
          <a:ln w="12700">
            <a:miter lim="400000"/>
          </a:ln>
        </p:spPr>
      </p:pic>
      <p:sp>
        <p:nvSpPr>
          <p:cNvPr id="612" name="Google Shape;563;g3e859110426_0_0"/>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ОСНОВНЫЕ ЭЛЕМЕНТЫ ROS</a:t>
            </a:r>
          </a:p>
        </p:txBody>
      </p:sp>
      <p:sp>
        <p:nvSpPr>
          <p:cNvPr id="613" name="Google Shape;564;g3e859110426_0_0"/>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14" name="Google Shape;565;g3e859110426_0_0"/>
          <p:cNvSpPr txBox="1"/>
          <p:nvPr/>
        </p:nvSpPr>
        <p:spPr>
          <a:xfrm>
            <a:off x="383073" y="2111422"/>
            <a:ext cx="721949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Ноды</a:t>
            </a:r>
          </a:p>
        </p:txBody>
      </p:sp>
      <p:sp>
        <p:nvSpPr>
          <p:cNvPr id="615" name="Google Shape;566;g3e859110426_0_0"/>
          <p:cNvSpPr/>
          <p:nvPr/>
        </p:nvSpPr>
        <p:spPr>
          <a:xfrm>
            <a:off x="5242464" y="5449842"/>
            <a:ext cx="13123802" cy="6851400"/>
          </a:xfrm>
          <a:prstGeom prst="roundRect">
            <a:avLst>
              <a:gd name="adj" fmla="val 5545"/>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618" name="Google Shape;567;g3e859110426_0_0"/>
          <p:cNvGrpSpPr/>
          <p:nvPr/>
        </p:nvGrpSpPr>
        <p:grpSpPr>
          <a:xfrm>
            <a:off x="598486" y="11141647"/>
            <a:ext cx="1852203" cy="1832401"/>
            <a:chOff x="0" y="0"/>
            <a:chExt cx="1852201" cy="1832399"/>
          </a:xfrm>
        </p:grpSpPr>
        <p:sp>
          <p:nvSpPr>
            <p:cNvPr id="616" name="Google Shape;568;g3e859110426_0_0"/>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617" name="Google Shape;569;g3e859110426_0_0"/>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26</a:t>
              </a:r>
            </a:p>
          </p:txBody>
        </p:sp>
      </p:grpSp>
      <p:sp>
        <p:nvSpPr>
          <p:cNvPr id="619" name="Google Shape;570;g3e859110426_0_0"/>
          <p:cNvSpPr/>
          <p:nvPr/>
        </p:nvSpPr>
        <p:spPr>
          <a:xfrm>
            <a:off x="487070" y="3284832"/>
            <a:ext cx="23312402" cy="201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20" name="Google Shape;571;g3e859110426_0_0"/>
          <p:cNvSpPr txBox="1"/>
          <p:nvPr/>
        </p:nvSpPr>
        <p:spPr>
          <a:xfrm>
            <a:off x="5576875" y="5709553"/>
            <a:ext cx="5362200" cy="65765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sz="2000">
                <a:solidFill>
                  <a:srgbClr val="535353"/>
                </a:solidFill>
                <a:latin typeface="Helvetica Neue"/>
                <a:ea typeface="Helvetica Neue"/>
                <a:cs typeface="Helvetica Neue"/>
                <a:sym typeface="Helvetica Neue"/>
              </a:defRPr>
            </a:pPr>
            <a:r>
              <a:t>Создание ноды в ROS 2 с помощью Python:</a:t>
            </a:r>
            <a:endParaRPr>
              <a:solidFill>
                <a:srgbClr val="000000"/>
              </a:solidFill>
            </a:endParaRPr>
          </a:p>
          <a:p>
            <a:pPr>
              <a:defRPr sz="2000">
                <a:solidFill>
                  <a:srgbClr val="535353"/>
                </a:solidFill>
                <a:latin typeface="Helvetica Neue"/>
                <a:ea typeface="Helvetica Neue"/>
                <a:cs typeface="Helvetica Neue"/>
                <a:sym typeface="Helvetica Neue"/>
              </a:defRPr>
            </a:pPr>
            <a:r>
              <a:t>import rclpy</a:t>
            </a:r>
          </a:p>
          <a:p>
            <a:pPr>
              <a:defRPr sz="2000">
                <a:solidFill>
                  <a:srgbClr val="535353"/>
                </a:solidFill>
                <a:latin typeface="Helvetica Neue"/>
                <a:ea typeface="Helvetica Neue"/>
                <a:cs typeface="Helvetica Neue"/>
                <a:sym typeface="Helvetica Neue"/>
              </a:defRPr>
            </a:pPr>
            <a:r>
              <a:t>from rclpy.node import Node</a:t>
            </a:r>
            <a:endParaRPr>
              <a:solidFill>
                <a:srgbClr val="000000"/>
              </a:solidFill>
            </a:endParaRPr>
          </a:p>
          <a:p>
            <a:pPr>
              <a:defRPr sz="2000">
                <a:solidFill>
                  <a:srgbClr val="535353"/>
                </a:solidFill>
                <a:latin typeface="Helvetica Neue"/>
                <a:ea typeface="Helvetica Neue"/>
                <a:cs typeface="Helvetica Neue"/>
                <a:sym typeface="Helvetica Neue"/>
              </a:defRPr>
            </a:pPr>
            <a:r>
              <a:t>from std_msgs.msg import String</a:t>
            </a:r>
            <a:endParaRPr>
              <a:solidFill>
                <a:srgbClr val="000000"/>
              </a:solidFill>
            </a:endParaRPr>
          </a:p>
          <a:p>
            <a:pPr>
              <a:defRPr sz="2000">
                <a:solidFill>
                  <a:srgbClr val="535353"/>
                </a:solidFill>
                <a:latin typeface="Helvetica Neue"/>
                <a:ea typeface="Helvetica Neue"/>
                <a:cs typeface="Helvetica Neue"/>
                <a:sym typeface="Helvetica Neue"/>
              </a:defRPr>
            </a:pPr>
            <a:r>
              <a:t>class SimpleNode(Node):</a:t>
            </a:r>
            <a:endParaRPr>
              <a:solidFill>
                <a:srgbClr val="000000"/>
              </a:solidFill>
            </a:endParaRPr>
          </a:p>
          <a:p>
            <a:pPr>
              <a:defRPr sz="2000">
                <a:solidFill>
                  <a:srgbClr val="535353"/>
                </a:solidFill>
                <a:latin typeface="Helvetica Neue"/>
                <a:ea typeface="Helvetica Neue"/>
                <a:cs typeface="Helvetica Neue"/>
                <a:sym typeface="Helvetica Neue"/>
              </a:defRPr>
            </a:pPr>
            <a:r>
              <a:t>        def __init__(self):</a:t>
            </a:r>
            <a:endParaRPr>
              <a:solidFill>
                <a:srgbClr val="000000"/>
              </a:solidFill>
            </a:endParaRPr>
          </a:p>
          <a:p>
            <a:pPr>
              <a:defRPr sz="2000">
                <a:solidFill>
                  <a:srgbClr val="535353"/>
                </a:solidFill>
                <a:latin typeface="Helvetica Neue"/>
                <a:ea typeface="Helvetica Neue"/>
                <a:cs typeface="Helvetica Neue"/>
                <a:sym typeface="Helvetica Neue"/>
              </a:defRPr>
            </a:pPr>
            <a:r>
              <a:t>                super().__init__('simple_node')  # Имя ноды</a:t>
            </a:r>
          </a:p>
          <a:p>
            <a:pPr>
              <a:defRPr sz="2000">
                <a:solidFill>
                  <a:srgbClr val="535353"/>
                </a:solidFill>
                <a:latin typeface="Helvetica Neue"/>
                <a:ea typeface="Helvetica Neue"/>
                <a:cs typeface="Helvetica Neue"/>
                <a:sym typeface="Helvetica Neue"/>
              </a:defRPr>
            </a:pPr>
            <a:r>
              <a:t>                self.get_logger().info('SimpleNode started')  # Логирование</a:t>
            </a:r>
          </a:p>
          <a:p>
            <a:pPr>
              <a:defRPr sz="2000">
                <a:solidFill>
                  <a:srgbClr val="535353"/>
                </a:solidFill>
                <a:latin typeface="Helvetica Neue"/>
                <a:ea typeface="Helvetica Neue"/>
                <a:cs typeface="Helvetica Neue"/>
                <a:sym typeface="Helvetica Neue"/>
              </a:defRPr>
            </a:pPr>
            <a:r>
              <a:t>                self.publisher = self.create_publisher(String, 'message', 10)  # Публикатор</a:t>
            </a:r>
          </a:p>
          <a:p>
            <a:pPr>
              <a:defRPr sz="2000">
                <a:solidFill>
                  <a:srgbClr val="535353"/>
                </a:solidFill>
                <a:latin typeface="Helvetica Neue"/>
                <a:ea typeface="Helvetica Neue"/>
                <a:cs typeface="Helvetica Neue"/>
                <a:sym typeface="Helvetica Neue"/>
              </a:defRPr>
            </a:pPr>
            <a:r>
              <a:t>                self.timer = self.create_timer(1.0, self.publish_message)  # Таймер (1 Hz)</a:t>
            </a:r>
            <a:endParaRPr>
              <a:solidFill>
                <a:srgbClr val="000000"/>
              </a:solidFill>
            </a:endParaRPr>
          </a:p>
          <a:p>
            <a:pPr>
              <a:defRPr sz="2000">
                <a:solidFill>
                  <a:srgbClr val="535353"/>
                </a:solidFill>
                <a:latin typeface="Helvetica Neue"/>
                <a:ea typeface="Helvetica Neue"/>
                <a:cs typeface="Helvetica Neue"/>
                <a:sym typeface="Helvetica Neue"/>
              </a:defRPr>
            </a:pPr>
            <a:r>
              <a:t>        def publish_message(self):</a:t>
            </a:r>
            <a:endParaRPr>
              <a:solidFill>
                <a:srgbClr val="000000"/>
              </a:solidFill>
            </a:endParaRPr>
          </a:p>
          <a:p>
            <a:pPr>
              <a:defRPr sz="2000">
                <a:solidFill>
                  <a:srgbClr val="535353"/>
                </a:solidFill>
                <a:latin typeface="Helvetica Neue"/>
                <a:ea typeface="Helvetica Neue"/>
                <a:cs typeface="Helvetica Neue"/>
                <a:sym typeface="Helvetica Neue"/>
              </a:defRPr>
            </a:pPr>
            <a:r>
              <a:t>                msg = String()</a:t>
            </a:r>
            <a:endParaRPr>
              <a:solidFill>
                <a:srgbClr val="000000"/>
              </a:solidFill>
            </a:endParaRPr>
          </a:p>
          <a:p>
            <a:pPr>
              <a:defRPr sz="2000">
                <a:solidFill>
                  <a:srgbClr val="535353"/>
                </a:solidFill>
                <a:latin typeface="Helvetica Neue"/>
                <a:ea typeface="Helvetica Neue"/>
                <a:cs typeface="Helvetica Neue"/>
                <a:sym typeface="Helvetica Neue"/>
              </a:defRPr>
            </a:pPr>
            <a:r>
              <a:t>                msg.data = 'Hello from SimpleNode!’</a:t>
            </a:r>
            <a:endParaRPr>
              <a:solidFill>
                <a:srgbClr val="000000"/>
              </a:solidFill>
            </a:endParaRPr>
          </a:p>
          <a:p>
            <a:pPr>
              <a:defRPr sz="2000">
                <a:solidFill>
                  <a:srgbClr val="535353"/>
                </a:solidFill>
                <a:latin typeface="Helvetica Neue"/>
                <a:ea typeface="Helvetica Neue"/>
                <a:cs typeface="Helvetica Neue"/>
                <a:sym typeface="Helvetica Neue"/>
              </a:defRPr>
            </a:pPr>
            <a:r>
              <a:t>                self.publisher.publish(msg)</a:t>
            </a:r>
          </a:p>
        </p:txBody>
      </p:sp>
      <p:sp>
        <p:nvSpPr>
          <p:cNvPr id="621" name="Google Shape;572;g3e859110426_0_0"/>
          <p:cNvSpPr txBox="1"/>
          <p:nvPr/>
        </p:nvSpPr>
        <p:spPr>
          <a:xfrm>
            <a:off x="650498" y="3359345"/>
            <a:ext cx="23003100" cy="18633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20000"/>
              </a:lnSpc>
              <a:defRPr sz="2400">
                <a:solidFill>
                  <a:srgbClr val="535353"/>
                </a:solidFill>
                <a:latin typeface="Helvetica Neue"/>
                <a:ea typeface="Helvetica Neue"/>
                <a:cs typeface="Helvetica Neue"/>
                <a:sym typeface="Helvetica Neue"/>
              </a:defRPr>
            </a:pPr>
            <a:r>
              <a:t>Нода (Node) в ROS (Robot Operating System) — это независимый процесс, выполняющий конкретную задачу в робототехнической системе.</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Ноды – строительные блоки ROS, обеспечивающие модульность.</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Одна нода отвечает за одну функцию – чтение данных, управление оборудованием и т.д.</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Ноды взаимодействуют через топики, сервисы или действия.</a:t>
            </a:r>
          </a:p>
        </p:txBody>
      </p:sp>
      <p:pic>
        <p:nvPicPr>
          <p:cNvPr id="622" name="Google Shape;573;g3e859110426_0_0" descr="Google Shape;573;g3e859110426_0_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23" name="Google Shape;574;g3e859110426_0_0"/>
          <p:cNvSpPr txBox="1"/>
          <p:nvPr/>
        </p:nvSpPr>
        <p:spPr>
          <a:xfrm>
            <a:off x="11444184" y="5644122"/>
            <a:ext cx="6756951" cy="496108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sz="2000">
                <a:latin typeface="Helvetica Neue"/>
                <a:ea typeface="Helvetica Neue"/>
                <a:cs typeface="Helvetica Neue"/>
                <a:sym typeface="Helvetica Neue"/>
              </a:defRPr>
            </a:pPr>
            <a:r>
              <a:t> self.get_logger().info(f'Published: {msg.data}’)</a:t>
            </a:r>
            <a:endParaRPr>
              <a:solidFill>
                <a:srgbClr val="000000"/>
              </a:solidFill>
            </a:endParaRPr>
          </a:p>
          <a:p>
            <a:pPr>
              <a:defRPr sz="2000">
                <a:latin typeface="Helvetica Neue"/>
                <a:ea typeface="Helvetica Neue"/>
                <a:cs typeface="Helvetica Neue"/>
                <a:sym typeface="Helvetica Neue"/>
              </a:defRPr>
            </a:pPr>
            <a:r>
              <a:t>def main():</a:t>
            </a:r>
            <a:endParaRPr>
              <a:solidFill>
                <a:srgbClr val="000000"/>
              </a:solidFill>
            </a:endParaRPr>
          </a:p>
          <a:p>
            <a:pPr>
              <a:defRPr sz="2000">
                <a:latin typeface="Helvetica Neue"/>
                <a:ea typeface="Helvetica Neue"/>
                <a:cs typeface="Helvetica Neue"/>
                <a:sym typeface="Helvetica Neue"/>
              </a:defRPr>
            </a:pPr>
            <a:r>
              <a:t>        rclpy.init()  # Инициализация ROS2</a:t>
            </a:r>
            <a:endParaRPr>
              <a:solidFill>
                <a:srgbClr val="000000"/>
              </a:solidFill>
            </a:endParaRPr>
          </a:p>
          <a:p>
            <a:pPr>
              <a:defRPr sz="2000">
                <a:latin typeface="Helvetica Neue"/>
                <a:ea typeface="Helvetica Neue"/>
                <a:cs typeface="Helvetica Neue"/>
                <a:sym typeface="Helvetica Neue"/>
              </a:defRPr>
            </a:pPr>
            <a:r>
              <a:t>        node = SimpleNode()  # Создание экземпляра ноды</a:t>
            </a:r>
          </a:p>
          <a:p>
            <a:pPr>
              <a:defRPr sz="2000">
                <a:latin typeface="Helvetica Neue"/>
                <a:ea typeface="Helvetica Neue"/>
                <a:cs typeface="Helvetica Neue"/>
                <a:sym typeface="Helvetica Neue"/>
              </a:defRPr>
            </a:pPr>
            <a:r>
              <a:t>        try:</a:t>
            </a:r>
            <a:endParaRPr>
              <a:solidFill>
                <a:srgbClr val="000000"/>
              </a:solidFill>
            </a:endParaRPr>
          </a:p>
          <a:p>
            <a:pPr>
              <a:defRPr sz="2000">
                <a:latin typeface="Helvetica Neue"/>
                <a:ea typeface="Helvetica Neue"/>
                <a:cs typeface="Helvetica Neue"/>
                <a:sym typeface="Helvetica Neue"/>
              </a:defRPr>
            </a:pPr>
            <a:r>
              <a:t>                rclpy.spin(node)  # Запуск обработки событий</a:t>
            </a:r>
          </a:p>
          <a:p>
            <a:pPr>
              <a:defRPr sz="2000">
                <a:latin typeface="Helvetica Neue"/>
                <a:ea typeface="Helvetica Neue"/>
                <a:cs typeface="Helvetica Neue"/>
                <a:sym typeface="Helvetica Neue"/>
              </a:defRPr>
            </a:pPr>
            <a:r>
              <a:t>        except KeyboardInterrupt:</a:t>
            </a:r>
            <a:endParaRPr>
              <a:solidFill>
                <a:srgbClr val="000000"/>
              </a:solidFill>
            </a:endParaRPr>
          </a:p>
          <a:p>
            <a:pPr>
              <a:defRPr sz="2000">
                <a:latin typeface="Helvetica Neue"/>
                <a:ea typeface="Helvetica Neue"/>
                <a:cs typeface="Helvetica Neue"/>
                <a:sym typeface="Helvetica Neue"/>
              </a:defRPr>
            </a:pPr>
            <a:r>
              <a:t>                node.get_logger().info('Node stopped’)</a:t>
            </a:r>
            <a:endParaRPr>
              <a:solidFill>
                <a:srgbClr val="000000"/>
              </a:solidFill>
            </a:endParaRPr>
          </a:p>
          <a:p>
            <a:pPr>
              <a:defRPr sz="2000">
                <a:latin typeface="Helvetica Neue"/>
                <a:ea typeface="Helvetica Neue"/>
                <a:cs typeface="Helvetica Neue"/>
                <a:sym typeface="Helvetica Neue"/>
              </a:defRPr>
            </a:pPr>
            <a:r>
              <a:t>        finally:</a:t>
            </a:r>
            <a:endParaRPr>
              <a:solidFill>
                <a:srgbClr val="000000"/>
              </a:solidFill>
            </a:endParaRPr>
          </a:p>
          <a:p>
            <a:pPr>
              <a:defRPr sz="2000">
                <a:latin typeface="Helvetica Neue"/>
                <a:ea typeface="Helvetica Neue"/>
                <a:cs typeface="Helvetica Neue"/>
                <a:sym typeface="Helvetica Neue"/>
              </a:defRPr>
            </a:pPr>
            <a:r>
              <a:t>                rclpy.shutdown()  # Завершение работы</a:t>
            </a:r>
          </a:p>
          <a:p>
            <a:pPr>
              <a:defRPr sz="2000">
                <a:latin typeface="Helvetica Neue"/>
                <a:ea typeface="Helvetica Neue"/>
                <a:cs typeface="Helvetica Neue"/>
                <a:sym typeface="Helvetica Neue"/>
              </a:defRPr>
            </a:pPr>
            <a:r>
              <a:t>if __name__ == '__main__’:</a:t>
            </a:r>
            <a:endParaRPr>
              <a:solidFill>
                <a:srgbClr val="000000"/>
              </a:solidFill>
            </a:endParaRPr>
          </a:p>
          <a:p>
            <a:pPr>
              <a:defRPr sz="2000">
                <a:latin typeface="Helvetica Neue"/>
                <a:ea typeface="Helvetica Neue"/>
                <a:cs typeface="Helvetica Neue"/>
                <a:sym typeface="Helvetica Neue"/>
              </a:defRPr>
            </a:pPr>
            <a:r>
              <a:t>        main()</a:t>
            </a:r>
            <a:endParaRPr>
              <a:solidFill>
                <a:srgbClr val="000000"/>
              </a:solidFill>
            </a:endParaRPr>
          </a:p>
          <a:p>
            <a:pPr>
              <a:defRPr>
                <a:solidFill>
                  <a:srgbClr val="000000"/>
                </a:solidFill>
              </a:defRPr>
            </a:pPr>
            <a:endParaRPr sz="2000">
              <a:latin typeface="Helvetica Neue"/>
              <a:ea typeface="Helvetica Neue"/>
              <a:cs typeface="Helvetica Neue"/>
              <a:sym typeface="Helvetica Neue"/>
            </a:endParaRPr>
          </a:p>
          <a:p>
            <a:pPr>
              <a:defRPr sz="2000">
                <a:latin typeface="Helvetica Neue"/>
                <a:ea typeface="Helvetica Neue"/>
                <a:cs typeface="Helvetica Neue"/>
                <a:sym typeface="Helvetica Neue"/>
              </a:defRPr>
            </a:pPr>
            <a:r>
              <a:t>Запуск ноды через консоль:</a:t>
            </a:r>
            <a:endParaRPr>
              <a:solidFill>
                <a:srgbClr val="000000"/>
              </a:solidFill>
            </a:endParaRPr>
          </a:p>
          <a:p>
            <a:pPr>
              <a:defRPr sz="2000">
                <a:latin typeface="Helvetica Neue"/>
                <a:ea typeface="Helvetica Neue"/>
                <a:cs typeface="Helvetica Neue"/>
                <a:sym typeface="Helvetica Neue"/>
              </a:defRPr>
            </a:pPr>
            <a:r>
              <a:t>source ~/ros2_ws/install/setup.bash</a:t>
            </a:r>
          </a:p>
          <a:p>
            <a:pPr>
              <a:defRPr sz="2000">
                <a:latin typeface="Helvetica Neue"/>
                <a:ea typeface="Helvetica Neue"/>
                <a:cs typeface="Helvetica Neue"/>
                <a:sym typeface="Helvetica Neue"/>
              </a:defRPr>
            </a:pPr>
            <a:r>
              <a:t>ros2 run simple_node simple_node</a:t>
            </a:r>
          </a:p>
        </p:txBody>
      </p:sp>
      <p:sp>
        <p:nvSpPr>
          <p:cNvPr id="624" name="Google Shape;575;g3e859110426_0_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2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2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28" name="Google Shape;580;g3e859110426_0_19" descr="Google Shape;580;g3e859110426_0_19"/>
          <p:cNvPicPr>
            <a:picLocks noChangeAspect="1"/>
          </p:cNvPicPr>
          <p:nvPr/>
        </p:nvPicPr>
        <p:blipFill>
          <a:blip r:embed="rId2">
            <a:extLst/>
          </a:blip>
          <a:srcRect l="0" t="0" r="59703" b="0"/>
          <a:stretch>
            <a:fillRect/>
          </a:stretch>
        </p:blipFill>
        <p:spPr>
          <a:xfrm rot="2658959">
            <a:off x="21418176" y="9035950"/>
            <a:ext cx="2402917" cy="5963041"/>
          </a:xfrm>
          <a:prstGeom prst="rect">
            <a:avLst/>
          </a:prstGeom>
          <a:ln w="12700">
            <a:miter lim="400000"/>
          </a:ln>
        </p:spPr>
      </p:pic>
      <p:sp>
        <p:nvSpPr>
          <p:cNvPr id="629" name="Google Shape;581;g3e859110426_0_19"/>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ОСНОВНЫЕ ЭЛЕМЕНТЫ ROS</a:t>
            </a:r>
          </a:p>
        </p:txBody>
      </p:sp>
      <p:sp>
        <p:nvSpPr>
          <p:cNvPr id="630" name="Google Shape;582;g3e859110426_0_19"/>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31" name="Google Shape;583;g3e859110426_0_19"/>
          <p:cNvSpPr txBox="1"/>
          <p:nvPr/>
        </p:nvSpPr>
        <p:spPr>
          <a:xfrm>
            <a:off x="383073" y="2111422"/>
            <a:ext cx="721949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Топики</a:t>
            </a:r>
          </a:p>
        </p:txBody>
      </p:sp>
      <p:grpSp>
        <p:nvGrpSpPr>
          <p:cNvPr id="634" name="Google Shape;584;g3e859110426_0_19"/>
          <p:cNvGrpSpPr/>
          <p:nvPr/>
        </p:nvGrpSpPr>
        <p:grpSpPr>
          <a:xfrm>
            <a:off x="598486" y="11141647"/>
            <a:ext cx="1852203" cy="1832401"/>
            <a:chOff x="0" y="0"/>
            <a:chExt cx="1852201" cy="1832399"/>
          </a:xfrm>
        </p:grpSpPr>
        <p:sp>
          <p:nvSpPr>
            <p:cNvPr id="632" name="Google Shape;585;g3e859110426_0_19"/>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633" name="Google Shape;586;g3e859110426_0_19"/>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27</a:t>
              </a:r>
            </a:p>
          </p:txBody>
        </p:sp>
      </p:grpSp>
      <p:sp>
        <p:nvSpPr>
          <p:cNvPr id="635" name="Google Shape;587;g3e859110426_0_19"/>
          <p:cNvSpPr/>
          <p:nvPr/>
        </p:nvSpPr>
        <p:spPr>
          <a:xfrm>
            <a:off x="487070" y="3262422"/>
            <a:ext cx="23312402" cy="183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36" name="Google Shape;588;g3e859110426_0_19"/>
          <p:cNvSpPr txBox="1"/>
          <p:nvPr/>
        </p:nvSpPr>
        <p:spPr>
          <a:xfrm>
            <a:off x="650498" y="3473200"/>
            <a:ext cx="23003100" cy="153958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90000"/>
              </a:lnSpc>
              <a:defRPr sz="2400">
                <a:solidFill>
                  <a:srgbClr val="535353"/>
                </a:solidFill>
                <a:latin typeface="Helvetica Neue"/>
                <a:ea typeface="Helvetica Neue"/>
                <a:cs typeface="Helvetica Neue"/>
                <a:sym typeface="Helvetica Neue"/>
              </a:defRPr>
            </a:pPr>
            <a:r>
              <a:t>Топики в ROS (Robot Operating System) — это именованные каналы для асинхронного обмена данными между узлами (nodes) в модели "публикатор-подписчик" (publish-subscribe). Публикатор (publisher) отправляет сообщения в топик. Подписчик (subscriber) получает сообщения из топика.</a:t>
            </a:r>
            <a:endParaRPr>
              <a:solidFill>
                <a:srgbClr val="000000"/>
              </a:solidFill>
            </a:endParaRPr>
          </a:p>
          <a:p>
            <a:pPr algn="just">
              <a:lnSpc>
                <a:spcPct val="90000"/>
              </a:lnSpc>
              <a:defRPr sz="2400">
                <a:solidFill>
                  <a:srgbClr val="535353"/>
                </a:solidFill>
                <a:latin typeface="Helvetica Neue"/>
                <a:ea typeface="Helvetica Neue"/>
                <a:cs typeface="Helvetica Neue"/>
                <a:sym typeface="Helvetica Neue"/>
              </a:defRPr>
            </a:pPr>
            <a:r>
              <a:t>Сообщения — это структурированные данные, передаваемые через топики. ROS предоставляет стандартные типы сообщений (например, std_msgs.msg.Int32, std_msgs.msg.String) и позволяет создавать пользовательские.</a:t>
            </a:r>
          </a:p>
        </p:txBody>
      </p:sp>
      <p:pic>
        <p:nvPicPr>
          <p:cNvPr id="637" name="Google Shape;589;g3e859110426_0_19" descr="Google Shape;589;g3e859110426_0_19"/>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38" name="Google Shape;590;g3e859110426_0_19"/>
          <p:cNvSpPr/>
          <p:nvPr/>
        </p:nvSpPr>
        <p:spPr>
          <a:xfrm>
            <a:off x="598499" y="5849825"/>
            <a:ext cx="15421201" cy="3816001"/>
          </a:xfrm>
          <a:prstGeom prst="roundRect">
            <a:avLst>
              <a:gd name="adj" fmla="val 5545"/>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639" name="Google Shape;591;g3e859110426_0_19" descr="Google Shape;591;g3e859110426_0_19"/>
          <p:cNvPicPr>
            <a:picLocks noChangeAspect="1"/>
          </p:cNvPicPr>
          <p:nvPr/>
        </p:nvPicPr>
        <p:blipFill>
          <a:blip r:embed="rId4">
            <a:extLst/>
          </a:blip>
          <a:stretch>
            <a:fillRect/>
          </a:stretch>
        </p:blipFill>
        <p:spPr>
          <a:xfrm>
            <a:off x="702975" y="5943649"/>
            <a:ext cx="15212250" cy="3417377"/>
          </a:xfrm>
          <a:prstGeom prst="rect">
            <a:avLst/>
          </a:prstGeom>
          <a:ln w="12700">
            <a:miter lim="400000"/>
          </a:ln>
        </p:spPr>
      </p:pic>
      <p:pic>
        <p:nvPicPr>
          <p:cNvPr id="640" name="Google Shape;592;g3e859110426_0_19" descr="Google Shape;592;g3e859110426_0_19"/>
          <p:cNvPicPr>
            <a:picLocks noChangeAspect="1"/>
          </p:cNvPicPr>
          <p:nvPr/>
        </p:nvPicPr>
        <p:blipFill>
          <a:blip r:embed="rId5">
            <a:extLst/>
          </a:blip>
          <a:stretch>
            <a:fillRect/>
          </a:stretch>
        </p:blipFill>
        <p:spPr>
          <a:xfrm>
            <a:off x="16922374" y="5849825"/>
            <a:ext cx="5640946" cy="4220401"/>
          </a:xfrm>
          <a:prstGeom prst="rect">
            <a:avLst/>
          </a:prstGeom>
          <a:ln w="12700">
            <a:miter lim="400000"/>
          </a:ln>
        </p:spPr>
      </p:pic>
      <p:sp>
        <p:nvSpPr>
          <p:cNvPr id="641" name="Google Shape;593;g3e859110426_0_19"/>
          <p:cNvSpPr/>
          <p:nvPr/>
        </p:nvSpPr>
        <p:spPr>
          <a:xfrm>
            <a:off x="16377750" y="5685725"/>
            <a:ext cx="6730201" cy="4548600"/>
          </a:xfrm>
          <a:prstGeom prst="roundRect">
            <a:avLst>
              <a:gd name="adj" fmla="val 5545"/>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642" name="Google Shape;594;g3e859110426_0_19"/>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43"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44"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46" name="Google Shape;599;p27" descr="Google Shape;599;p27"/>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647" name="Google Shape;600;p27"/>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ОСНОВНЫЕ ЭЛЕМЕНТЫ ROS</a:t>
            </a:r>
          </a:p>
        </p:txBody>
      </p:sp>
      <p:sp>
        <p:nvSpPr>
          <p:cNvPr id="648" name="Google Shape;601;p27"/>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49" name="Google Shape;602;p27"/>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Топики</a:t>
            </a:r>
          </a:p>
        </p:txBody>
      </p:sp>
      <p:grpSp>
        <p:nvGrpSpPr>
          <p:cNvPr id="652" name="Google Shape;603;p27"/>
          <p:cNvGrpSpPr/>
          <p:nvPr/>
        </p:nvGrpSpPr>
        <p:grpSpPr>
          <a:xfrm>
            <a:off x="598487" y="11141647"/>
            <a:ext cx="1852105" cy="1832385"/>
            <a:chOff x="0" y="0"/>
            <a:chExt cx="1852105" cy="1832384"/>
          </a:xfrm>
        </p:grpSpPr>
        <p:sp>
          <p:nvSpPr>
            <p:cNvPr id="650" name="Google Shape;604;p27"/>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651" name="Google Shape;605;p27"/>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28</a:t>
              </a:r>
            </a:p>
          </p:txBody>
        </p:sp>
      </p:grpSp>
      <p:sp>
        <p:nvSpPr>
          <p:cNvPr id="653" name="Google Shape;606;p27"/>
          <p:cNvSpPr/>
          <p:nvPr/>
        </p:nvSpPr>
        <p:spPr>
          <a:xfrm>
            <a:off x="487070" y="3262422"/>
            <a:ext cx="23312534" cy="1832386"/>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54" name="Google Shape;607;p27"/>
          <p:cNvSpPr txBox="1"/>
          <p:nvPr/>
        </p:nvSpPr>
        <p:spPr>
          <a:xfrm>
            <a:off x="3518822" y="5085391"/>
            <a:ext cx="9096499" cy="828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Roboto"/>
                <a:ea typeface="Roboto"/>
                <a:cs typeface="Roboto"/>
                <a:sym typeface="Roboto"/>
              </a:defRPr>
            </a:pPr>
            <a:r>
              <a:t>Публикатор:</a:t>
            </a:r>
            <a:endParaRPr>
              <a:solidFill>
                <a:srgbClr val="000000"/>
              </a:solidFill>
            </a:endParaRPr>
          </a:p>
          <a:p>
            <a:pPr algn="just">
              <a:defRPr sz="2400">
                <a:solidFill>
                  <a:srgbClr val="535353"/>
                </a:solidFill>
                <a:latin typeface="Roboto"/>
                <a:ea typeface="Roboto"/>
                <a:cs typeface="Roboto"/>
                <a:sym typeface="Roboto"/>
              </a:defRPr>
            </a:pPr>
            <a:r>
              <a:t>import rclpy</a:t>
            </a:r>
          </a:p>
          <a:p>
            <a:pPr algn="just">
              <a:defRPr sz="2400">
                <a:solidFill>
                  <a:srgbClr val="535353"/>
                </a:solidFill>
                <a:latin typeface="Roboto"/>
                <a:ea typeface="Roboto"/>
                <a:cs typeface="Roboto"/>
                <a:sym typeface="Roboto"/>
              </a:defRPr>
            </a:pPr>
            <a:r>
              <a:t>from rclpy.node import Node</a:t>
            </a:r>
          </a:p>
          <a:p>
            <a:pPr algn="just">
              <a:defRPr sz="2400">
                <a:solidFill>
                  <a:srgbClr val="535353"/>
                </a:solidFill>
                <a:latin typeface="Roboto"/>
                <a:ea typeface="Roboto"/>
                <a:cs typeface="Roboto"/>
                <a:sym typeface="Roboto"/>
              </a:defRPr>
            </a:pPr>
            <a:r>
              <a:t>from std_msgs.msg import Int32</a:t>
            </a:r>
          </a:p>
          <a:p>
            <a:pPr algn="just">
              <a:defRPr sz="2400">
                <a:solidFill>
                  <a:srgbClr val="535353"/>
                </a:solidFill>
                <a:latin typeface="Roboto"/>
                <a:ea typeface="Roboto"/>
                <a:cs typeface="Roboto"/>
                <a:sym typeface="Roboto"/>
              </a:defRPr>
            </a:pPr>
            <a:r>
              <a:t>import random</a:t>
            </a:r>
          </a:p>
          <a:p>
            <a:pPr algn="just">
              <a:defRPr sz="2400">
                <a:solidFill>
                  <a:srgbClr val="535353"/>
                </a:solidFill>
                <a:latin typeface="Roboto"/>
                <a:ea typeface="Roboto"/>
                <a:cs typeface="Roboto"/>
                <a:sym typeface="Roboto"/>
              </a:defRPr>
            </a:pPr>
            <a:r>
              <a:t>class NumberPublisher(Node):</a:t>
            </a:r>
          </a:p>
          <a:p>
            <a:pPr algn="just">
              <a:defRPr sz="2400">
                <a:solidFill>
                  <a:srgbClr val="535353"/>
                </a:solidFill>
                <a:latin typeface="Roboto"/>
                <a:ea typeface="Roboto"/>
                <a:cs typeface="Roboto"/>
                <a:sym typeface="Roboto"/>
              </a:defRPr>
            </a:pPr>
            <a:r>
              <a:t>        def __init__(self):</a:t>
            </a:r>
          </a:p>
          <a:p>
            <a:pPr algn="just">
              <a:defRPr sz="2400">
                <a:solidFill>
                  <a:srgbClr val="535353"/>
                </a:solidFill>
                <a:latin typeface="Roboto"/>
                <a:ea typeface="Roboto"/>
                <a:cs typeface="Roboto"/>
                <a:sym typeface="Roboto"/>
              </a:defRPr>
            </a:pPr>
            <a:r>
              <a:t>                super().__init__('number_publisher’)</a:t>
            </a:r>
          </a:p>
          <a:p>
            <a:pPr algn="just">
              <a:defRPr sz="2400">
                <a:solidFill>
                  <a:srgbClr val="535353"/>
                </a:solidFill>
                <a:latin typeface="Roboto"/>
                <a:ea typeface="Roboto"/>
                <a:cs typeface="Roboto"/>
                <a:sym typeface="Roboto"/>
              </a:defRPr>
            </a:pPr>
            <a:r>
              <a:t>                self.publisher = self.create_publisher(Int32, 'number', 10)</a:t>
            </a:r>
          </a:p>
          <a:p>
            <a:pPr algn="just">
              <a:defRPr sz="2400">
                <a:solidFill>
                  <a:srgbClr val="535353"/>
                </a:solidFill>
                <a:latin typeface="Roboto"/>
                <a:ea typeface="Roboto"/>
                <a:cs typeface="Roboto"/>
                <a:sym typeface="Roboto"/>
              </a:defRPr>
            </a:pPr>
            <a:r>
              <a:t>                self.timer = self.create_timer(0.5, self.publish_number)</a:t>
            </a:r>
          </a:p>
          <a:p>
            <a:pPr algn="just">
              <a:defRPr sz="2400">
                <a:solidFill>
                  <a:srgbClr val="535353"/>
                </a:solidFill>
                <a:latin typeface="Roboto"/>
                <a:ea typeface="Roboto"/>
                <a:cs typeface="Roboto"/>
                <a:sym typeface="Roboto"/>
              </a:defRPr>
            </a:pPr>
            <a:r>
              <a:t>                self.get_logger().info('NumberPublisher started’)</a:t>
            </a:r>
          </a:p>
          <a:p>
            <a:pPr algn="just">
              <a:defRPr sz="2400">
                <a:solidFill>
                  <a:srgbClr val="535353"/>
                </a:solidFill>
                <a:latin typeface="Roboto"/>
                <a:ea typeface="Roboto"/>
                <a:cs typeface="Roboto"/>
                <a:sym typeface="Roboto"/>
              </a:defRPr>
            </a:pPr>
            <a:r>
              <a:t>        def publish_number(self):</a:t>
            </a:r>
          </a:p>
          <a:p>
            <a:pPr algn="just">
              <a:defRPr sz="2400">
                <a:solidFill>
                  <a:srgbClr val="535353"/>
                </a:solidFill>
                <a:latin typeface="Roboto"/>
                <a:ea typeface="Roboto"/>
                <a:cs typeface="Roboto"/>
                <a:sym typeface="Roboto"/>
              </a:defRPr>
            </a:pPr>
            <a:r>
              <a:t>                msg = Int32()</a:t>
            </a:r>
          </a:p>
          <a:p>
            <a:pPr algn="just">
              <a:defRPr sz="2400">
                <a:solidFill>
                  <a:srgbClr val="535353"/>
                </a:solidFill>
                <a:latin typeface="Roboto"/>
                <a:ea typeface="Roboto"/>
                <a:cs typeface="Roboto"/>
                <a:sym typeface="Roboto"/>
              </a:defRPr>
            </a:pPr>
            <a:r>
              <a:t>                msg.data = random.randint(1, 100)</a:t>
            </a:r>
          </a:p>
          <a:p>
            <a:pPr algn="just">
              <a:defRPr sz="2400">
                <a:solidFill>
                  <a:srgbClr val="535353"/>
                </a:solidFill>
                <a:latin typeface="Roboto"/>
                <a:ea typeface="Roboto"/>
                <a:cs typeface="Roboto"/>
                <a:sym typeface="Roboto"/>
              </a:defRPr>
            </a:pPr>
            <a:r>
              <a:t>                self.publisher.publish(msg)</a:t>
            </a:r>
          </a:p>
          <a:p>
            <a:pPr algn="just">
              <a:defRPr sz="2400">
                <a:solidFill>
                  <a:srgbClr val="535353"/>
                </a:solidFill>
                <a:latin typeface="Roboto"/>
                <a:ea typeface="Roboto"/>
                <a:cs typeface="Roboto"/>
                <a:sym typeface="Roboto"/>
              </a:defRPr>
            </a:pPr>
            <a:r>
              <a:t>                self.get_logger().info(f'Published: {msg.data}’)</a:t>
            </a:r>
          </a:p>
          <a:p>
            <a:pPr algn="just">
              <a:defRPr sz="2400">
                <a:solidFill>
                  <a:srgbClr val="535353"/>
                </a:solidFill>
                <a:latin typeface="Roboto"/>
                <a:ea typeface="Roboto"/>
                <a:cs typeface="Roboto"/>
                <a:sym typeface="Roboto"/>
              </a:defRPr>
            </a:pPr>
            <a:r>
              <a:t>def main():</a:t>
            </a:r>
          </a:p>
          <a:p>
            <a:pPr algn="just">
              <a:defRPr sz="2400">
                <a:solidFill>
                  <a:srgbClr val="535353"/>
                </a:solidFill>
                <a:latin typeface="Roboto"/>
                <a:ea typeface="Roboto"/>
                <a:cs typeface="Roboto"/>
                <a:sym typeface="Roboto"/>
              </a:defRPr>
            </a:pPr>
            <a:r>
              <a:t>        rclpy.init()</a:t>
            </a:r>
          </a:p>
          <a:p>
            <a:pPr algn="just">
              <a:defRPr sz="2400">
                <a:solidFill>
                  <a:srgbClr val="535353"/>
                </a:solidFill>
                <a:latin typeface="Roboto"/>
                <a:ea typeface="Roboto"/>
                <a:cs typeface="Roboto"/>
                <a:sym typeface="Roboto"/>
              </a:defRPr>
            </a:pPr>
            <a:r>
              <a:t>        node = NumberPublisher()</a:t>
            </a:r>
          </a:p>
          <a:p>
            <a:pPr algn="just">
              <a:defRPr sz="2400">
                <a:solidFill>
                  <a:srgbClr val="535353"/>
                </a:solidFill>
                <a:latin typeface="Roboto"/>
                <a:ea typeface="Roboto"/>
                <a:cs typeface="Roboto"/>
                <a:sym typeface="Roboto"/>
              </a:defRPr>
            </a:pPr>
            <a:r>
              <a:t>        rclpy.spin(node)</a:t>
            </a:r>
          </a:p>
          <a:p>
            <a:pPr algn="just">
              <a:defRPr sz="2400">
                <a:solidFill>
                  <a:srgbClr val="535353"/>
                </a:solidFill>
                <a:latin typeface="Roboto"/>
                <a:ea typeface="Roboto"/>
                <a:cs typeface="Roboto"/>
                <a:sym typeface="Roboto"/>
              </a:defRPr>
            </a:pPr>
            <a:r>
              <a:t>        rclpy.shutdown()</a:t>
            </a:r>
          </a:p>
        </p:txBody>
      </p:sp>
      <p:sp>
        <p:nvSpPr>
          <p:cNvPr id="655" name="Google Shape;608;p27"/>
          <p:cNvSpPr txBox="1"/>
          <p:nvPr/>
        </p:nvSpPr>
        <p:spPr>
          <a:xfrm>
            <a:off x="650497" y="3473193"/>
            <a:ext cx="23003120" cy="153958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90000"/>
              </a:lnSpc>
              <a:defRPr sz="2400">
                <a:solidFill>
                  <a:srgbClr val="535353"/>
                </a:solidFill>
                <a:latin typeface="Helvetica Neue"/>
                <a:ea typeface="Helvetica Neue"/>
                <a:cs typeface="Helvetica Neue"/>
                <a:sym typeface="Helvetica Neue"/>
              </a:defRPr>
            </a:pPr>
            <a:r>
              <a:t>Топики в ROS (Robot Operating System) — это именованные каналы для асинхронного обмена данными между узлами (nodes) в модели "публикатор-подписчик" (publish-subscribe). Публикатор (publisher) отправляет сообщения в топик. Подписчик (subscriber) получает сообщения из топика.</a:t>
            </a:r>
            <a:endParaRPr>
              <a:solidFill>
                <a:srgbClr val="000000"/>
              </a:solidFill>
            </a:endParaRPr>
          </a:p>
          <a:p>
            <a:pPr algn="just">
              <a:lnSpc>
                <a:spcPct val="90000"/>
              </a:lnSpc>
              <a:defRPr sz="2400">
                <a:solidFill>
                  <a:srgbClr val="535353"/>
                </a:solidFill>
                <a:latin typeface="Helvetica Neue"/>
                <a:ea typeface="Helvetica Neue"/>
                <a:cs typeface="Helvetica Neue"/>
                <a:sym typeface="Helvetica Neue"/>
              </a:defRPr>
            </a:pPr>
            <a:r>
              <a:t>Сообщения — это структурированные данные, передаваемые через топики. ROS предоставляет стандартные типы сообщений (например, std_msgs.msg.Int32, std_msgs.msg.String) и позволяет создавать пользовательские.</a:t>
            </a:r>
          </a:p>
        </p:txBody>
      </p:sp>
      <p:pic>
        <p:nvPicPr>
          <p:cNvPr id="656" name="Google Shape;609;p27" descr="Google Shape;609;p27"/>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57" name="Google Shape;610;p27"/>
          <p:cNvSpPr txBox="1"/>
          <p:nvPr/>
        </p:nvSpPr>
        <p:spPr>
          <a:xfrm>
            <a:off x="13013904" y="5243512"/>
            <a:ext cx="8241856" cy="60699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lnSpc>
                <a:spcPct val="90000"/>
              </a:lnSpc>
              <a:defRPr sz="2400">
                <a:solidFill>
                  <a:srgbClr val="535353"/>
                </a:solidFill>
                <a:latin typeface="Helvetica Neue"/>
                <a:ea typeface="Helvetica Neue"/>
                <a:cs typeface="Helvetica Neue"/>
                <a:sym typeface="Helvetica Neue"/>
              </a:defRPr>
            </a:pPr>
            <a:r>
              <a:t>Подписчик:</a:t>
            </a:r>
            <a:endParaRPr>
              <a:solidFill>
                <a:srgbClr val="000000"/>
              </a:solidFill>
            </a:endParaRPr>
          </a:p>
          <a:p>
            <a:pPr algn="just">
              <a:lnSpc>
                <a:spcPct val="90000"/>
              </a:lnSpc>
              <a:defRPr sz="2400">
                <a:solidFill>
                  <a:srgbClr val="535353"/>
                </a:solidFill>
                <a:latin typeface="Helvetica Neue"/>
                <a:ea typeface="Helvetica Neue"/>
                <a:cs typeface="Helvetica Neue"/>
                <a:sym typeface="Helvetica Neue"/>
              </a:defRPr>
            </a:pPr>
            <a:r>
              <a:t>import rclpy</a:t>
            </a:r>
          </a:p>
          <a:p>
            <a:pPr algn="just">
              <a:lnSpc>
                <a:spcPct val="90000"/>
              </a:lnSpc>
              <a:defRPr sz="2400">
                <a:solidFill>
                  <a:srgbClr val="535353"/>
                </a:solidFill>
                <a:latin typeface="Helvetica Neue"/>
                <a:ea typeface="Helvetica Neue"/>
                <a:cs typeface="Helvetica Neue"/>
                <a:sym typeface="Helvetica Neue"/>
              </a:defRPr>
            </a:pPr>
            <a:r>
              <a:t>from rclpy.node import Node</a:t>
            </a:r>
          </a:p>
          <a:p>
            <a:pPr algn="just">
              <a:lnSpc>
                <a:spcPct val="90000"/>
              </a:lnSpc>
              <a:defRPr sz="2400">
                <a:solidFill>
                  <a:srgbClr val="535353"/>
                </a:solidFill>
                <a:latin typeface="Helvetica Neue"/>
                <a:ea typeface="Helvetica Neue"/>
                <a:cs typeface="Helvetica Neue"/>
                <a:sym typeface="Helvetica Neue"/>
              </a:defRPr>
            </a:pPr>
            <a:r>
              <a:t>from std_msgs.msg import Int32</a:t>
            </a:r>
          </a:p>
          <a:p>
            <a:pPr algn="just">
              <a:lnSpc>
                <a:spcPct val="90000"/>
              </a:lnSpc>
              <a:defRPr sz="2400">
                <a:solidFill>
                  <a:srgbClr val="535353"/>
                </a:solidFill>
                <a:latin typeface="Helvetica Neue"/>
                <a:ea typeface="Helvetica Neue"/>
                <a:cs typeface="Helvetica Neue"/>
                <a:sym typeface="Helvetica Neue"/>
              </a:defRPr>
            </a:pPr>
            <a:r>
              <a:t>class NumberSubscriber(Node):</a:t>
            </a:r>
          </a:p>
          <a:p>
            <a:pPr algn="just">
              <a:lnSpc>
                <a:spcPct val="90000"/>
              </a:lnSpc>
              <a:defRPr sz="2400">
                <a:solidFill>
                  <a:srgbClr val="535353"/>
                </a:solidFill>
                <a:latin typeface="Helvetica Neue"/>
                <a:ea typeface="Helvetica Neue"/>
                <a:cs typeface="Helvetica Neue"/>
                <a:sym typeface="Helvetica Neue"/>
              </a:defRPr>
            </a:pPr>
            <a:r>
              <a:t>        def __init__(self):</a:t>
            </a:r>
          </a:p>
          <a:p>
            <a:pPr algn="just">
              <a:lnSpc>
                <a:spcPct val="90000"/>
              </a:lnSpc>
              <a:defRPr sz="2400">
                <a:solidFill>
                  <a:srgbClr val="535353"/>
                </a:solidFill>
                <a:latin typeface="Helvetica Neue"/>
                <a:ea typeface="Helvetica Neue"/>
                <a:cs typeface="Helvetica Neue"/>
                <a:sym typeface="Helvetica Neue"/>
              </a:defRPr>
            </a:pPr>
            <a:r>
              <a:t>                super().__init__('number_subscriber’)</a:t>
            </a:r>
          </a:p>
          <a:p>
            <a:pPr algn="just">
              <a:lnSpc>
                <a:spcPct val="90000"/>
              </a:lnSpc>
              <a:defRPr sz="2400">
                <a:solidFill>
                  <a:srgbClr val="535353"/>
                </a:solidFill>
                <a:latin typeface="Helvetica Neue"/>
                <a:ea typeface="Helvetica Neue"/>
                <a:cs typeface="Helvetica Neue"/>
                <a:sym typeface="Helvetica Neue"/>
              </a:defRPr>
            </a:pPr>
            <a:r>
              <a:t>                self.subscription = self.create_subscription(</a:t>
            </a:r>
          </a:p>
          <a:p>
            <a:pPr algn="just">
              <a:lnSpc>
                <a:spcPct val="90000"/>
              </a:lnSpc>
              <a:defRPr sz="2400">
                <a:solidFill>
                  <a:srgbClr val="535353"/>
                </a:solidFill>
                <a:latin typeface="Helvetica Neue"/>
                <a:ea typeface="Helvetica Neue"/>
                <a:cs typeface="Helvetica Neue"/>
                <a:sym typeface="Helvetica Neue"/>
              </a:defRPr>
            </a:pPr>
            <a:r>
              <a:t>                Int32, 'number', self.callback, 10)</a:t>
            </a:r>
          </a:p>
          <a:p>
            <a:pPr algn="just">
              <a:lnSpc>
                <a:spcPct val="90000"/>
              </a:lnSpc>
              <a:defRPr sz="2400">
                <a:solidFill>
                  <a:srgbClr val="535353"/>
                </a:solidFill>
                <a:latin typeface="Helvetica Neue"/>
                <a:ea typeface="Helvetica Neue"/>
                <a:cs typeface="Helvetica Neue"/>
                <a:sym typeface="Helvetica Neue"/>
              </a:defRPr>
            </a:pPr>
            <a:r>
              <a:t>                self.get_logger().info('NumberSubscriber started’)</a:t>
            </a:r>
          </a:p>
          <a:p>
            <a:pPr algn="just">
              <a:lnSpc>
                <a:spcPct val="90000"/>
              </a:lnSpc>
              <a:defRPr sz="2400">
                <a:solidFill>
                  <a:srgbClr val="535353"/>
                </a:solidFill>
                <a:latin typeface="Helvetica Neue"/>
                <a:ea typeface="Helvetica Neue"/>
                <a:cs typeface="Helvetica Neue"/>
                <a:sym typeface="Helvetica Neue"/>
              </a:defRPr>
            </a:pPr>
            <a:r>
              <a:t>        def callback(self, msg):</a:t>
            </a:r>
          </a:p>
          <a:p>
            <a:pPr algn="just">
              <a:lnSpc>
                <a:spcPct val="90000"/>
              </a:lnSpc>
              <a:defRPr sz="2400">
                <a:solidFill>
                  <a:srgbClr val="535353"/>
                </a:solidFill>
                <a:latin typeface="Helvetica Neue"/>
                <a:ea typeface="Helvetica Neue"/>
                <a:cs typeface="Helvetica Neue"/>
                <a:sym typeface="Helvetica Neue"/>
              </a:defRPr>
            </a:pPr>
            <a:r>
              <a:t>                self.get_logger().info(f'Received: {msg.data}’)</a:t>
            </a:r>
          </a:p>
          <a:p>
            <a:pPr algn="just">
              <a:lnSpc>
                <a:spcPct val="90000"/>
              </a:lnSpc>
              <a:defRPr sz="2400">
                <a:solidFill>
                  <a:srgbClr val="535353"/>
                </a:solidFill>
                <a:latin typeface="Helvetica Neue"/>
                <a:ea typeface="Helvetica Neue"/>
                <a:cs typeface="Helvetica Neue"/>
                <a:sym typeface="Helvetica Neue"/>
              </a:defRPr>
            </a:pPr>
            <a:r>
              <a:t>def main():</a:t>
            </a:r>
          </a:p>
          <a:p>
            <a:pPr algn="just">
              <a:lnSpc>
                <a:spcPct val="90000"/>
              </a:lnSpc>
              <a:defRPr sz="2400">
                <a:solidFill>
                  <a:srgbClr val="535353"/>
                </a:solidFill>
                <a:latin typeface="Helvetica Neue"/>
                <a:ea typeface="Helvetica Neue"/>
                <a:cs typeface="Helvetica Neue"/>
                <a:sym typeface="Helvetica Neue"/>
              </a:defRPr>
            </a:pPr>
            <a:r>
              <a:t>        rclpy.init()</a:t>
            </a:r>
          </a:p>
          <a:p>
            <a:pPr algn="just">
              <a:lnSpc>
                <a:spcPct val="90000"/>
              </a:lnSpc>
              <a:defRPr sz="2400">
                <a:solidFill>
                  <a:srgbClr val="535353"/>
                </a:solidFill>
                <a:latin typeface="Helvetica Neue"/>
                <a:ea typeface="Helvetica Neue"/>
                <a:cs typeface="Helvetica Neue"/>
                <a:sym typeface="Helvetica Neue"/>
              </a:defRPr>
            </a:pPr>
            <a:r>
              <a:t>        node = NumberSubscriber()</a:t>
            </a:r>
          </a:p>
          <a:p>
            <a:pPr algn="just">
              <a:lnSpc>
                <a:spcPct val="90000"/>
              </a:lnSpc>
              <a:defRPr sz="2400">
                <a:solidFill>
                  <a:srgbClr val="535353"/>
                </a:solidFill>
                <a:latin typeface="Helvetica Neue"/>
                <a:ea typeface="Helvetica Neue"/>
                <a:cs typeface="Helvetica Neue"/>
                <a:sym typeface="Helvetica Neue"/>
              </a:defRPr>
            </a:pPr>
            <a:r>
              <a:t>        rclpy.spin(node)</a:t>
            </a:r>
          </a:p>
          <a:p>
            <a:pPr algn="just">
              <a:lnSpc>
                <a:spcPct val="90000"/>
              </a:lnSpc>
              <a:defRPr sz="2400">
                <a:solidFill>
                  <a:srgbClr val="535353"/>
                </a:solidFill>
                <a:latin typeface="Helvetica Neue"/>
                <a:ea typeface="Helvetica Neue"/>
                <a:cs typeface="Helvetica Neue"/>
                <a:sym typeface="Helvetica Neue"/>
              </a:defRPr>
            </a:pPr>
            <a:r>
              <a:t>        rclpy.shutdown()</a:t>
            </a:r>
          </a:p>
        </p:txBody>
      </p:sp>
      <p:sp>
        <p:nvSpPr>
          <p:cNvPr id="658" name="Google Shape;611;p27"/>
          <p:cNvSpPr/>
          <p:nvPr/>
        </p:nvSpPr>
        <p:spPr>
          <a:xfrm>
            <a:off x="12778747" y="5243512"/>
            <a:ext cx="8507739" cy="6069979"/>
          </a:xfrm>
          <a:prstGeom prst="roundRect">
            <a:avLst>
              <a:gd name="adj" fmla="val 445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659" name="Google Shape;612;p27"/>
          <p:cNvSpPr/>
          <p:nvPr/>
        </p:nvSpPr>
        <p:spPr>
          <a:xfrm>
            <a:off x="3407405" y="5243512"/>
            <a:ext cx="9207916" cy="7969209"/>
          </a:xfrm>
          <a:prstGeom prst="roundRect">
            <a:avLst>
              <a:gd name="adj" fmla="val 436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660" name="Google Shape;613;p27"/>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61"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62"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4" name="Google Shape;618;p29" descr="Google Shape;618;p29"/>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665" name="Google Shape;619;p29"/>
          <p:cNvSpPr txBox="1"/>
          <p:nvPr/>
        </p:nvSpPr>
        <p:spPr>
          <a:xfrm>
            <a:off x="535839" y="522513"/>
            <a:ext cx="12079483"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ПАРАМЕТРЫ И ЛОГИРОВАНИЕ</a:t>
            </a:r>
          </a:p>
        </p:txBody>
      </p:sp>
      <p:sp>
        <p:nvSpPr>
          <p:cNvPr id="666" name="Google Shape;620;p29"/>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67" name="Google Shape;621;p29"/>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Конфигурация и отладка</a:t>
            </a:r>
          </a:p>
        </p:txBody>
      </p:sp>
      <p:sp>
        <p:nvSpPr>
          <p:cNvPr id="668" name="Google Shape;622;p29"/>
          <p:cNvSpPr/>
          <p:nvPr/>
        </p:nvSpPr>
        <p:spPr>
          <a:xfrm>
            <a:off x="487070" y="5269824"/>
            <a:ext cx="12546025" cy="2925052"/>
          </a:xfrm>
          <a:prstGeom prst="roundRect">
            <a:avLst>
              <a:gd name="adj" fmla="val 1066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671" name="Google Shape;623;p29"/>
          <p:cNvGrpSpPr/>
          <p:nvPr/>
        </p:nvGrpSpPr>
        <p:grpSpPr>
          <a:xfrm>
            <a:off x="598487" y="11141647"/>
            <a:ext cx="1852105" cy="1832385"/>
            <a:chOff x="0" y="0"/>
            <a:chExt cx="1852105" cy="1832384"/>
          </a:xfrm>
        </p:grpSpPr>
        <p:sp>
          <p:nvSpPr>
            <p:cNvPr id="669" name="Google Shape;624;p29"/>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670" name="Google Shape;625;p29"/>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29</a:t>
              </a:r>
            </a:p>
          </p:txBody>
        </p:sp>
      </p:grpSp>
      <p:sp>
        <p:nvSpPr>
          <p:cNvPr id="672" name="Google Shape;626;p29"/>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73" name="Google Shape;627;p29"/>
          <p:cNvSpPr txBox="1"/>
          <p:nvPr/>
        </p:nvSpPr>
        <p:spPr>
          <a:xfrm>
            <a:off x="618965" y="5269824"/>
            <a:ext cx="12414130" cy="277900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sz="2400">
                <a:solidFill>
                  <a:srgbClr val="535353"/>
                </a:solidFill>
                <a:latin typeface="Helvetica Neue"/>
                <a:ea typeface="Helvetica Neue"/>
                <a:cs typeface="Helvetica Neue"/>
                <a:sym typeface="Helvetica Neue"/>
              </a:defRPr>
            </a:pPr>
            <a:r>
              <a:t>Параметры — это конфигурационные данные узла, которые можно задавать при запуске или изменять динамически, например, регулировать тем самым частоту публикации сообщений в топик, имена топиков или сервисов и т.д. </a:t>
            </a:r>
            <a:endParaRPr>
              <a:solidFill>
                <a:srgbClr val="000000"/>
              </a:solidFill>
            </a:endParaRPr>
          </a:p>
          <a:p>
            <a:pPr algn="just">
              <a:defRPr sz="2400">
                <a:solidFill>
                  <a:srgbClr val="535353"/>
                </a:solidFill>
                <a:latin typeface="Helvetica Neue"/>
                <a:ea typeface="Helvetica Neue"/>
                <a:cs typeface="Helvetica Neue"/>
                <a:sym typeface="Helvetica Neue"/>
              </a:defRPr>
            </a:pPr>
            <a:r>
              <a:t>Узел может объявить параметры с значениями по умолчанию:</a:t>
            </a:r>
            <a:endParaRPr>
              <a:solidFill>
                <a:srgbClr val="000000"/>
              </a:solidFill>
            </a:endParaRPr>
          </a:p>
          <a:p>
            <a:pPr algn="just">
              <a:defRPr sz="2400">
                <a:solidFill>
                  <a:srgbClr val="535353"/>
                </a:solidFill>
                <a:latin typeface="Helvetica Neue"/>
                <a:ea typeface="Helvetica Neue"/>
                <a:cs typeface="Helvetica Neue"/>
                <a:sym typeface="Helvetica Neue"/>
              </a:defRPr>
            </a:pPr>
            <a:r>
              <a:t>self.declare_parameter('publish_rate', 1.0)  # Частота публикации, по умолчанию 1 Hz</a:t>
            </a:r>
          </a:p>
          <a:p>
            <a:pPr algn="just">
              <a:defRPr sz="2400">
                <a:solidFill>
                  <a:srgbClr val="535353"/>
                </a:solidFill>
                <a:latin typeface="Helvetica Neue"/>
                <a:ea typeface="Helvetica Neue"/>
                <a:cs typeface="Helvetica Neue"/>
                <a:sym typeface="Helvetica Neue"/>
              </a:defRPr>
            </a:pPr>
            <a:r>
              <a:t>Чтение значения параметра:</a:t>
            </a:r>
            <a:endParaRPr>
              <a:solidFill>
                <a:srgbClr val="000000"/>
              </a:solidFill>
            </a:endParaRPr>
          </a:p>
          <a:p>
            <a:pPr algn="just">
              <a:defRPr sz="2400">
                <a:solidFill>
                  <a:srgbClr val="535353"/>
                </a:solidFill>
                <a:latin typeface="Helvetica Neue"/>
                <a:ea typeface="Helvetica Neue"/>
                <a:cs typeface="Helvetica Neue"/>
                <a:sym typeface="Helvetica Neue"/>
              </a:defRPr>
            </a:pPr>
            <a:r>
              <a:t>publish_rate = self.get_parameter('publish_rate').get_parameter_value().double_value.</a:t>
            </a:r>
          </a:p>
        </p:txBody>
      </p:sp>
      <p:sp>
        <p:nvSpPr>
          <p:cNvPr id="674" name="Google Shape;628;p29"/>
          <p:cNvSpPr txBox="1"/>
          <p:nvPr/>
        </p:nvSpPr>
        <p:spPr>
          <a:xfrm>
            <a:off x="650497" y="3561415"/>
            <a:ext cx="23003120" cy="12792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В ROS2 (Robot Operating System) параметры позволяют настраивать поведение узлов без изменения кода, обеспечивая гибкость и переиспользуемость. Логирование используется для отладки, мониторинга и записи состояния узлов, что критично для диагностики робототехнических систем. Оба механизма интегрированы в библиотеку rclpy и являются ключевыми для разработки и поддержки ROS2-приложений.</a:t>
            </a:r>
          </a:p>
        </p:txBody>
      </p:sp>
      <p:pic>
        <p:nvPicPr>
          <p:cNvPr id="675" name="Google Shape;629;p29" descr="Google Shape;629;p29"/>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76" name="Google Shape;630;p29"/>
          <p:cNvSpPr/>
          <p:nvPr/>
        </p:nvSpPr>
        <p:spPr>
          <a:xfrm>
            <a:off x="13183564" y="5269824"/>
            <a:ext cx="7292051" cy="8272555"/>
          </a:xfrm>
          <a:prstGeom prst="roundRect">
            <a:avLst>
              <a:gd name="adj" fmla="val 412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677" name="Google Shape;631;p29"/>
          <p:cNvSpPr txBox="1"/>
          <p:nvPr/>
        </p:nvSpPr>
        <p:spPr>
          <a:xfrm>
            <a:off x="13322462" y="5269824"/>
            <a:ext cx="7430946" cy="798318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96000"/>
              </a:lnSpc>
              <a:defRPr sz="1600">
                <a:solidFill>
                  <a:srgbClr val="535353"/>
                </a:solidFill>
                <a:latin typeface="Helvetica Neue"/>
                <a:ea typeface="Helvetica Neue"/>
                <a:cs typeface="Helvetica Neue"/>
                <a:sym typeface="Helvetica Neue"/>
              </a:defRPr>
            </a:pPr>
            <a:r>
              <a:t>Узел с параметрами:</a:t>
            </a:r>
            <a:endParaRPr>
              <a:solidFill>
                <a:srgbClr val="000000"/>
              </a:solidFill>
            </a:endParaRPr>
          </a:p>
          <a:p>
            <a:pPr>
              <a:lnSpc>
                <a:spcPct val="96000"/>
              </a:lnSpc>
              <a:defRPr sz="1600">
                <a:solidFill>
                  <a:srgbClr val="535353"/>
                </a:solidFill>
                <a:latin typeface="Helvetica Neue"/>
                <a:ea typeface="Helvetica Neue"/>
                <a:cs typeface="Helvetica Neue"/>
                <a:sym typeface="Helvetica Neue"/>
              </a:defRPr>
            </a:pPr>
            <a:r>
              <a:t>import rclpy</a:t>
            </a:r>
            <a:endParaRPr sz="1800"/>
          </a:p>
          <a:p>
            <a:pPr>
              <a:lnSpc>
                <a:spcPct val="96000"/>
              </a:lnSpc>
              <a:defRPr sz="1600">
                <a:solidFill>
                  <a:srgbClr val="535353"/>
                </a:solidFill>
                <a:latin typeface="Helvetica Neue"/>
                <a:ea typeface="Helvetica Neue"/>
                <a:cs typeface="Helvetica Neue"/>
                <a:sym typeface="Helvetica Neue"/>
              </a:defRPr>
            </a:pPr>
            <a:r>
              <a:t>from rclpy.node import Node</a:t>
            </a:r>
            <a:endParaRPr sz="1800"/>
          </a:p>
          <a:p>
            <a:pPr>
              <a:lnSpc>
                <a:spcPct val="96000"/>
              </a:lnSpc>
              <a:defRPr sz="1600">
                <a:solidFill>
                  <a:srgbClr val="535353"/>
                </a:solidFill>
                <a:latin typeface="Helvetica Neue"/>
                <a:ea typeface="Helvetica Neue"/>
                <a:cs typeface="Helvetica Neue"/>
                <a:sym typeface="Helvetica Neue"/>
              </a:defRPr>
            </a:pPr>
            <a:r>
              <a:t>from std_msgs.msg import String</a:t>
            </a:r>
            <a:endParaRPr sz="1800"/>
          </a:p>
          <a:p>
            <a:pPr>
              <a:lnSpc>
                <a:spcPct val="96000"/>
              </a:lnSpc>
              <a:defRPr sz="1600">
                <a:solidFill>
                  <a:srgbClr val="535353"/>
                </a:solidFill>
                <a:latin typeface="Helvetica Neue"/>
                <a:ea typeface="Helvetica Neue"/>
                <a:cs typeface="Helvetica Neue"/>
                <a:sym typeface="Helvetica Neue"/>
              </a:defRPr>
            </a:pPr>
            <a:r>
              <a:t>class ParamNode(Node):</a:t>
            </a:r>
            <a:endParaRPr sz="1800"/>
          </a:p>
          <a:p>
            <a:pPr>
              <a:lnSpc>
                <a:spcPct val="96000"/>
              </a:lnSpc>
              <a:defRPr sz="1600">
                <a:solidFill>
                  <a:srgbClr val="535353"/>
                </a:solidFill>
                <a:latin typeface="Helvetica Neue"/>
                <a:ea typeface="Helvetica Neue"/>
                <a:cs typeface="Helvetica Neue"/>
                <a:sym typeface="Helvetica Neue"/>
              </a:defRPr>
            </a:pPr>
            <a:r>
              <a:t>        def __init__(self):</a:t>
            </a:r>
            <a:endParaRPr sz="1800"/>
          </a:p>
          <a:p>
            <a:pPr>
              <a:lnSpc>
                <a:spcPct val="96000"/>
              </a:lnSpc>
              <a:defRPr sz="1600">
                <a:solidFill>
                  <a:srgbClr val="535353"/>
                </a:solidFill>
                <a:latin typeface="Helvetica Neue"/>
                <a:ea typeface="Helvetica Neue"/>
                <a:cs typeface="Helvetica Neue"/>
                <a:sym typeface="Helvetica Neue"/>
              </a:defRPr>
            </a:pPr>
            <a:r>
              <a:t>                super().__init__('param_node’)</a:t>
            </a:r>
            <a:endParaRPr sz="1800"/>
          </a:p>
          <a:p>
            <a:pPr>
              <a:lnSpc>
                <a:spcPct val="96000"/>
              </a:lnSpc>
              <a:defRPr sz="1600">
                <a:solidFill>
                  <a:srgbClr val="535353"/>
                </a:solidFill>
                <a:latin typeface="Helvetica Neue"/>
                <a:ea typeface="Helvetica Neue"/>
                <a:cs typeface="Helvetica Neue"/>
                <a:sym typeface="Helvetica Neue"/>
              </a:defRPr>
            </a:pPr>
            <a:r>
              <a:t>                # Объявление параметра</a:t>
            </a:r>
            <a:endParaRPr>
              <a:solidFill>
                <a:srgbClr val="000000"/>
              </a:solidFill>
            </a:endParaRPr>
          </a:p>
          <a:p>
            <a:pPr>
              <a:lnSpc>
                <a:spcPct val="96000"/>
              </a:lnSpc>
              <a:defRPr sz="1600">
                <a:solidFill>
                  <a:srgbClr val="535353"/>
                </a:solidFill>
                <a:latin typeface="Helvetica Neue"/>
                <a:ea typeface="Helvetica Neue"/>
                <a:cs typeface="Helvetica Neue"/>
                <a:sym typeface="Helvetica Neue"/>
              </a:defRPr>
            </a:pPr>
            <a:r>
              <a:t>                self.declare_parameter('message_text', 'Hello, ROS2!’)</a:t>
            </a:r>
            <a:endParaRPr sz="1800"/>
          </a:p>
          <a:p>
            <a:pPr>
              <a:lnSpc>
                <a:spcPct val="96000"/>
              </a:lnSpc>
              <a:defRPr sz="1600">
                <a:solidFill>
                  <a:srgbClr val="535353"/>
                </a:solidFill>
                <a:latin typeface="Helvetica Neue"/>
                <a:ea typeface="Helvetica Neue"/>
                <a:cs typeface="Helvetica Neue"/>
                <a:sym typeface="Helvetica Neue"/>
              </a:defRPr>
            </a:pPr>
            <a:r>
              <a:t>                self.declare_parameter('publish_rate', 1.0)</a:t>
            </a:r>
            <a:endParaRPr sz="1800"/>
          </a:p>
          <a:p>
            <a:pPr>
              <a:lnSpc>
                <a:spcPct val="96000"/>
              </a:lnSpc>
              <a:defRPr sz="1600">
                <a:solidFill>
                  <a:srgbClr val="535353"/>
                </a:solidFill>
                <a:latin typeface="Helvetica Neue"/>
                <a:ea typeface="Helvetica Neue"/>
                <a:cs typeface="Helvetica Neue"/>
                <a:sym typeface="Helvetica Neue"/>
              </a:defRPr>
            </a:pPr>
            <a:r>
              <a:t>                # Создание публикатора</a:t>
            </a:r>
            <a:endParaRPr>
              <a:solidFill>
                <a:srgbClr val="000000"/>
              </a:solidFill>
            </a:endParaRPr>
          </a:p>
          <a:p>
            <a:pPr>
              <a:lnSpc>
                <a:spcPct val="96000"/>
              </a:lnSpc>
              <a:defRPr sz="1600">
                <a:solidFill>
                  <a:srgbClr val="535353"/>
                </a:solidFill>
                <a:latin typeface="Helvetica Neue"/>
                <a:ea typeface="Helvetica Neue"/>
                <a:cs typeface="Helvetica Neue"/>
                <a:sym typeface="Helvetica Neue"/>
              </a:defRPr>
            </a:pPr>
            <a:r>
              <a:t>                self.publisher = self.create_publisher(String, 'message', 10)</a:t>
            </a:r>
            <a:endParaRPr sz="1800"/>
          </a:p>
          <a:p>
            <a:pPr>
              <a:lnSpc>
                <a:spcPct val="96000"/>
              </a:lnSpc>
              <a:defRPr sz="1600">
                <a:solidFill>
                  <a:srgbClr val="535353"/>
                </a:solidFill>
                <a:latin typeface="Helvetica Neue"/>
                <a:ea typeface="Helvetica Neue"/>
                <a:cs typeface="Helvetica Neue"/>
                <a:sym typeface="Helvetica Neue"/>
              </a:defRPr>
            </a:pPr>
            <a:r>
              <a:t>                # Настройка таймера на основе параметра</a:t>
            </a:r>
            <a:endParaRPr>
              <a:solidFill>
                <a:srgbClr val="000000"/>
              </a:solidFill>
            </a:endParaRPr>
          </a:p>
          <a:p>
            <a:pPr>
              <a:lnSpc>
                <a:spcPct val="96000"/>
              </a:lnSpc>
              <a:defRPr sz="1600">
                <a:solidFill>
                  <a:srgbClr val="535353"/>
                </a:solidFill>
                <a:latin typeface="Helvetica Neue"/>
                <a:ea typeface="Helvetica Neue"/>
                <a:cs typeface="Helvetica Neue"/>
                <a:sym typeface="Helvetica Neue"/>
              </a:defRPr>
            </a:pPr>
            <a:r>
              <a:t>                rate = self.get_parameter('publish_rate').get_parameter_value().double_value</a:t>
            </a:r>
            <a:endParaRPr sz="1800"/>
          </a:p>
          <a:p>
            <a:pPr>
              <a:lnSpc>
                <a:spcPct val="96000"/>
              </a:lnSpc>
              <a:defRPr sz="1600">
                <a:solidFill>
                  <a:srgbClr val="535353"/>
                </a:solidFill>
                <a:latin typeface="Helvetica Neue"/>
                <a:ea typeface="Helvetica Neue"/>
                <a:cs typeface="Helvetica Neue"/>
                <a:sym typeface="Helvetica Neue"/>
              </a:defRPr>
            </a:pPr>
            <a:r>
              <a:t>                self.timer = self.create_timer(1.0 / rate, self.publish_message)</a:t>
            </a:r>
            <a:endParaRPr sz="1800"/>
          </a:p>
          <a:p>
            <a:pPr>
              <a:lnSpc>
                <a:spcPct val="96000"/>
              </a:lnSpc>
              <a:defRPr sz="1600">
                <a:solidFill>
                  <a:srgbClr val="535353"/>
                </a:solidFill>
                <a:latin typeface="Helvetica Neue"/>
                <a:ea typeface="Helvetica Neue"/>
                <a:cs typeface="Helvetica Neue"/>
                <a:sym typeface="Helvetica Neue"/>
              </a:defRPr>
            </a:pPr>
            <a:r>
              <a:t>                self.get_logger().info(f'Started with publish rate: {rate}’)</a:t>
            </a:r>
            <a:endParaRPr sz="1800"/>
          </a:p>
          <a:p>
            <a:pPr>
              <a:lnSpc>
                <a:spcPct val="96000"/>
              </a:lnSpc>
              <a:defRPr sz="1600">
                <a:solidFill>
                  <a:srgbClr val="535353"/>
                </a:solidFill>
                <a:latin typeface="Helvetica Neue"/>
                <a:ea typeface="Helvetica Neue"/>
                <a:cs typeface="Helvetica Neue"/>
                <a:sym typeface="Helvetica Neue"/>
              </a:defRPr>
            </a:pPr>
            <a:r>
              <a:t>        def publish_message(self):</a:t>
            </a:r>
            <a:endParaRPr sz="1800"/>
          </a:p>
          <a:p>
            <a:pPr>
              <a:lnSpc>
                <a:spcPct val="96000"/>
              </a:lnSpc>
              <a:defRPr sz="1600">
                <a:solidFill>
                  <a:srgbClr val="535353"/>
                </a:solidFill>
                <a:latin typeface="Helvetica Neue"/>
                <a:ea typeface="Helvetica Neue"/>
                <a:cs typeface="Helvetica Neue"/>
                <a:sym typeface="Helvetica Neue"/>
              </a:defRPr>
            </a:pPr>
            <a:r>
              <a:t>                msg = String()</a:t>
            </a:r>
            <a:endParaRPr sz="1800"/>
          </a:p>
          <a:p>
            <a:pPr>
              <a:lnSpc>
                <a:spcPct val="96000"/>
              </a:lnSpc>
              <a:defRPr sz="1600">
                <a:solidFill>
                  <a:srgbClr val="535353"/>
                </a:solidFill>
                <a:latin typeface="Helvetica Neue"/>
                <a:ea typeface="Helvetica Neue"/>
                <a:cs typeface="Helvetica Neue"/>
                <a:sym typeface="Helvetica Neue"/>
              </a:defRPr>
            </a:pPr>
            <a:r>
              <a:t>                msg.data = self.get_parameter('message_text').get_parameter_value().string_value</a:t>
            </a:r>
            <a:endParaRPr sz="1800"/>
          </a:p>
          <a:p>
            <a:pPr>
              <a:lnSpc>
                <a:spcPct val="96000"/>
              </a:lnSpc>
              <a:defRPr sz="1600">
                <a:solidFill>
                  <a:srgbClr val="535353"/>
                </a:solidFill>
                <a:latin typeface="Helvetica Neue"/>
                <a:ea typeface="Helvetica Neue"/>
                <a:cs typeface="Helvetica Neue"/>
                <a:sym typeface="Helvetica Neue"/>
              </a:defRPr>
            </a:pPr>
            <a:r>
              <a:t>                self.publisher.publish(msg)</a:t>
            </a:r>
            <a:endParaRPr sz="1800"/>
          </a:p>
          <a:p>
            <a:pPr>
              <a:lnSpc>
                <a:spcPct val="96000"/>
              </a:lnSpc>
              <a:defRPr sz="1600">
                <a:solidFill>
                  <a:srgbClr val="535353"/>
                </a:solidFill>
                <a:latin typeface="Helvetica Neue"/>
                <a:ea typeface="Helvetica Neue"/>
                <a:cs typeface="Helvetica Neue"/>
                <a:sym typeface="Helvetica Neue"/>
              </a:defRPr>
            </a:pPr>
            <a:r>
              <a:t>                self.get_logger().info(f'Published: {msg.data}’)</a:t>
            </a:r>
            <a:endParaRPr sz="1800"/>
          </a:p>
          <a:p>
            <a:pPr>
              <a:lnSpc>
                <a:spcPct val="96000"/>
              </a:lnSpc>
              <a:defRPr sz="1600">
                <a:solidFill>
                  <a:srgbClr val="535353"/>
                </a:solidFill>
                <a:latin typeface="Helvetica Neue"/>
                <a:ea typeface="Helvetica Neue"/>
                <a:cs typeface="Helvetica Neue"/>
                <a:sym typeface="Helvetica Neue"/>
              </a:defRPr>
            </a:pPr>
            <a:r>
              <a:t>def main():</a:t>
            </a:r>
            <a:endParaRPr sz="1800"/>
          </a:p>
          <a:p>
            <a:pPr>
              <a:lnSpc>
                <a:spcPct val="96000"/>
              </a:lnSpc>
              <a:defRPr sz="1600">
                <a:solidFill>
                  <a:srgbClr val="535353"/>
                </a:solidFill>
                <a:latin typeface="Helvetica Neue"/>
                <a:ea typeface="Helvetica Neue"/>
                <a:cs typeface="Helvetica Neue"/>
                <a:sym typeface="Helvetica Neue"/>
              </a:defRPr>
            </a:pPr>
            <a:r>
              <a:t>        rclpy.init()</a:t>
            </a:r>
            <a:endParaRPr sz="1800"/>
          </a:p>
          <a:p>
            <a:pPr>
              <a:lnSpc>
                <a:spcPct val="96000"/>
              </a:lnSpc>
              <a:defRPr sz="1600">
                <a:solidFill>
                  <a:srgbClr val="535353"/>
                </a:solidFill>
                <a:latin typeface="Helvetica Neue"/>
                <a:ea typeface="Helvetica Neue"/>
                <a:cs typeface="Helvetica Neue"/>
                <a:sym typeface="Helvetica Neue"/>
              </a:defRPr>
            </a:pPr>
            <a:r>
              <a:t>        node = ParamNode()</a:t>
            </a:r>
            <a:endParaRPr sz="1800"/>
          </a:p>
          <a:p>
            <a:pPr>
              <a:lnSpc>
                <a:spcPct val="96000"/>
              </a:lnSpc>
              <a:defRPr sz="1600">
                <a:solidFill>
                  <a:srgbClr val="535353"/>
                </a:solidFill>
                <a:latin typeface="Helvetica Neue"/>
                <a:ea typeface="Helvetica Neue"/>
                <a:cs typeface="Helvetica Neue"/>
                <a:sym typeface="Helvetica Neue"/>
              </a:defRPr>
            </a:pPr>
            <a:r>
              <a:t>        rclpy.spin(node)</a:t>
            </a:r>
            <a:endParaRPr sz="1800"/>
          </a:p>
          <a:p>
            <a:pPr>
              <a:lnSpc>
                <a:spcPct val="96000"/>
              </a:lnSpc>
              <a:defRPr sz="1600">
                <a:solidFill>
                  <a:srgbClr val="535353"/>
                </a:solidFill>
                <a:latin typeface="Helvetica Neue"/>
                <a:ea typeface="Helvetica Neue"/>
                <a:cs typeface="Helvetica Neue"/>
                <a:sym typeface="Helvetica Neue"/>
              </a:defRPr>
            </a:pPr>
            <a:r>
              <a:t>        rclpy.shutdown()</a:t>
            </a:r>
            <a:endParaRPr sz="1800"/>
          </a:p>
          <a:p>
            <a:pPr>
              <a:lnSpc>
                <a:spcPct val="96000"/>
              </a:lnSpc>
              <a:defRPr sz="1600">
                <a:solidFill>
                  <a:srgbClr val="535353"/>
                </a:solidFill>
                <a:latin typeface="Helvetica Neue"/>
                <a:ea typeface="Helvetica Neue"/>
                <a:cs typeface="Helvetica Neue"/>
                <a:sym typeface="Helvetica Neue"/>
              </a:defRPr>
            </a:pPr>
            <a:r>
              <a:t>if __name__ == '__main__’:</a:t>
            </a:r>
            <a:endParaRPr sz="1800"/>
          </a:p>
          <a:p>
            <a:pPr>
              <a:lnSpc>
                <a:spcPct val="96000"/>
              </a:lnSpc>
              <a:defRPr sz="1600">
                <a:solidFill>
                  <a:srgbClr val="535353"/>
                </a:solidFill>
                <a:latin typeface="Helvetica Neue"/>
                <a:ea typeface="Helvetica Neue"/>
                <a:cs typeface="Helvetica Neue"/>
                <a:sym typeface="Helvetica Neue"/>
              </a:defRPr>
            </a:pPr>
            <a:r>
              <a:t>        main()</a:t>
            </a:r>
          </a:p>
        </p:txBody>
      </p:sp>
      <p:sp>
        <p:nvSpPr>
          <p:cNvPr id="678" name="Google Shape;632;p29"/>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7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8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82" name="Google Shape;637;p30" descr="Google Shape;637;p30"/>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683" name="Google Shape;638;p30"/>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ПРАКТИКА ROS</a:t>
            </a:r>
          </a:p>
        </p:txBody>
      </p:sp>
      <p:sp>
        <p:nvSpPr>
          <p:cNvPr id="684" name="Google Shape;639;p30"/>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85" name="Google Shape;640;p30"/>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Простое приложение</a:t>
            </a:r>
          </a:p>
        </p:txBody>
      </p:sp>
      <p:grpSp>
        <p:nvGrpSpPr>
          <p:cNvPr id="688" name="Google Shape;641;p30"/>
          <p:cNvGrpSpPr/>
          <p:nvPr/>
        </p:nvGrpSpPr>
        <p:grpSpPr>
          <a:xfrm>
            <a:off x="598487" y="11141647"/>
            <a:ext cx="1852105" cy="1832385"/>
            <a:chOff x="0" y="0"/>
            <a:chExt cx="1852105" cy="1832384"/>
          </a:xfrm>
        </p:grpSpPr>
        <p:sp>
          <p:nvSpPr>
            <p:cNvPr id="686" name="Google Shape;642;p30"/>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687" name="Google Shape;643;p30"/>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30</a:t>
              </a:r>
            </a:p>
          </p:txBody>
        </p:sp>
      </p:grpSp>
      <p:sp>
        <p:nvSpPr>
          <p:cNvPr id="689" name="Google Shape;644;p30"/>
          <p:cNvSpPr/>
          <p:nvPr/>
        </p:nvSpPr>
        <p:spPr>
          <a:xfrm>
            <a:off x="487070" y="3281908"/>
            <a:ext cx="8367564" cy="4415256"/>
          </a:xfrm>
          <a:prstGeom prst="roundRect">
            <a:avLst>
              <a:gd name="adj" fmla="val 6705"/>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690" name="Google Shape;645;p30"/>
          <p:cNvSpPr txBox="1"/>
          <p:nvPr/>
        </p:nvSpPr>
        <p:spPr>
          <a:xfrm>
            <a:off x="9647777" y="3148005"/>
            <a:ext cx="7488712" cy="1053985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90000"/>
              </a:lnSpc>
              <a:defRPr sz="1800">
                <a:solidFill>
                  <a:srgbClr val="535353"/>
                </a:solidFill>
                <a:latin typeface="Helvetica Neue"/>
                <a:ea typeface="Helvetica Neue"/>
                <a:cs typeface="Helvetica Neue"/>
                <a:sym typeface="Helvetica Neue"/>
              </a:defRPr>
            </a:pPr>
            <a:r>
              <a:t>Код публикатора. Узел публикует числа (начиная с 0) в топик /numbers с частотой, заданной параметром publish_rate (по умолчанию 1 Гц). Для передачи целых чисел используется std_msgs.msg.Int32, логируется каждое опубликованное число. </a:t>
            </a:r>
            <a:endParaRPr>
              <a:solidFill>
                <a:srgbClr val="000000"/>
              </a:solidFill>
            </a:endParaRPr>
          </a:p>
          <a:p>
            <a:pPr algn="just">
              <a:lnSpc>
                <a:spcPct val="90000"/>
              </a:lnSpc>
              <a:defRPr>
                <a:solidFill>
                  <a:srgbClr val="000000"/>
                </a:solidFill>
              </a:defRPr>
            </a:pPr>
            <a:endParaRPr sz="1800">
              <a:solidFill>
                <a:srgbClr val="535353"/>
              </a:solidFill>
              <a:latin typeface="Helvetica Neue"/>
              <a:ea typeface="Helvetica Neue"/>
              <a:cs typeface="Helvetica Neue"/>
              <a:sym typeface="Helvetica Neue"/>
            </a:endParaRPr>
          </a:p>
          <a:p>
            <a:pPr algn="just">
              <a:lnSpc>
                <a:spcPct val="90000"/>
              </a:lnSpc>
              <a:defRPr>
                <a:solidFill>
                  <a:srgbClr val="000000"/>
                </a:solidFill>
              </a:defRPr>
            </a:pPr>
            <a:endParaRPr sz="1800">
              <a:solidFill>
                <a:srgbClr val="535353"/>
              </a:solidFill>
              <a:latin typeface="Helvetica Neue"/>
              <a:ea typeface="Helvetica Neue"/>
              <a:cs typeface="Helvetica Neue"/>
              <a:sym typeface="Helvetica Neue"/>
            </a:endParaRPr>
          </a:p>
          <a:p>
            <a:pPr algn="just">
              <a:lnSpc>
                <a:spcPct val="90000"/>
              </a:lnSpc>
              <a:defRPr sz="1800">
                <a:solidFill>
                  <a:srgbClr val="535353"/>
                </a:solidFill>
                <a:latin typeface="Helvetica Neue"/>
                <a:ea typeface="Helvetica Neue"/>
                <a:cs typeface="Helvetica Neue"/>
                <a:sym typeface="Helvetica Neue"/>
              </a:defRPr>
            </a:pPr>
            <a:r>
              <a:t>import rclpy</a:t>
            </a:r>
          </a:p>
          <a:p>
            <a:pPr algn="just">
              <a:lnSpc>
                <a:spcPct val="90000"/>
              </a:lnSpc>
              <a:defRPr sz="1800">
                <a:solidFill>
                  <a:srgbClr val="535353"/>
                </a:solidFill>
                <a:latin typeface="Helvetica Neue"/>
                <a:ea typeface="Helvetica Neue"/>
                <a:cs typeface="Helvetica Neue"/>
                <a:sym typeface="Helvetica Neue"/>
              </a:defRPr>
            </a:pPr>
            <a:r>
              <a:t>from rclpy.node import Node</a:t>
            </a:r>
          </a:p>
          <a:p>
            <a:pPr algn="just">
              <a:lnSpc>
                <a:spcPct val="90000"/>
              </a:lnSpc>
              <a:defRPr sz="1800">
                <a:solidFill>
                  <a:srgbClr val="535353"/>
                </a:solidFill>
                <a:latin typeface="Helvetica Neue"/>
                <a:ea typeface="Helvetica Neue"/>
                <a:cs typeface="Helvetica Neue"/>
                <a:sym typeface="Helvetica Neue"/>
              </a:defRPr>
            </a:pPr>
            <a:r>
              <a:t>from std_msgs.msg import Int32</a:t>
            </a:r>
          </a:p>
          <a:p>
            <a:pPr algn="just">
              <a:lnSpc>
                <a:spcPct val="90000"/>
              </a:lnSpc>
              <a:defRPr sz="1800">
                <a:solidFill>
                  <a:srgbClr val="535353"/>
                </a:solidFill>
                <a:latin typeface="Helvetica Neue"/>
                <a:ea typeface="Helvetica Neue"/>
                <a:cs typeface="Helvetica Neue"/>
                <a:sym typeface="Helvetica Neue"/>
              </a:defRPr>
            </a:pPr>
            <a:r>
              <a:t>import random</a:t>
            </a:r>
          </a:p>
          <a:p>
            <a:pPr algn="just">
              <a:lnSpc>
                <a:spcPct val="90000"/>
              </a:lnSpc>
              <a:defRPr sz="1800">
                <a:solidFill>
                  <a:srgbClr val="535353"/>
                </a:solidFill>
                <a:latin typeface="Helvetica Neue"/>
                <a:ea typeface="Helvetica Neue"/>
                <a:cs typeface="Helvetica Neue"/>
                <a:sym typeface="Helvetica Neue"/>
              </a:defRPr>
            </a:pPr>
            <a:r>
              <a:t>class NumberPublisher(Node):</a:t>
            </a:r>
          </a:p>
          <a:p>
            <a:pPr algn="just">
              <a:lnSpc>
                <a:spcPct val="90000"/>
              </a:lnSpc>
              <a:defRPr sz="1800">
                <a:solidFill>
                  <a:srgbClr val="535353"/>
                </a:solidFill>
                <a:latin typeface="Helvetica Neue"/>
                <a:ea typeface="Helvetica Neue"/>
                <a:cs typeface="Helvetica Neue"/>
                <a:sym typeface="Helvetica Neue"/>
              </a:defRPr>
            </a:pPr>
            <a:r>
              <a:t>        def __init__(self):</a:t>
            </a:r>
          </a:p>
          <a:p>
            <a:pPr algn="just">
              <a:lnSpc>
                <a:spcPct val="90000"/>
              </a:lnSpc>
              <a:defRPr sz="1800">
                <a:solidFill>
                  <a:srgbClr val="535353"/>
                </a:solidFill>
                <a:latin typeface="Helvetica Neue"/>
                <a:ea typeface="Helvetica Neue"/>
                <a:cs typeface="Helvetica Neue"/>
                <a:sym typeface="Helvetica Neue"/>
              </a:defRPr>
            </a:pPr>
            <a:r>
              <a:t>                super().__init__('number_publisher’)</a:t>
            </a:r>
          </a:p>
          <a:p>
            <a:pPr algn="just">
              <a:lnSpc>
                <a:spcPct val="90000"/>
              </a:lnSpc>
              <a:defRPr sz="1800">
                <a:solidFill>
                  <a:srgbClr val="535353"/>
                </a:solidFill>
                <a:latin typeface="Helvetica Neue"/>
                <a:ea typeface="Helvetica Neue"/>
                <a:cs typeface="Helvetica Neue"/>
                <a:sym typeface="Helvetica Neue"/>
              </a:defRPr>
            </a:pPr>
            <a:r>
              <a:t>                # Объявление параметра для частоты публикации</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                self.declare_parameter('publish_rate', 1.0)</a:t>
            </a:r>
          </a:p>
          <a:p>
            <a:pPr algn="just">
              <a:lnSpc>
                <a:spcPct val="90000"/>
              </a:lnSpc>
              <a:defRPr sz="1800">
                <a:solidFill>
                  <a:srgbClr val="535353"/>
                </a:solidFill>
                <a:latin typeface="Helvetica Neue"/>
                <a:ea typeface="Helvetica Neue"/>
                <a:cs typeface="Helvetica Neue"/>
                <a:sym typeface="Helvetica Neue"/>
              </a:defRPr>
            </a:pPr>
            <a:r>
              <a:t>                self.publisher = self.create_publisher(Int32, 'numbers', 10)</a:t>
            </a:r>
          </a:p>
          <a:p>
            <a:pPr algn="just">
              <a:lnSpc>
                <a:spcPct val="90000"/>
              </a:lnSpc>
              <a:defRPr sz="1800">
                <a:solidFill>
                  <a:srgbClr val="535353"/>
                </a:solidFill>
                <a:latin typeface="Helvetica Neue"/>
                <a:ea typeface="Helvetica Neue"/>
                <a:cs typeface="Helvetica Neue"/>
                <a:sym typeface="Helvetica Neue"/>
              </a:defRPr>
            </a:pPr>
            <a:r>
              <a:t>                rate = self.get_parameter('publish_rate').get_parameter_value().double_value</a:t>
            </a:r>
          </a:p>
          <a:p>
            <a:pPr algn="just">
              <a:lnSpc>
                <a:spcPct val="90000"/>
              </a:lnSpc>
              <a:defRPr sz="1800">
                <a:solidFill>
                  <a:srgbClr val="535353"/>
                </a:solidFill>
                <a:latin typeface="Helvetica Neue"/>
                <a:ea typeface="Helvetica Neue"/>
                <a:cs typeface="Helvetica Neue"/>
                <a:sym typeface="Helvetica Neue"/>
              </a:defRPr>
            </a:pPr>
            <a:r>
              <a:t>                self.timer = self.create_timer(1.0 / rate, self.publish_number)</a:t>
            </a:r>
          </a:p>
          <a:p>
            <a:pPr algn="just">
              <a:lnSpc>
                <a:spcPct val="90000"/>
              </a:lnSpc>
              <a:defRPr sz="1800">
                <a:solidFill>
                  <a:srgbClr val="535353"/>
                </a:solidFill>
                <a:latin typeface="Helvetica Neue"/>
                <a:ea typeface="Helvetica Neue"/>
                <a:cs typeface="Helvetica Neue"/>
                <a:sym typeface="Helvetica Neue"/>
              </a:defRPr>
            </a:pPr>
            <a:r>
              <a:t>                self.count = 0</a:t>
            </a:r>
          </a:p>
          <a:p>
            <a:pPr algn="just">
              <a:lnSpc>
                <a:spcPct val="90000"/>
              </a:lnSpc>
              <a:defRPr sz="1800">
                <a:solidFill>
                  <a:srgbClr val="535353"/>
                </a:solidFill>
                <a:latin typeface="Helvetica Neue"/>
                <a:ea typeface="Helvetica Neue"/>
                <a:cs typeface="Helvetica Neue"/>
                <a:sym typeface="Helvetica Neue"/>
              </a:defRPr>
            </a:pPr>
            <a:r>
              <a:t>                self.get_logger().info(f'NumberPublisher started with rate {rate} Hz’)</a:t>
            </a:r>
          </a:p>
          <a:p>
            <a:pPr algn="just">
              <a:lnSpc>
                <a:spcPct val="90000"/>
              </a:lnSpc>
              <a:defRPr sz="1800">
                <a:solidFill>
                  <a:srgbClr val="535353"/>
                </a:solidFill>
                <a:latin typeface="Helvetica Neue"/>
                <a:ea typeface="Helvetica Neue"/>
                <a:cs typeface="Helvetica Neue"/>
                <a:sym typeface="Helvetica Neue"/>
              </a:defRPr>
            </a:pPr>
            <a:r>
              <a:t>        def publish_number(self):</a:t>
            </a:r>
          </a:p>
          <a:p>
            <a:pPr algn="just">
              <a:lnSpc>
                <a:spcPct val="90000"/>
              </a:lnSpc>
              <a:defRPr sz="1800">
                <a:solidFill>
                  <a:srgbClr val="535353"/>
                </a:solidFill>
                <a:latin typeface="Helvetica Neue"/>
                <a:ea typeface="Helvetica Neue"/>
                <a:cs typeface="Helvetica Neue"/>
                <a:sym typeface="Helvetica Neue"/>
              </a:defRPr>
            </a:pPr>
            <a:r>
              <a:t>                msg = Int32()</a:t>
            </a:r>
          </a:p>
          <a:p>
            <a:pPr algn="just">
              <a:lnSpc>
                <a:spcPct val="90000"/>
              </a:lnSpc>
              <a:defRPr sz="1800">
                <a:solidFill>
                  <a:srgbClr val="535353"/>
                </a:solidFill>
                <a:latin typeface="Helvetica Neue"/>
                <a:ea typeface="Helvetica Neue"/>
                <a:cs typeface="Helvetica Neue"/>
                <a:sym typeface="Helvetica Neue"/>
              </a:defRPr>
            </a:pPr>
            <a:r>
              <a:t>                msg.data = self.count  # Последовательные числа</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                # Альтернатива: случайные числа</a:t>
            </a:r>
            <a:endParaRPr>
              <a:solidFill>
                <a:srgbClr val="000000"/>
              </a:solidFill>
            </a:endParaRPr>
          </a:p>
          <a:p>
            <a:pPr algn="just">
              <a:lnSpc>
                <a:spcPct val="90000"/>
              </a:lnSpc>
              <a:defRPr sz="1800">
                <a:solidFill>
                  <a:srgbClr val="535353"/>
                </a:solidFill>
                <a:latin typeface="Helvetica Neue"/>
                <a:ea typeface="Helvetica Neue"/>
                <a:cs typeface="Helvetica Neue"/>
                <a:sym typeface="Helvetica Neue"/>
              </a:defRPr>
            </a:pPr>
            <a:r>
              <a:t>                # msg.data = random.randint(1, 100)</a:t>
            </a:r>
          </a:p>
          <a:p>
            <a:pPr algn="just">
              <a:lnSpc>
                <a:spcPct val="90000"/>
              </a:lnSpc>
              <a:defRPr sz="1800">
                <a:solidFill>
                  <a:srgbClr val="535353"/>
                </a:solidFill>
                <a:latin typeface="Helvetica Neue"/>
                <a:ea typeface="Helvetica Neue"/>
                <a:cs typeface="Helvetica Neue"/>
                <a:sym typeface="Helvetica Neue"/>
              </a:defRPr>
            </a:pPr>
            <a:r>
              <a:t>                self.publisher.publish(msg)</a:t>
            </a:r>
          </a:p>
          <a:p>
            <a:pPr algn="just">
              <a:lnSpc>
                <a:spcPct val="90000"/>
              </a:lnSpc>
              <a:defRPr sz="1800">
                <a:solidFill>
                  <a:srgbClr val="535353"/>
                </a:solidFill>
                <a:latin typeface="Helvetica Neue"/>
                <a:ea typeface="Helvetica Neue"/>
                <a:cs typeface="Helvetica Neue"/>
                <a:sym typeface="Helvetica Neue"/>
              </a:defRPr>
            </a:pPr>
            <a:r>
              <a:t>                self.get_logger().info(f'Published: {msg.data}’)</a:t>
            </a:r>
          </a:p>
          <a:p>
            <a:pPr algn="just">
              <a:lnSpc>
                <a:spcPct val="90000"/>
              </a:lnSpc>
              <a:defRPr sz="1800">
                <a:solidFill>
                  <a:srgbClr val="535353"/>
                </a:solidFill>
                <a:latin typeface="Helvetica Neue"/>
                <a:ea typeface="Helvetica Neue"/>
                <a:cs typeface="Helvetica Neue"/>
                <a:sym typeface="Helvetica Neue"/>
              </a:defRPr>
            </a:pPr>
            <a:r>
              <a:t>                self.count += 1</a:t>
            </a:r>
          </a:p>
          <a:p>
            <a:pPr algn="just">
              <a:lnSpc>
                <a:spcPct val="90000"/>
              </a:lnSpc>
              <a:defRPr sz="1800">
                <a:solidFill>
                  <a:srgbClr val="535353"/>
                </a:solidFill>
                <a:latin typeface="Helvetica Neue"/>
                <a:ea typeface="Helvetica Neue"/>
                <a:cs typeface="Helvetica Neue"/>
                <a:sym typeface="Helvetica Neue"/>
              </a:defRPr>
            </a:pPr>
            <a:r>
              <a:t>def main():</a:t>
            </a:r>
          </a:p>
          <a:p>
            <a:pPr algn="just">
              <a:lnSpc>
                <a:spcPct val="90000"/>
              </a:lnSpc>
              <a:defRPr sz="1800">
                <a:solidFill>
                  <a:srgbClr val="535353"/>
                </a:solidFill>
                <a:latin typeface="Helvetica Neue"/>
                <a:ea typeface="Helvetica Neue"/>
                <a:cs typeface="Helvetica Neue"/>
                <a:sym typeface="Helvetica Neue"/>
              </a:defRPr>
            </a:pPr>
            <a:r>
              <a:t>        rclpy.init()</a:t>
            </a:r>
          </a:p>
          <a:p>
            <a:pPr algn="just">
              <a:lnSpc>
                <a:spcPct val="90000"/>
              </a:lnSpc>
              <a:defRPr sz="1800">
                <a:solidFill>
                  <a:srgbClr val="535353"/>
                </a:solidFill>
                <a:latin typeface="Helvetica Neue"/>
                <a:ea typeface="Helvetica Neue"/>
                <a:cs typeface="Helvetica Neue"/>
                <a:sym typeface="Helvetica Neue"/>
              </a:defRPr>
            </a:pPr>
            <a:r>
              <a:t>        node = NumberPublisher()</a:t>
            </a:r>
          </a:p>
          <a:p>
            <a:pPr algn="just">
              <a:lnSpc>
                <a:spcPct val="90000"/>
              </a:lnSpc>
              <a:defRPr sz="1800">
                <a:solidFill>
                  <a:srgbClr val="535353"/>
                </a:solidFill>
                <a:latin typeface="Helvetica Neue"/>
                <a:ea typeface="Helvetica Neue"/>
                <a:cs typeface="Helvetica Neue"/>
                <a:sym typeface="Helvetica Neue"/>
              </a:defRPr>
            </a:pPr>
            <a:r>
              <a:t>        try:</a:t>
            </a:r>
          </a:p>
          <a:p>
            <a:pPr algn="just">
              <a:lnSpc>
                <a:spcPct val="90000"/>
              </a:lnSpc>
              <a:defRPr sz="1800">
                <a:solidFill>
                  <a:srgbClr val="535353"/>
                </a:solidFill>
                <a:latin typeface="Helvetica Neue"/>
                <a:ea typeface="Helvetica Neue"/>
                <a:cs typeface="Helvetica Neue"/>
                <a:sym typeface="Helvetica Neue"/>
              </a:defRPr>
            </a:pPr>
            <a:r>
              <a:t>                rclpy.spin(node)</a:t>
            </a:r>
          </a:p>
          <a:p>
            <a:pPr algn="just">
              <a:lnSpc>
                <a:spcPct val="90000"/>
              </a:lnSpc>
              <a:defRPr sz="1800">
                <a:solidFill>
                  <a:srgbClr val="535353"/>
                </a:solidFill>
                <a:latin typeface="Helvetica Neue"/>
                <a:ea typeface="Helvetica Neue"/>
                <a:cs typeface="Helvetica Neue"/>
                <a:sym typeface="Helvetica Neue"/>
              </a:defRPr>
            </a:pPr>
            <a:r>
              <a:t>        except KeyboardInterrupt:</a:t>
            </a:r>
          </a:p>
          <a:p>
            <a:pPr algn="just">
              <a:lnSpc>
                <a:spcPct val="90000"/>
              </a:lnSpc>
              <a:defRPr sz="1800">
                <a:solidFill>
                  <a:srgbClr val="535353"/>
                </a:solidFill>
                <a:latin typeface="Helvetica Neue"/>
                <a:ea typeface="Helvetica Neue"/>
                <a:cs typeface="Helvetica Neue"/>
                <a:sym typeface="Helvetica Neue"/>
              </a:defRPr>
            </a:pPr>
            <a:r>
              <a:t>                node.get_logger().info('NumberPublisher stopped’)</a:t>
            </a:r>
          </a:p>
          <a:p>
            <a:pPr algn="just">
              <a:lnSpc>
                <a:spcPct val="90000"/>
              </a:lnSpc>
              <a:defRPr sz="1800">
                <a:solidFill>
                  <a:srgbClr val="535353"/>
                </a:solidFill>
                <a:latin typeface="Helvetica Neue"/>
                <a:ea typeface="Helvetica Neue"/>
                <a:cs typeface="Helvetica Neue"/>
                <a:sym typeface="Helvetica Neue"/>
              </a:defRPr>
            </a:pPr>
            <a:r>
              <a:t>        finally:</a:t>
            </a:r>
          </a:p>
          <a:p>
            <a:pPr algn="just">
              <a:lnSpc>
                <a:spcPct val="90000"/>
              </a:lnSpc>
              <a:defRPr sz="1800">
                <a:solidFill>
                  <a:srgbClr val="535353"/>
                </a:solidFill>
                <a:latin typeface="Helvetica Neue"/>
                <a:ea typeface="Helvetica Neue"/>
                <a:cs typeface="Helvetica Neue"/>
                <a:sym typeface="Helvetica Neue"/>
              </a:defRPr>
            </a:pPr>
            <a:r>
              <a:t>                rclpy.shutdown()</a:t>
            </a:r>
          </a:p>
          <a:p>
            <a:pPr algn="just">
              <a:lnSpc>
                <a:spcPct val="90000"/>
              </a:lnSpc>
              <a:defRPr sz="1800">
                <a:solidFill>
                  <a:srgbClr val="535353"/>
                </a:solidFill>
                <a:latin typeface="Helvetica Neue"/>
                <a:ea typeface="Helvetica Neue"/>
                <a:cs typeface="Helvetica Neue"/>
                <a:sym typeface="Helvetica Neue"/>
              </a:defRPr>
            </a:pPr>
            <a:r>
              <a:t>if __name__ == '__main__’:</a:t>
            </a:r>
          </a:p>
          <a:p>
            <a:pPr algn="just">
              <a:lnSpc>
                <a:spcPct val="90000"/>
              </a:lnSpc>
              <a:defRPr sz="1800">
                <a:solidFill>
                  <a:srgbClr val="535353"/>
                </a:solidFill>
                <a:latin typeface="Helvetica Neue"/>
                <a:ea typeface="Helvetica Neue"/>
                <a:cs typeface="Helvetica Neue"/>
                <a:sym typeface="Helvetica Neue"/>
              </a:defRPr>
            </a:pPr>
            <a:r>
              <a:t>            main()</a:t>
            </a:r>
          </a:p>
        </p:txBody>
      </p:sp>
      <p:sp>
        <p:nvSpPr>
          <p:cNvPr id="691" name="Google Shape;646;p30"/>
          <p:cNvSpPr txBox="1"/>
          <p:nvPr/>
        </p:nvSpPr>
        <p:spPr>
          <a:xfrm>
            <a:off x="650498" y="3430028"/>
            <a:ext cx="7961067" cy="44315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Этот слайд демонстрирует создание простого приложения в ROS2, состоящего из двух узлов: один публикует числа в топик, другой подписывается на этот топик и вычисляет их сумму.</a:t>
            </a:r>
            <a:endParaRPr>
              <a:solidFill>
                <a:srgbClr val="000000"/>
              </a:solidFill>
            </a:endParaRPr>
          </a:p>
          <a:p>
            <a:pPr algn="just">
              <a:defRPr sz="2400">
                <a:solidFill>
                  <a:srgbClr val="535353"/>
                </a:solidFill>
                <a:latin typeface="Helvetica Neue"/>
                <a:ea typeface="Helvetica Neue"/>
                <a:cs typeface="Helvetica Neue"/>
                <a:sym typeface="Helvetica Neue"/>
              </a:defRPr>
            </a:pPr>
            <a:r>
              <a:t>Описание приложения:</a:t>
            </a:r>
            <a:endParaRPr>
              <a:solidFill>
                <a:srgbClr val="000000"/>
              </a:solidFill>
            </a:endParaRPr>
          </a:p>
          <a:p>
            <a:pPr algn="just">
              <a:defRPr sz="2400">
                <a:solidFill>
                  <a:srgbClr val="535353"/>
                </a:solidFill>
                <a:latin typeface="Helvetica Neue"/>
                <a:ea typeface="Helvetica Neue"/>
                <a:cs typeface="Helvetica Neue"/>
                <a:sym typeface="Helvetica Neue"/>
              </a:defRPr>
            </a:pPr>
            <a:r>
              <a:t>Публикатор (Publisher Node): узел, который публикует случайные или последовательные числа (тип std_msgs.msg.Int32) в топик, например, /numbers.</a:t>
            </a:r>
            <a:endParaRPr>
              <a:solidFill>
                <a:srgbClr val="000000"/>
              </a:solidFill>
            </a:endParaRPr>
          </a:p>
          <a:p>
            <a:pPr algn="just">
              <a:defRPr sz="2400">
                <a:solidFill>
                  <a:srgbClr val="535353"/>
                </a:solidFill>
                <a:latin typeface="Helvetica Neue"/>
                <a:ea typeface="Helvetica Neue"/>
                <a:cs typeface="Helvetica Neue"/>
                <a:sym typeface="Helvetica Neue"/>
              </a:defRPr>
            </a:pPr>
            <a:r>
              <a:t>Сумматор (Subscriber Node): узел, который подписывается на топик /numbers, получает числа и вычисляет их сумму, выводя результат в лог.</a:t>
            </a:r>
            <a:endParaRPr>
              <a:solidFill>
                <a:srgbClr val="000000"/>
              </a:solidFill>
            </a:endParaRPr>
          </a:p>
        </p:txBody>
      </p:sp>
      <p:pic>
        <p:nvPicPr>
          <p:cNvPr id="692" name="Google Shape;647;p30" descr="Google Shape;647;p3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693" name="Google Shape;648;p30"/>
          <p:cNvSpPr/>
          <p:nvPr/>
        </p:nvSpPr>
        <p:spPr>
          <a:xfrm>
            <a:off x="9018059" y="3281908"/>
            <a:ext cx="8900934" cy="10272047"/>
          </a:xfrm>
          <a:prstGeom prst="roundRect">
            <a:avLst>
              <a:gd name="adj" fmla="val 3013"/>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694" name="Google Shape;649;p3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69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69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98" name="Google Shape;654;p31" descr="Google Shape;654;p31"/>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699" name="Google Shape;655;p31"/>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ПРАКТИКА ROS</a:t>
            </a:r>
          </a:p>
        </p:txBody>
      </p:sp>
      <p:sp>
        <p:nvSpPr>
          <p:cNvPr id="700" name="Google Shape;656;p31"/>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01" name="Google Shape;657;p31"/>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Простое приложение. Продолжение</a:t>
            </a:r>
          </a:p>
        </p:txBody>
      </p:sp>
      <p:grpSp>
        <p:nvGrpSpPr>
          <p:cNvPr id="704" name="Google Shape;658;p31"/>
          <p:cNvGrpSpPr/>
          <p:nvPr/>
        </p:nvGrpSpPr>
        <p:grpSpPr>
          <a:xfrm>
            <a:off x="598487" y="11141647"/>
            <a:ext cx="1852105" cy="1832385"/>
            <a:chOff x="0" y="0"/>
            <a:chExt cx="1852105" cy="1832384"/>
          </a:xfrm>
        </p:grpSpPr>
        <p:sp>
          <p:nvSpPr>
            <p:cNvPr id="702" name="Google Shape;659;p31"/>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03" name="Google Shape;660;p31"/>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31</a:t>
              </a:r>
            </a:p>
          </p:txBody>
        </p:sp>
      </p:grpSp>
      <p:sp>
        <p:nvSpPr>
          <p:cNvPr id="705" name="Google Shape;661;p31"/>
          <p:cNvSpPr txBox="1"/>
          <p:nvPr/>
        </p:nvSpPr>
        <p:spPr>
          <a:xfrm>
            <a:off x="12772614" y="3261767"/>
            <a:ext cx="4439854" cy="16475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Далее нужно собрать пакет:</a:t>
            </a:r>
            <a:endParaRPr>
              <a:solidFill>
                <a:srgbClr val="000000"/>
              </a:solidFill>
            </a:endParaRPr>
          </a:p>
          <a:p>
            <a:pPr algn="just">
              <a:defRPr sz="2400">
                <a:solidFill>
                  <a:srgbClr val="535353"/>
                </a:solidFill>
                <a:latin typeface="Helvetica Neue"/>
                <a:ea typeface="Helvetica Neue"/>
                <a:cs typeface="Helvetica Neue"/>
                <a:sym typeface="Helvetica Neue"/>
              </a:defRPr>
            </a:pPr>
            <a:r>
              <a:t>cd ~/ros2_ws</a:t>
            </a:r>
          </a:p>
          <a:p>
            <a:pPr algn="just">
              <a:defRPr sz="2400">
                <a:solidFill>
                  <a:srgbClr val="535353"/>
                </a:solidFill>
                <a:latin typeface="Helvetica Neue"/>
                <a:ea typeface="Helvetica Neue"/>
                <a:cs typeface="Helvetica Neue"/>
                <a:sym typeface="Helvetica Neue"/>
              </a:defRPr>
            </a:pPr>
            <a:r>
              <a:t>colcon build --symlink-install</a:t>
            </a:r>
          </a:p>
          <a:p>
            <a:pPr algn="just">
              <a:defRPr sz="2400">
                <a:solidFill>
                  <a:srgbClr val="535353"/>
                </a:solidFill>
                <a:latin typeface="Helvetica Neue"/>
                <a:ea typeface="Helvetica Neue"/>
                <a:cs typeface="Helvetica Neue"/>
                <a:sym typeface="Helvetica Neue"/>
              </a:defRPr>
            </a:pPr>
            <a:r>
              <a:t>source install/setup.bash</a:t>
            </a:r>
          </a:p>
        </p:txBody>
      </p:sp>
      <p:pic>
        <p:nvPicPr>
          <p:cNvPr id="706" name="Google Shape;662;p31" descr="Google Shape;662;p31"/>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707" name="Google Shape;663;p31"/>
          <p:cNvSpPr txBox="1"/>
          <p:nvPr/>
        </p:nvSpPr>
        <p:spPr>
          <a:xfrm>
            <a:off x="2659618" y="3124914"/>
            <a:ext cx="9840836" cy="91172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1800">
                <a:solidFill>
                  <a:srgbClr val="535353"/>
                </a:solidFill>
                <a:latin typeface="Helvetica Neue"/>
                <a:ea typeface="Helvetica Neue"/>
                <a:cs typeface="Helvetica Neue"/>
                <a:sym typeface="Helvetica Neue"/>
              </a:defRPr>
            </a:pPr>
            <a:r>
              <a:t>Код подписчика. Узел подписывается на топик /numbers и получает числа. Вычисляет сумму (total), количество полученных чисел (count) и среднее значение (avg). Логирует каждое полученное число, текущую сумму, количество и среднее значение.</a:t>
            </a:r>
            <a:endParaRPr>
              <a:solidFill>
                <a:srgbClr val="000000"/>
              </a:solidFill>
            </a:endParaRPr>
          </a:p>
          <a:p>
            <a:pPr algn="just">
              <a:defRPr>
                <a:solidFill>
                  <a:srgbClr val="000000"/>
                </a:solidFill>
              </a:defRPr>
            </a:pPr>
            <a:endParaRPr sz="1800">
              <a:solidFill>
                <a:srgbClr val="535353"/>
              </a:solidFill>
              <a:latin typeface="Helvetica Neue"/>
              <a:ea typeface="Helvetica Neue"/>
              <a:cs typeface="Helvetica Neue"/>
              <a:sym typeface="Helvetica Neue"/>
            </a:endParaRPr>
          </a:p>
          <a:p>
            <a:pPr algn="just">
              <a:defRPr sz="1800">
                <a:solidFill>
                  <a:srgbClr val="535353"/>
                </a:solidFill>
                <a:latin typeface="Helvetica Neue"/>
                <a:ea typeface="Helvetica Neue"/>
                <a:cs typeface="Helvetica Neue"/>
                <a:sym typeface="Helvetica Neue"/>
              </a:defRPr>
            </a:pPr>
            <a:r>
              <a:t>import rclpy</a:t>
            </a:r>
          </a:p>
          <a:p>
            <a:pPr algn="just">
              <a:defRPr sz="1800">
                <a:solidFill>
                  <a:srgbClr val="535353"/>
                </a:solidFill>
                <a:latin typeface="Helvetica Neue"/>
                <a:ea typeface="Helvetica Neue"/>
                <a:cs typeface="Helvetica Neue"/>
                <a:sym typeface="Helvetica Neue"/>
              </a:defRPr>
            </a:pPr>
            <a:r>
              <a:t>from rclpy.node import Node</a:t>
            </a:r>
          </a:p>
          <a:p>
            <a:pPr algn="just">
              <a:defRPr sz="1800">
                <a:solidFill>
                  <a:srgbClr val="535353"/>
                </a:solidFill>
                <a:latin typeface="Helvetica Neue"/>
                <a:ea typeface="Helvetica Neue"/>
                <a:cs typeface="Helvetica Neue"/>
                <a:sym typeface="Helvetica Neue"/>
              </a:defRPr>
            </a:pPr>
            <a:r>
              <a:t>from std_msgs.msg import Int32</a:t>
            </a:r>
          </a:p>
          <a:p>
            <a:pPr algn="just">
              <a:defRPr sz="1800">
                <a:solidFill>
                  <a:srgbClr val="535353"/>
                </a:solidFill>
                <a:latin typeface="Helvetica Neue"/>
                <a:ea typeface="Helvetica Neue"/>
                <a:cs typeface="Helvetica Neue"/>
                <a:sym typeface="Helvetica Neue"/>
              </a:defRPr>
            </a:pPr>
            <a:r>
              <a:t>class NumberSubscriber(Node):</a:t>
            </a:r>
          </a:p>
          <a:p>
            <a:pPr algn="just">
              <a:defRPr sz="1800">
                <a:solidFill>
                  <a:srgbClr val="535353"/>
                </a:solidFill>
                <a:latin typeface="Helvetica Neue"/>
                <a:ea typeface="Helvetica Neue"/>
                <a:cs typeface="Helvetica Neue"/>
                <a:sym typeface="Helvetica Neue"/>
              </a:defRPr>
            </a:pPr>
            <a:r>
              <a:t>        def __init__(self):</a:t>
            </a:r>
          </a:p>
          <a:p>
            <a:pPr algn="just">
              <a:defRPr sz="1800">
                <a:solidFill>
                  <a:srgbClr val="535353"/>
                </a:solidFill>
                <a:latin typeface="Helvetica Neue"/>
                <a:ea typeface="Helvetica Neue"/>
                <a:cs typeface="Helvetica Neue"/>
                <a:sym typeface="Helvetica Neue"/>
              </a:defRPr>
            </a:pPr>
            <a:r>
              <a:t>                super().__init__('number_subscriber’)</a:t>
            </a:r>
          </a:p>
          <a:p>
            <a:pPr algn="just">
              <a:defRPr sz="1800">
                <a:solidFill>
                  <a:srgbClr val="535353"/>
                </a:solidFill>
                <a:latin typeface="Helvetica Neue"/>
                <a:ea typeface="Helvetica Neue"/>
                <a:cs typeface="Helvetica Neue"/>
                <a:sym typeface="Helvetica Neue"/>
              </a:defRPr>
            </a:pPr>
            <a:r>
              <a:t>                self.subscription = self.create_subscription(Int32, 'numbers', self.callback, 10)</a:t>
            </a:r>
          </a:p>
          <a:p>
            <a:pPr algn="just">
              <a:defRPr sz="1800">
                <a:solidFill>
                  <a:srgbClr val="535353"/>
                </a:solidFill>
                <a:latin typeface="Helvetica Neue"/>
                <a:ea typeface="Helvetica Neue"/>
                <a:cs typeface="Helvetica Neue"/>
                <a:sym typeface="Helvetica Neue"/>
              </a:defRPr>
            </a:pPr>
            <a:r>
              <a:t>                self.total = 0</a:t>
            </a:r>
          </a:p>
          <a:p>
            <a:pPr algn="just">
              <a:defRPr sz="1800">
                <a:solidFill>
                  <a:srgbClr val="535353"/>
                </a:solidFill>
                <a:latin typeface="Helvetica Neue"/>
                <a:ea typeface="Helvetica Neue"/>
                <a:cs typeface="Helvetica Neue"/>
                <a:sym typeface="Helvetica Neue"/>
              </a:defRPr>
            </a:pPr>
            <a:r>
              <a:t>                self.count = 0</a:t>
            </a:r>
          </a:p>
          <a:p>
            <a:pPr algn="just">
              <a:defRPr sz="1800">
                <a:solidFill>
                  <a:srgbClr val="535353"/>
                </a:solidFill>
                <a:latin typeface="Helvetica Neue"/>
                <a:ea typeface="Helvetica Neue"/>
                <a:cs typeface="Helvetica Neue"/>
                <a:sym typeface="Helvetica Neue"/>
              </a:defRPr>
            </a:pPr>
            <a:r>
              <a:t>                self.get_logger().info('NumberSubscriber started’)</a:t>
            </a:r>
          </a:p>
          <a:p>
            <a:pPr algn="just">
              <a:defRPr sz="1800">
                <a:solidFill>
                  <a:srgbClr val="535353"/>
                </a:solidFill>
                <a:latin typeface="Helvetica Neue"/>
                <a:ea typeface="Helvetica Neue"/>
                <a:cs typeface="Helvetica Neue"/>
                <a:sym typeface="Helvetica Neue"/>
              </a:defRPr>
            </a:pPr>
            <a:r>
              <a:t>        def callback(self, msg):</a:t>
            </a:r>
          </a:p>
          <a:p>
            <a:pPr algn="just">
              <a:defRPr sz="1800">
                <a:solidFill>
                  <a:srgbClr val="535353"/>
                </a:solidFill>
                <a:latin typeface="Helvetica Neue"/>
                <a:ea typeface="Helvetica Neue"/>
                <a:cs typeface="Helvetica Neue"/>
                <a:sym typeface="Helvetica Neue"/>
              </a:defRPr>
            </a:pPr>
            <a:r>
              <a:t>                self.total += msg.data</a:t>
            </a:r>
          </a:p>
          <a:p>
            <a:pPr algn="just">
              <a:defRPr sz="1800">
                <a:solidFill>
                  <a:srgbClr val="535353"/>
                </a:solidFill>
                <a:latin typeface="Helvetica Neue"/>
                <a:ea typeface="Helvetica Neue"/>
                <a:cs typeface="Helvetica Neue"/>
                <a:sym typeface="Helvetica Neue"/>
              </a:defRPr>
            </a:pPr>
            <a:r>
              <a:t>                self.count += 1</a:t>
            </a:r>
          </a:p>
          <a:p>
            <a:pPr algn="just">
              <a:defRPr sz="1800">
                <a:solidFill>
                  <a:srgbClr val="535353"/>
                </a:solidFill>
                <a:latin typeface="Helvetica Neue"/>
                <a:ea typeface="Helvetica Neue"/>
                <a:cs typeface="Helvetica Neue"/>
                <a:sym typeface="Helvetica Neue"/>
              </a:defRPr>
            </a:pPr>
            <a:r>
              <a:t>                avg = self.total / self.count if self.count &gt; 0 else 0</a:t>
            </a:r>
          </a:p>
          <a:p>
            <a:pPr algn="just">
              <a:defRPr sz="1800">
                <a:solidFill>
                  <a:srgbClr val="535353"/>
                </a:solidFill>
                <a:latin typeface="Helvetica Neue"/>
                <a:ea typeface="Helvetica Neue"/>
                <a:cs typeface="Helvetica Neue"/>
                <a:sym typeface="Helvetica Neue"/>
              </a:defRPr>
            </a:pPr>
            <a:r>
              <a:t>                self.get_logger().info(</a:t>
            </a:r>
          </a:p>
          <a:p>
            <a:pPr algn="just">
              <a:defRPr sz="1800">
                <a:solidFill>
                  <a:srgbClr val="535353"/>
                </a:solidFill>
                <a:latin typeface="Helvetica Neue"/>
                <a:ea typeface="Helvetica Neue"/>
                <a:cs typeface="Helvetica Neue"/>
                <a:sym typeface="Helvetica Neue"/>
              </a:defRPr>
            </a:pPr>
            <a:r>
              <a:t>                        f'Received: {msg.data}, Total: {self.total}, Count: {self.count}, Average: {avg:.2f}’)</a:t>
            </a:r>
          </a:p>
          <a:p>
            <a:pPr algn="just">
              <a:defRPr sz="1800">
                <a:solidFill>
                  <a:srgbClr val="535353"/>
                </a:solidFill>
                <a:latin typeface="Helvetica Neue"/>
                <a:ea typeface="Helvetica Neue"/>
                <a:cs typeface="Helvetica Neue"/>
                <a:sym typeface="Helvetica Neue"/>
              </a:defRPr>
            </a:pPr>
            <a:r>
              <a:t>def main():</a:t>
            </a:r>
          </a:p>
          <a:p>
            <a:pPr algn="just">
              <a:defRPr sz="1800">
                <a:solidFill>
                  <a:srgbClr val="535353"/>
                </a:solidFill>
                <a:latin typeface="Helvetica Neue"/>
                <a:ea typeface="Helvetica Neue"/>
                <a:cs typeface="Helvetica Neue"/>
                <a:sym typeface="Helvetica Neue"/>
              </a:defRPr>
            </a:pPr>
            <a:r>
              <a:t>        rclpy.init()</a:t>
            </a:r>
          </a:p>
          <a:p>
            <a:pPr algn="just">
              <a:defRPr sz="1800">
                <a:solidFill>
                  <a:srgbClr val="535353"/>
                </a:solidFill>
                <a:latin typeface="Helvetica Neue"/>
                <a:ea typeface="Helvetica Neue"/>
                <a:cs typeface="Helvetica Neue"/>
                <a:sym typeface="Helvetica Neue"/>
              </a:defRPr>
            </a:pPr>
            <a:r>
              <a:t>        node = NumberSubscriber()</a:t>
            </a:r>
          </a:p>
          <a:p>
            <a:pPr algn="just">
              <a:defRPr sz="1800">
                <a:solidFill>
                  <a:srgbClr val="535353"/>
                </a:solidFill>
                <a:latin typeface="Helvetica Neue"/>
                <a:ea typeface="Helvetica Neue"/>
                <a:cs typeface="Helvetica Neue"/>
                <a:sym typeface="Helvetica Neue"/>
              </a:defRPr>
            </a:pPr>
            <a:r>
              <a:t>        try:</a:t>
            </a:r>
          </a:p>
          <a:p>
            <a:pPr algn="just">
              <a:defRPr sz="1800">
                <a:solidFill>
                  <a:srgbClr val="535353"/>
                </a:solidFill>
                <a:latin typeface="Helvetica Neue"/>
                <a:ea typeface="Helvetica Neue"/>
                <a:cs typeface="Helvetica Neue"/>
                <a:sym typeface="Helvetica Neue"/>
              </a:defRPr>
            </a:pPr>
            <a:r>
              <a:t>                rclpy.spin(node)</a:t>
            </a:r>
          </a:p>
          <a:p>
            <a:pPr algn="just">
              <a:defRPr sz="1800">
                <a:solidFill>
                  <a:srgbClr val="535353"/>
                </a:solidFill>
                <a:latin typeface="Helvetica Neue"/>
                <a:ea typeface="Helvetica Neue"/>
                <a:cs typeface="Helvetica Neue"/>
                <a:sym typeface="Helvetica Neue"/>
              </a:defRPr>
            </a:pPr>
            <a:r>
              <a:t>        except KeyboardInterrupt:</a:t>
            </a:r>
          </a:p>
          <a:p>
            <a:pPr algn="just">
              <a:defRPr sz="1800">
                <a:solidFill>
                  <a:srgbClr val="535353"/>
                </a:solidFill>
                <a:latin typeface="Helvetica Neue"/>
                <a:ea typeface="Helvetica Neue"/>
                <a:cs typeface="Helvetica Neue"/>
                <a:sym typeface="Helvetica Neue"/>
              </a:defRPr>
            </a:pPr>
            <a:r>
              <a:t>                node.get_logger().info('NumberSubscriber stopped’)</a:t>
            </a:r>
          </a:p>
          <a:p>
            <a:pPr algn="just">
              <a:defRPr sz="1800">
                <a:solidFill>
                  <a:srgbClr val="535353"/>
                </a:solidFill>
                <a:latin typeface="Helvetica Neue"/>
                <a:ea typeface="Helvetica Neue"/>
                <a:cs typeface="Helvetica Neue"/>
                <a:sym typeface="Helvetica Neue"/>
              </a:defRPr>
            </a:pPr>
            <a:r>
              <a:t>        finally:</a:t>
            </a:r>
          </a:p>
          <a:p>
            <a:pPr algn="just">
              <a:defRPr sz="1800">
                <a:solidFill>
                  <a:srgbClr val="535353"/>
                </a:solidFill>
                <a:latin typeface="Helvetica Neue"/>
                <a:ea typeface="Helvetica Neue"/>
                <a:cs typeface="Helvetica Neue"/>
                <a:sym typeface="Helvetica Neue"/>
              </a:defRPr>
            </a:pPr>
            <a:r>
              <a:t>                rclpy.shutdown()</a:t>
            </a:r>
          </a:p>
          <a:p>
            <a:pPr algn="just">
              <a:defRPr sz="1800">
                <a:solidFill>
                  <a:srgbClr val="535353"/>
                </a:solidFill>
                <a:latin typeface="Helvetica Neue"/>
                <a:ea typeface="Helvetica Neue"/>
                <a:cs typeface="Helvetica Neue"/>
                <a:sym typeface="Helvetica Neue"/>
              </a:defRPr>
            </a:pPr>
            <a:r>
              <a:t>if __name__ == '__main__’:</a:t>
            </a:r>
          </a:p>
          <a:p>
            <a:pPr algn="just">
              <a:defRPr sz="1800">
                <a:solidFill>
                  <a:srgbClr val="535353"/>
                </a:solidFill>
                <a:latin typeface="Helvetica Neue"/>
                <a:ea typeface="Helvetica Neue"/>
                <a:cs typeface="Helvetica Neue"/>
                <a:sym typeface="Helvetica Neue"/>
              </a:defRPr>
            </a:pPr>
            <a:r>
              <a:t>        main()</a:t>
            </a:r>
          </a:p>
        </p:txBody>
      </p:sp>
      <p:sp>
        <p:nvSpPr>
          <p:cNvPr id="708" name="Google Shape;664;p31"/>
          <p:cNvSpPr txBox="1"/>
          <p:nvPr/>
        </p:nvSpPr>
        <p:spPr>
          <a:xfrm>
            <a:off x="12843627" y="5218300"/>
            <a:ext cx="6006575" cy="12792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Теперь можно запускать ноды:</a:t>
            </a:r>
            <a:endParaRPr>
              <a:solidFill>
                <a:srgbClr val="000000"/>
              </a:solidFill>
            </a:endParaRPr>
          </a:p>
          <a:p>
            <a:pPr algn="just">
              <a:defRPr sz="2400">
                <a:solidFill>
                  <a:srgbClr val="535353"/>
                </a:solidFill>
                <a:latin typeface="Helvetica Neue"/>
                <a:ea typeface="Helvetica Neue"/>
                <a:cs typeface="Helvetica Neue"/>
                <a:sym typeface="Helvetica Neue"/>
              </a:defRPr>
            </a:pPr>
            <a:r>
              <a:t>ros2 run number_app number_publisher</a:t>
            </a:r>
          </a:p>
          <a:p>
            <a:pPr algn="just">
              <a:defRPr sz="2400">
                <a:solidFill>
                  <a:srgbClr val="535353"/>
                </a:solidFill>
                <a:latin typeface="Helvetica Neue"/>
                <a:ea typeface="Helvetica Neue"/>
                <a:cs typeface="Helvetica Neue"/>
                <a:sym typeface="Helvetica Neue"/>
              </a:defRPr>
            </a:pPr>
            <a:r>
              <a:t>ros2 run number_app number_subscriber</a:t>
            </a:r>
          </a:p>
        </p:txBody>
      </p:sp>
      <p:sp>
        <p:nvSpPr>
          <p:cNvPr id="709" name="Google Shape;665;p31"/>
          <p:cNvSpPr txBox="1"/>
          <p:nvPr/>
        </p:nvSpPr>
        <p:spPr>
          <a:xfrm>
            <a:off x="12824349" y="7267810"/>
            <a:ext cx="9927115" cy="45939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Пример вывода:</a:t>
            </a:r>
            <a:endParaRPr>
              <a:solidFill>
                <a:srgbClr val="000000"/>
              </a:solidFill>
            </a:endParaRPr>
          </a:p>
          <a:p>
            <a:pPr algn="just">
              <a:defRPr sz="2400">
                <a:solidFill>
                  <a:srgbClr val="535353"/>
                </a:solidFill>
                <a:latin typeface="Helvetica Neue"/>
                <a:ea typeface="Helvetica Neue"/>
                <a:cs typeface="Helvetica Neue"/>
                <a:sym typeface="Helvetica Neue"/>
              </a:defRPr>
            </a:pPr>
            <a:r>
              <a:t>Публикатор</a:t>
            </a:r>
            <a:endParaRPr>
              <a:solidFill>
                <a:srgbClr val="000000"/>
              </a:solidFill>
            </a:endParaRPr>
          </a:p>
          <a:p>
            <a:pPr algn="just">
              <a:defRPr sz="2400">
                <a:solidFill>
                  <a:srgbClr val="535353"/>
                </a:solidFill>
                <a:latin typeface="Helvetica Neue"/>
                <a:ea typeface="Helvetica Neue"/>
                <a:cs typeface="Helvetica Neue"/>
                <a:sym typeface="Helvetica Neue"/>
              </a:defRPr>
            </a:pPr>
            <a:r>
              <a:t>[INFO] [number_publisher]: NumberPublisher started with rate 1.0 Hz</a:t>
            </a:r>
          </a:p>
          <a:p>
            <a:pPr algn="just">
              <a:defRPr sz="2400">
                <a:solidFill>
                  <a:srgbClr val="535353"/>
                </a:solidFill>
                <a:latin typeface="Helvetica Neue"/>
                <a:ea typeface="Helvetica Neue"/>
                <a:cs typeface="Helvetica Neue"/>
                <a:sym typeface="Helvetica Neue"/>
              </a:defRPr>
            </a:pPr>
            <a:r>
              <a:t>[INFO] [number_publisher]: Published: 0</a:t>
            </a:r>
          </a:p>
          <a:p>
            <a:pPr algn="just">
              <a:defRPr sz="2400">
                <a:solidFill>
                  <a:srgbClr val="535353"/>
                </a:solidFill>
                <a:latin typeface="Helvetica Neue"/>
                <a:ea typeface="Helvetica Neue"/>
                <a:cs typeface="Helvetica Neue"/>
                <a:sym typeface="Helvetica Neue"/>
              </a:defRPr>
            </a:pPr>
            <a:r>
              <a:t>[INFO] [number_publisher]: Published: 1…</a:t>
            </a:r>
            <a:endParaRPr>
              <a:solidFill>
                <a:srgbClr val="000000"/>
              </a:solidFill>
            </a:endParaRPr>
          </a:p>
          <a:p>
            <a:pPr algn="just">
              <a:defRPr>
                <a:solidFill>
                  <a:srgbClr val="000000"/>
                </a:solidFill>
              </a:defRPr>
            </a:pPr>
            <a:endParaRPr sz="2400">
              <a:solidFill>
                <a:srgbClr val="535353"/>
              </a:solidFill>
              <a:latin typeface="Helvetica Neue"/>
              <a:ea typeface="Helvetica Neue"/>
              <a:cs typeface="Helvetica Neue"/>
              <a:sym typeface="Helvetica Neue"/>
            </a:endParaRPr>
          </a:p>
          <a:p>
            <a:pPr algn="just">
              <a:defRPr sz="2400">
                <a:solidFill>
                  <a:srgbClr val="535353"/>
                </a:solidFill>
                <a:latin typeface="Helvetica Neue"/>
                <a:ea typeface="Helvetica Neue"/>
                <a:cs typeface="Helvetica Neue"/>
                <a:sym typeface="Helvetica Neue"/>
              </a:defRPr>
            </a:pPr>
            <a:r>
              <a:t>Сумматор</a:t>
            </a:r>
            <a:endParaRPr>
              <a:solidFill>
                <a:srgbClr val="000000"/>
              </a:solidFill>
            </a:endParaRPr>
          </a:p>
          <a:p>
            <a:pPr algn="just">
              <a:defRPr sz="2400">
                <a:solidFill>
                  <a:srgbClr val="535353"/>
                </a:solidFill>
                <a:latin typeface="Helvetica Neue"/>
                <a:ea typeface="Helvetica Neue"/>
                <a:cs typeface="Helvetica Neue"/>
                <a:sym typeface="Helvetica Neue"/>
              </a:defRPr>
            </a:pPr>
            <a:r>
              <a:t>[INFO] [number_subscriber]: NumberSubscriber started</a:t>
            </a:r>
          </a:p>
          <a:p>
            <a:pPr algn="just">
              <a:defRPr sz="2400">
                <a:solidFill>
                  <a:srgbClr val="535353"/>
                </a:solidFill>
                <a:latin typeface="Helvetica Neue"/>
                <a:ea typeface="Helvetica Neue"/>
                <a:cs typeface="Helvetica Neue"/>
                <a:sym typeface="Helvetica Neue"/>
              </a:defRPr>
            </a:pPr>
            <a:r>
              <a:t>[INFO] [number_subscriber]: Received: 0, Total: 0, Count: 1, Average: 0.00</a:t>
            </a:r>
          </a:p>
          <a:p>
            <a:pPr algn="just">
              <a:defRPr sz="2400">
                <a:solidFill>
                  <a:srgbClr val="535353"/>
                </a:solidFill>
                <a:latin typeface="Helvetica Neue"/>
                <a:ea typeface="Helvetica Neue"/>
                <a:cs typeface="Helvetica Neue"/>
                <a:sym typeface="Helvetica Neue"/>
              </a:defRPr>
            </a:pPr>
            <a:r>
              <a:t>[INFO] [number_subscriber]: Received: 1, Total: 1, Count: 2, Average: 0.50…</a:t>
            </a:r>
          </a:p>
        </p:txBody>
      </p:sp>
      <p:sp>
        <p:nvSpPr>
          <p:cNvPr id="710" name="Google Shape;666;p31"/>
          <p:cNvSpPr/>
          <p:nvPr/>
        </p:nvSpPr>
        <p:spPr>
          <a:xfrm>
            <a:off x="2636471" y="3229648"/>
            <a:ext cx="9927116" cy="8970069"/>
          </a:xfrm>
          <a:prstGeom prst="roundRect">
            <a:avLst>
              <a:gd name="adj" fmla="val 322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11" name="Google Shape;667;p31"/>
          <p:cNvSpPr/>
          <p:nvPr/>
        </p:nvSpPr>
        <p:spPr>
          <a:xfrm>
            <a:off x="12657746" y="3245638"/>
            <a:ext cx="4439853" cy="1679775"/>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12" name="Google Shape;668;p31"/>
          <p:cNvSpPr/>
          <p:nvPr/>
        </p:nvSpPr>
        <p:spPr>
          <a:xfrm>
            <a:off x="12657746" y="5054818"/>
            <a:ext cx="6192455" cy="1634320"/>
          </a:xfrm>
          <a:prstGeom prst="roundRect">
            <a:avLst>
              <a:gd name="adj" fmla="val 1177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13" name="Google Shape;669;p31"/>
          <p:cNvSpPr/>
          <p:nvPr/>
        </p:nvSpPr>
        <p:spPr>
          <a:xfrm>
            <a:off x="12615320" y="6802553"/>
            <a:ext cx="10136144" cy="5489761"/>
          </a:xfrm>
          <a:prstGeom prst="roundRect">
            <a:avLst>
              <a:gd name="adj" fmla="val 504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14" name="Google Shape;670;p31"/>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71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71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18" name="Google Shape;675;p32" descr="Google Shape;675;p32"/>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719" name="Google Shape;676;p32"/>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Git</a:t>
            </a:r>
          </a:p>
        </p:txBody>
      </p:sp>
      <p:sp>
        <p:nvSpPr>
          <p:cNvPr id="720" name="Google Shape;677;p32"/>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21" name="Google Shape;678;p32"/>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кодом</a:t>
            </a:r>
          </a:p>
        </p:txBody>
      </p:sp>
      <p:sp>
        <p:nvSpPr>
          <p:cNvPr id="722" name="Google Shape;679;p32"/>
          <p:cNvSpPr/>
          <p:nvPr/>
        </p:nvSpPr>
        <p:spPr>
          <a:xfrm>
            <a:off x="487070" y="5269824"/>
            <a:ext cx="16238348" cy="1832386"/>
          </a:xfrm>
          <a:prstGeom prst="roundRect">
            <a:avLst>
              <a:gd name="adj" fmla="val 1051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725" name="Google Shape;680;p32"/>
          <p:cNvGrpSpPr/>
          <p:nvPr/>
        </p:nvGrpSpPr>
        <p:grpSpPr>
          <a:xfrm>
            <a:off x="598487" y="11141647"/>
            <a:ext cx="1852105" cy="1832385"/>
            <a:chOff x="0" y="0"/>
            <a:chExt cx="1852105" cy="1832384"/>
          </a:xfrm>
        </p:grpSpPr>
        <p:sp>
          <p:nvSpPr>
            <p:cNvPr id="723" name="Google Shape;681;p32"/>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24" name="Google Shape;682;p32"/>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32</a:t>
              </a:r>
            </a:p>
          </p:txBody>
        </p:sp>
      </p:grpSp>
      <p:sp>
        <p:nvSpPr>
          <p:cNvPr id="726" name="Google Shape;683;p32"/>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27" name="Google Shape;684;p32"/>
          <p:cNvSpPr txBox="1"/>
          <p:nvPr/>
        </p:nvSpPr>
        <p:spPr>
          <a:xfrm>
            <a:off x="618965" y="4952438"/>
            <a:ext cx="15905538" cy="23841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Зачем нужен Git:</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Отслеживание изменений: фиксирует каждое изменение в коде с указанием автора, времени и описания.</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Отслеживание изменений: фиксирует каждое изменение в коде с указанием автора, времени и описания</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Резервные копии: сохраняет историю проекта, что защищает от потери данных.</a:t>
            </a:r>
          </a:p>
        </p:txBody>
      </p:sp>
      <p:sp>
        <p:nvSpPr>
          <p:cNvPr id="728" name="Google Shape;685;p32"/>
          <p:cNvSpPr txBox="1"/>
          <p:nvPr/>
        </p:nvSpPr>
        <p:spPr>
          <a:xfrm>
            <a:off x="650497" y="3377265"/>
            <a:ext cx="23003120" cy="16475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Git — это распределенная система контроля версий, предназначенная для отслеживания изменений в исходном коде и координации работы над проектами. Система Разработана Линусом Торвальдсом в 2005 году для работы над ядром Linux. Позволяет нескольким разработчикам работать над одним проектом, сохраняя историю изменений и обеспечивая возможность отката. Используется для управления любыми текстовыми файлами (код, конфигурации, документация), но особенно популярен в программировании.</a:t>
            </a:r>
          </a:p>
        </p:txBody>
      </p:sp>
      <p:pic>
        <p:nvPicPr>
          <p:cNvPr id="729" name="Google Shape;686;p32" descr="Google Shape;686;p32"/>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730" name="Google Shape;687;p32" descr="Google Shape;687;p32"/>
          <p:cNvPicPr>
            <a:picLocks noChangeAspect="1"/>
          </p:cNvPicPr>
          <p:nvPr/>
        </p:nvPicPr>
        <p:blipFill>
          <a:blip r:embed="rId4">
            <a:extLst/>
          </a:blip>
          <a:stretch>
            <a:fillRect/>
          </a:stretch>
        </p:blipFill>
        <p:spPr>
          <a:xfrm>
            <a:off x="17254914" y="5626222"/>
            <a:ext cx="6191251" cy="42862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1" y="0"/>
                </a:moveTo>
                <a:cubicBezTo>
                  <a:pt x="555" y="0"/>
                  <a:pt x="0" y="802"/>
                  <a:pt x="0" y="1792"/>
                </a:cubicBezTo>
                <a:lnTo>
                  <a:pt x="0" y="19808"/>
                </a:lnTo>
                <a:cubicBezTo>
                  <a:pt x="0" y="20798"/>
                  <a:pt x="555" y="21600"/>
                  <a:pt x="1241" y="21600"/>
                </a:cubicBezTo>
                <a:lnTo>
                  <a:pt x="20359" y="21600"/>
                </a:lnTo>
                <a:cubicBezTo>
                  <a:pt x="21045" y="21600"/>
                  <a:pt x="21600" y="20798"/>
                  <a:pt x="21600" y="19808"/>
                </a:cubicBezTo>
                <a:lnTo>
                  <a:pt x="21600" y="1792"/>
                </a:lnTo>
                <a:cubicBezTo>
                  <a:pt x="21600" y="802"/>
                  <a:pt x="21045" y="0"/>
                  <a:pt x="20359" y="0"/>
                </a:cubicBezTo>
                <a:lnTo>
                  <a:pt x="1241" y="0"/>
                </a:lnTo>
                <a:close/>
              </a:path>
            </a:pathLst>
          </a:custGeom>
          <a:ln w="12700">
            <a:miter lim="400000"/>
          </a:ln>
        </p:spPr>
      </p:pic>
      <p:sp>
        <p:nvSpPr>
          <p:cNvPr id="731" name="Google Shape;688;p32"/>
          <p:cNvSpPr txBox="1"/>
          <p:nvPr/>
        </p:nvSpPr>
        <p:spPr>
          <a:xfrm>
            <a:off x="650498" y="7282635"/>
            <a:ext cx="15874005" cy="31207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Основные понятия Git:</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Репозиторий: хранилище проекта, содержащее файлы и историю изменений;</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Коммит: снимок состояния файлов в определенный момент времени, сопровождаемый сообщением;</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Ветка (Branch): параллельная линия разработки, позволяющая работать над новыми функциями отдельно от основного кода;</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Клонирование: копирование удаленного репозитория на локальный компьютер;</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Пулл-реквест (Pull Request): запрос на включение изменений из одной ветки в другую, часто с ревью кода.</a:t>
            </a:r>
          </a:p>
        </p:txBody>
      </p:sp>
      <p:sp>
        <p:nvSpPr>
          <p:cNvPr id="732" name="Google Shape;689;p32"/>
          <p:cNvSpPr/>
          <p:nvPr/>
        </p:nvSpPr>
        <p:spPr>
          <a:xfrm>
            <a:off x="487070" y="7254819"/>
            <a:ext cx="16238348" cy="3176350"/>
          </a:xfrm>
          <a:prstGeom prst="roundRect">
            <a:avLst>
              <a:gd name="adj" fmla="val 1198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33" name="Google Shape;690;p32"/>
          <p:cNvSpPr/>
          <p:nvPr/>
        </p:nvSpPr>
        <p:spPr>
          <a:xfrm>
            <a:off x="16877940" y="5269822"/>
            <a:ext cx="6921663" cy="5011839"/>
          </a:xfrm>
          <a:prstGeom prst="roundRect">
            <a:avLst>
              <a:gd name="adj" fmla="val 581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734" name="Google Shape;691;p32" descr="Google Shape;691;p32"/>
          <p:cNvPicPr>
            <a:picLocks noChangeAspect="1"/>
          </p:cNvPicPr>
          <p:nvPr/>
        </p:nvPicPr>
        <p:blipFill>
          <a:blip r:embed="rId5">
            <a:extLst/>
          </a:blip>
          <a:stretch>
            <a:fillRect/>
          </a:stretch>
        </p:blipFill>
        <p:spPr>
          <a:xfrm>
            <a:off x="22682520" y="12014520"/>
            <a:ext cx="1701480" cy="1701480"/>
          </a:xfrm>
          <a:prstGeom prst="rect">
            <a:avLst/>
          </a:prstGeom>
          <a:ln w="12700">
            <a:miter lim="400000"/>
          </a:ln>
        </p:spPr>
      </p:pic>
      <p:sp>
        <p:nvSpPr>
          <p:cNvPr id="735" name="Google Shape;692;p32"/>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73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73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39" name="Google Shape;697;p33" descr="Google Shape;697;p33"/>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740" name="Google Shape;698;p33"/>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БАЗОВЫЕ КОМАНДЫ</a:t>
            </a:r>
          </a:p>
        </p:txBody>
      </p:sp>
      <p:sp>
        <p:nvSpPr>
          <p:cNvPr id="741" name="Google Shape;699;p33"/>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42" name="Google Shape;700;p33"/>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Начало работы с Git</a:t>
            </a:r>
          </a:p>
        </p:txBody>
      </p:sp>
      <p:sp>
        <p:nvSpPr>
          <p:cNvPr id="743" name="Google Shape;701;p33"/>
          <p:cNvSpPr/>
          <p:nvPr/>
        </p:nvSpPr>
        <p:spPr>
          <a:xfrm>
            <a:off x="487070" y="5269826"/>
            <a:ext cx="23312534" cy="2945725"/>
          </a:xfrm>
          <a:prstGeom prst="roundRect">
            <a:avLst>
              <a:gd name="adj" fmla="val 959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746" name="Google Shape;702;p33"/>
          <p:cNvGrpSpPr/>
          <p:nvPr/>
        </p:nvGrpSpPr>
        <p:grpSpPr>
          <a:xfrm>
            <a:off x="598487" y="11141647"/>
            <a:ext cx="1852105" cy="1832385"/>
            <a:chOff x="0" y="0"/>
            <a:chExt cx="1852105" cy="1832384"/>
          </a:xfrm>
        </p:grpSpPr>
        <p:sp>
          <p:nvSpPr>
            <p:cNvPr id="744" name="Google Shape;703;p33"/>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45" name="Google Shape;704;p33"/>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33</a:t>
              </a:r>
            </a:p>
          </p:txBody>
        </p:sp>
      </p:grpSp>
      <p:sp>
        <p:nvSpPr>
          <p:cNvPr id="747" name="Google Shape;705;p33"/>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48" name="Google Shape;706;p33"/>
          <p:cNvSpPr txBox="1"/>
          <p:nvPr/>
        </p:nvSpPr>
        <p:spPr>
          <a:xfrm>
            <a:off x="618966" y="5319781"/>
            <a:ext cx="23034650" cy="28714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nSpc>
                <a:spcPct val="90000"/>
              </a:lnSpc>
              <a:defRPr sz="2400">
                <a:solidFill>
                  <a:srgbClr val="000000"/>
                </a:solidFill>
                <a:latin typeface="Roboto"/>
                <a:ea typeface="Roboto"/>
                <a:cs typeface="Roboto"/>
                <a:sym typeface="Roboto"/>
              </a:defRPr>
            </a:pPr>
            <a:r>
              <a:t>Основные команды в Git:</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init – инициализирует новый Git-репозиторий в текущей директории, создавая скрытую папку .git для хранения истории изменений;</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add – добавляет файлы или изменения в индекс (staging area) для последующего коммита;</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commit – фиксирует изменения из индекса в репозиторий, создавая новый снимок (коммит) с описанием;</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status – показывает текущее состояние репозитория (измененные файлы, которые еще не добавлены в индекс, файлы, готовые к коммиту, текущая ветка и наличие расхождений с удаленным репозиторием);</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diff – показывает строки, добавленные или удаленные в файле;</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restore – отменить изменения в файле до добавления в индекс (чтобы сохранить изменения, следует добавить флаг --staged).</a:t>
            </a:r>
          </a:p>
        </p:txBody>
      </p:sp>
      <p:sp>
        <p:nvSpPr>
          <p:cNvPr id="749" name="Google Shape;707;p33"/>
          <p:cNvSpPr txBox="1"/>
          <p:nvPr/>
        </p:nvSpPr>
        <p:spPr>
          <a:xfrm>
            <a:off x="650497" y="3645901"/>
            <a:ext cx="23003120" cy="1165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72000"/>
              </a:lnSpc>
              <a:defRPr sz="2900">
                <a:solidFill>
                  <a:srgbClr val="000000"/>
                </a:solidFill>
                <a:latin typeface="Roboto"/>
                <a:ea typeface="Roboto"/>
                <a:cs typeface="Roboto"/>
                <a:sym typeface="Roboto"/>
              </a:defRPr>
            </a:lvl1pPr>
          </a:lstStyle>
          <a:p>
            <a:pPr/>
            <a:r>
              <a:t>Этот слайд фокусируется на основных командах Git, необходимых для начала работы с системой контроля версий. Эти команды позволяют инициализировать репозиторий, отслеживать изменения, фиксировать их и проверять состояние проекта.</a:t>
            </a:r>
          </a:p>
        </p:txBody>
      </p:sp>
      <p:pic>
        <p:nvPicPr>
          <p:cNvPr id="750" name="Google Shape;708;p33" descr="Google Shape;708;p33"/>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751" name="Google Shape;709;p3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752"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753"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5" name="Google Shape;714;p34" descr="Google Shape;714;p34"/>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756" name="Google Shape;715;p34"/>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УДАЛЕННЫЕ РЕПОЗИТОРИИ</a:t>
            </a:r>
          </a:p>
        </p:txBody>
      </p:sp>
      <p:sp>
        <p:nvSpPr>
          <p:cNvPr id="757" name="Google Shape;716;p34"/>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58" name="Google Shape;717;p34"/>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Работа с GitHub</a:t>
            </a:r>
          </a:p>
        </p:txBody>
      </p:sp>
      <p:sp>
        <p:nvSpPr>
          <p:cNvPr id="759" name="Google Shape;718;p34"/>
          <p:cNvSpPr/>
          <p:nvPr/>
        </p:nvSpPr>
        <p:spPr>
          <a:xfrm>
            <a:off x="487070" y="5269826"/>
            <a:ext cx="23312534" cy="3328959"/>
          </a:xfrm>
          <a:prstGeom prst="roundRect">
            <a:avLst>
              <a:gd name="adj" fmla="val 832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762" name="Google Shape;719;p34"/>
          <p:cNvGrpSpPr/>
          <p:nvPr/>
        </p:nvGrpSpPr>
        <p:grpSpPr>
          <a:xfrm>
            <a:off x="598487" y="11141647"/>
            <a:ext cx="1852105" cy="1832385"/>
            <a:chOff x="0" y="0"/>
            <a:chExt cx="1852105" cy="1832384"/>
          </a:xfrm>
        </p:grpSpPr>
        <p:sp>
          <p:nvSpPr>
            <p:cNvPr id="760" name="Google Shape;720;p34"/>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61" name="Google Shape;721;p34"/>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34</a:t>
              </a:r>
            </a:p>
          </p:txBody>
        </p:sp>
      </p:grpSp>
      <p:sp>
        <p:nvSpPr>
          <p:cNvPr id="763" name="Google Shape;722;p34"/>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64" name="Google Shape;723;p34"/>
          <p:cNvSpPr txBox="1"/>
          <p:nvPr/>
        </p:nvSpPr>
        <p:spPr>
          <a:xfrm>
            <a:off x="618966" y="5332851"/>
            <a:ext cx="23034650" cy="32029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nSpc>
                <a:spcPct val="90000"/>
              </a:lnSpc>
              <a:defRPr sz="2400">
                <a:solidFill>
                  <a:srgbClr val="000000"/>
                </a:solidFill>
                <a:latin typeface="Roboto"/>
                <a:ea typeface="Roboto"/>
                <a:cs typeface="Roboto"/>
                <a:sym typeface="Roboto"/>
              </a:defRPr>
            </a:pPr>
            <a:r>
              <a:t>Основные команды:</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remote add origin &lt;url&gt; – связывает локальный репозиторий с удаленным;</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push – отправляет локальные коммиты в удаленный репозиторий;</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pull – Загружает изменения из удаленного репозитория и объединяет их с локальной веткой (эквивалентно комбинации команд git fetch (загрузка изменений) + git merge (слияние веток));</a:t>
            </a:r>
          </a:p>
          <a:p>
            <a:pPr marL="457200" indent="-457200">
              <a:lnSpc>
                <a:spcPct val="90000"/>
              </a:lnSpc>
              <a:buClr>
                <a:srgbClr val="000000"/>
              </a:buClr>
              <a:buSzPts val="2400"/>
              <a:buFont typeface="Arial"/>
              <a:buChar char="•"/>
              <a:defRPr sz="2400">
                <a:solidFill>
                  <a:srgbClr val="000000"/>
                </a:solidFill>
                <a:latin typeface="Roboto"/>
                <a:ea typeface="Roboto"/>
                <a:cs typeface="Roboto"/>
                <a:sym typeface="Roboto"/>
              </a:defRPr>
            </a:pPr>
            <a:r>
              <a:t>git clone &lt;url&gt; -- Копирует удаленный репозиторий на локальный компьютер, создавая полный локальный репозиторий.</a:t>
            </a:r>
          </a:p>
          <a:p>
            <a:pPr>
              <a:lnSpc>
                <a:spcPct val="90000"/>
              </a:lnSpc>
              <a:defRPr>
                <a:solidFill>
                  <a:srgbClr val="000000"/>
                </a:solidFill>
              </a:defRPr>
            </a:pPr>
            <a:endParaRPr sz="2400">
              <a:latin typeface="Roboto"/>
              <a:ea typeface="Roboto"/>
              <a:cs typeface="Roboto"/>
              <a:sym typeface="Roboto"/>
            </a:endParaRPr>
          </a:p>
          <a:p>
            <a:pPr>
              <a:lnSpc>
                <a:spcPct val="90000"/>
              </a:lnSpc>
              <a:defRPr sz="2400">
                <a:solidFill>
                  <a:srgbClr val="000000"/>
                </a:solidFill>
                <a:latin typeface="Roboto"/>
                <a:ea typeface="Roboto"/>
                <a:cs typeface="Roboto"/>
                <a:sym typeface="Roboto"/>
              </a:defRPr>
            </a:pPr>
            <a:r>
              <a:t>К командам в Git можно добавлять различные знаки – флаги, чтобы добиться дополнительных эффектов от команд. Список флагов обширен, целиком его можно изучить в официальной документации.</a:t>
            </a:r>
          </a:p>
        </p:txBody>
      </p:sp>
      <p:sp>
        <p:nvSpPr>
          <p:cNvPr id="765" name="Google Shape;724;p34"/>
          <p:cNvSpPr txBox="1"/>
          <p:nvPr/>
        </p:nvSpPr>
        <p:spPr>
          <a:xfrm>
            <a:off x="650497" y="3645901"/>
            <a:ext cx="23003120" cy="1165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defTabSz="905255">
              <a:lnSpc>
                <a:spcPct val="90000"/>
              </a:lnSpc>
              <a:defRPr sz="3168">
                <a:solidFill>
                  <a:srgbClr val="000000"/>
                </a:solidFill>
                <a:latin typeface="Roboto"/>
                <a:ea typeface="Roboto"/>
                <a:cs typeface="Roboto"/>
                <a:sym typeface="Roboto"/>
              </a:defRPr>
            </a:lvl1pPr>
          </a:lstStyle>
          <a:p>
            <a:pPr/>
            <a:r>
              <a:t>Удаленные репозитории — это копии Git-репозитория, размещенные на серверах (например, GitHub, GitLab, Bitbucket), которые позволяют хранить код в облаке, делиться им с командой и координировать совместную разработку.</a:t>
            </a:r>
          </a:p>
        </p:txBody>
      </p:sp>
      <p:pic>
        <p:nvPicPr>
          <p:cNvPr id="766" name="Google Shape;725;p34" descr="Google Shape;725;p34"/>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767" name="Google Shape;726;p34"/>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768"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769"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71" name="Google Shape;731;p35" descr="Google Shape;731;p35"/>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772" name="Google Shape;732;p35"/>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ВЕТКИ</a:t>
            </a:r>
          </a:p>
        </p:txBody>
      </p:sp>
      <p:sp>
        <p:nvSpPr>
          <p:cNvPr id="773" name="Google Shape;733;p35"/>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74" name="Google Shape;734;p35"/>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Параллельная разработка</a:t>
            </a:r>
          </a:p>
        </p:txBody>
      </p:sp>
      <p:sp>
        <p:nvSpPr>
          <p:cNvPr id="775" name="Google Shape;735;p35"/>
          <p:cNvSpPr/>
          <p:nvPr/>
        </p:nvSpPr>
        <p:spPr>
          <a:xfrm>
            <a:off x="487070" y="5269826"/>
            <a:ext cx="23312534" cy="1975455"/>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778" name="Google Shape;736;p35"/>
          <p:cNvGrpSpPr/>
          <p:nvPr/>
        </p:nvGrpSpPr>
        <p:grpSpPr>
          <a:xfrm>
            <a:off x="598487" y="11141647"/>
            <a:ext cx="1852105" cy="1832385"/>
            <a:chOff x="0" y="0"/>
            <a:chExt cx="1852105" cy="1832384"/>
          </a:xfrm>
        </p:grpSpPr>
        <p:sp>
          <p:nvSpPr>
            <p:cNvPr id="776" name="Google Shape;737;p35"/>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77" name="Google Shape;738;p35"/>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35</a:t>
              </a:r>
            </a:p>
          </p:txBody>
        </p:sp>
      </p:grpSp>
      <p:sp>
        <p:nvSpPr>
          <p:cNvPr id="779" name="Google Shape;739;p35"/>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80" name="Google Shape;740;p35"/>
          <p:cNvSpPr txBox="1"/>
          <p:nvPr/>
        </p:nvSpPr>
        <p:spPr>
          <a:xfrm>
            <a:off x="618965" y="5045032"/>
            <a:ext cx="23034650" cy="23841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Основные команды для работы с ветками:</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git branch – Показывает список локальных веток, текущая ветка отмечена звездочкой (*);</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git checkout – переключается на указанную ветку; может, как и при работе с файловой системой, возвращать имена всех веток, если пользователь забыл;</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git merge – объединяет изменения из однйо ветки в другую; после слияния ветку можно удалить командой git branch –d, если ветка слита, и git branch -D, если ветка не слита.</a:t>
            </a:r>
          </a:p>
        </p:txBody>
      </p:sp>
      <p:sp>
        <p:nvSpPr>
          <p:cNvPr id="781" name="Google Shape;741;p35"/>
          <p:cNvSpPr txBox="1"/>
          <p:nvPr/>
        </p:nvSpPr>
        <p:spPr>
          <a:xfrm>
            <a:off x="650497" y="3264368"/>
            <a:ext cx="23003120" cy="183238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lnSpc>
                <a:spcPct val="108000"/>
              </a:lnSpc>
              <a:defRPr sz="3200">
                <a:solidFill>
                  <a:srgbClr val="535353"/>
                </a:solidFill>
                <a:latin typeface="Helvetica Neue"/>
                <a:ea typeface="Helvetica Neue"/>
                <a:cs typeface="Helvetica Neue"/>
                <a:sym typeface="Helvetica Neue"/>
              </a:defRPr>
            </a:lvl1pPr>
          </a:lstStyle>
          <a:p>
            <a:pPr/>
            <a:r>
              <a:t>Ветка (branch) — это независимая линия разработки в Git, представляющая собой указатель на определенный коммит. Ветки в Git позволяют работать над разными задачами или функциями параллельно, не затрагивая основную версию кода. Это ключевая особенность для командной разработки и экспериментов.</a:t>
            </a:r>
          </a:p>
        </p:txBody>
      </p:sp>
      <p:pic>
        <p:nvPicPr>
          <p:cNvPr id="782" name="Google Shape;742;p35" descr="Google Shape;742;p35"/>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783" name="Google Shape;743;p35" descr="Google Shape;743;p35"/>
          <p:cNvPicPr>
            <a:picLocks noChangeAspect="1"/>
          </p:cNvPicPr>
          <p:nvPr/>
        </p:nvPicPr>
        <p:blipFill>
          <a:blip r:embed="rId4">
            <a:extLst/>
          </a:blip>
          <a:stretch>
            <a:fillRect/>
          </a:stretch>
        </p:blipFill>
        <p:spPr>
          <a:xfrm>
            <a:off x="6927725" y="7615394"/>
            <a:ext cx="9764395" cy="4099969"/>
          </a:xfrm>
          <a:prstGeom prst="rect">
            <a:avLst/>
          </a:prstGeom>
          <a:ln w="12700">
            <a:miter lim="400000"/>
          </a:ln>
        </p:spPr>
      </p:pic>
      <p:sp>
        <p:nvSpPr>
          <p:cNvPr id="784" name="Google Shape;744;p35"/>
          <p:cNvSpPr/>
          <p:nvPr/>
        </p:nvSpPr>
        <p:spPr>
          <a:xfrm>
            <a:off x="6740767" y="7397890"/>
            <a:ext cx="10152186" cy="4466494"/>
          </a:xfrm>
          <a:prstGeom prst="roundRect">
            <a:avLst>
              <a:gd name="adj" fmla="val 654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785" name="Google Shape;745;p35"/>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78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78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89" name="Google Shape;750;p36" descr="Google Shape;750;p36"/>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790" name="Google Shape;751;p36"/>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MERGE VS REBASE</a:t>
            </a:r>
          </a:p>
        </p:txBody>
      </p:sp>
      <p:sp>
        <p:nvSpPr>
          <p:cNvPr id="791" name="Google Shape;752;p36"/>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92" name="Google Shape;753;p36"/>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Объединение изменений</a:t>
            </a:r>
          </a:p>
        </p:txBody>
      </p:sp>
      <p:sp>
        <p:nvSpPr>
          <p:cNvPr id="793" name="Google Shape;754;p36"/>
          <p:cNvSpPr/>
          <p:nvPr/>
        </p:nvSpPr>
        <p:spPr>
          <a:xfrm>
            <a:off x="487070" y="5269826"/>
            <a:ext cx="9700285" cy="1588174"/>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796" name="Google Shape;755;p36"/>
          <p:cNvGrpSpPr/>
          <p:nvPr/>
        </p:nvGrpSpPr>
        <p:grpSpPr>
          <a:xfrm>
            <a:off x="598487" y="11141647"/>
            <a:ext cx="1852105" cy="1832385"/>
            <a:chOff x="0" y="0"/>
            <a:chExt cx="1852105" cy="1832384"/>
          </a:xfrm>
        </p:grpSpPr>
        <p:sp>
          <p:nvSpPr>
            <p:cNvPr id="794" name="Google Shape;756;p36"/>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795" name="Google Shape;757;p36"/>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36</a:t>
              </a:r>
            </a:p>
          </p:txBody>
        </p:sp>
      </p:grpSp>
      <p:sp>
        <p:nvSpPr>
          <p:cNvPr id="797" name="Google Shape;758;p36"/>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798" name="Google Shape;759;p36"/>
          <p:cNvSpPr txBox="1"/>
          <p:nvPr/>
        </p:nvSpPr>
        <p:spPr>
          <a:xfrm>
            <a:off x="650498" y="5285659"/>
            <a:ext cx="9419626" cy="157234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200">
                <a:solidFill>
                  <a:srgbClr val="535353"/>
                </a:solidFill>
                <a:latin typeface="Roboto"/>
                <a:ea typeface="Roboto"/>
                <a:cs typeface="Roboto"/>
                <a:sym typeface="Roboto"/>
              </a:defRPr>
            </a:lvl1pPr>
          </a:lstStyle>
          <a:p>
            <a:pPr/>
            <a:r>
              <a:t>git merge объединяет изменения из одной ветки в другую, создавая коммит слияния (merge commit), если есть расхождения, Сохраняет историю обеих веток, отображая их как параллельные линии разработки, которые затем соединяются.</a:t>
            </a:r>
          </a:p>
        </p:txBody>
      </p:sp>
      <p:sp>
        <p:nvSpPr>
          <p:cNvPr id="799" name="Google Shape;760;p36"/>
          <p:cNvSpPr txBox="1"/>
          <p:nvPr/>
        </p:nvSpPr>
        <p:spPr>
          <a:xfrm>
            <a:off x="650497" y="3645901"/>
            <a:ext cx="23003120" cy="1165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3200">
                <a:solidFill>
                  <a:srgbClr val="535353"/>
                </a:solidFill>
                <a:latin typeface="Helvetica Neue"/>
                <a:ea typeface="Helvetica Neue"/>
                <a:cs typeface="Helvetica Neue"/>
                <a:sym typeface="Helvetica Neue"/>
              </a:defRPr>
            </a:lvl1pPr>
          </a:lstStyle>
          <a:p>
            <a:pPr/>
            <a:r>
              <a:t>В Git существуют два основных способа объединения изменений из разных веток: merge (слияние) и rebase (перебазирование). Оба метода интегрируют изменения, но отличаются в подходе и результате.</a:t>
            </a:r>
          </a:p>
        </p:txBody>
      </p:sp>
      <p:pic>
        <p:nvPicPr>
          <p:cNvPr id="800" name="Google Shape;761;p36" descr="Google Shape;761;p36"/>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801" name="Google Shape;762;p36" descr="Google Shape;762;p36"/>
          <p:cNvPicPr>
            <a:picLocks noChangeAspect="1"/>
          </p:cNvPicPr>
          <p:nvPr/>
        </p:nvPicPr>
        <p:blipFill>
          <a:blip r:embed="rId4">
            <a:extLst/>
          </a:blip>
          <a:stretch>
            <a:fillRect/>
          </a:stretch>
        </p:blipFill>
        <p:spPr>
          <a:xfrm>
            <a:off x="10371262" y="5589970"/>
            <a:ext cx="8493589" cy="5326990"/>
          </a:xfrm>
          <a:prstGeom prst="rect">
            <a:avLst/>
          </a:prstGeom>
          <a:ln w="12700">
            <a:miter lim="400000"/>
          </a:ln>
        </p:spPr>
      </p:pic>
      <p:sp>
        <p:nvSpPr>
          <p:cNvPr id="802" name="Google Shape;763;p36"/>
          <p:cNvSpPr txBox="1"/>
          <p:nvPr/>
        </p:nvSpPr>
        <p:spPr>
          <a:xfrm>
            <a:off x="650497" y="6873095"/>
            <a:ext cx="9419626" cy="20158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git rebase переписывает историю, перемещая коммиты текущей ветки поверх другой, создавая линейную историю без коммитов слияния. Вместо объединения веток, он "перебазирует" изменения, как будто они были сделаны последовательно.</a:t>
            </a:r>
          </a:p>
        </p:txBody>
      </p:sp>
      <p:sp>
        <p:nvSpPr>
          <p:cNvPr id="803" name="Google Shape;764;p36"/>
          <p:cNvSpPr/>
          <p:nvPr/>
        </p:nvSpPr>
        <p:spPr>
          <a:xfrm>
            <a:off x="10371259" y="5269826"/>
            <a:ext cx="8364292" cy="5838798"/>
          </a:xfrm>
          <a:prstGeom prst="roundRect">
            <a:avLst>
              <a:gd name="adj" fmla="val 4419"/>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04" name="Google Shape;765;p36"/>
          <p:cNvSpPr/>
          <p:nvPr/>
        </p:nvSpPr>
        <p:spPr>
          <a:xfrm>
            <a:off x="466590" y="7010610"/>
            <a:ext cx="9720765" cy="1832386"/>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05" name="Google Shape;766;p36"/>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0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0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09" name="Google Shape;771;p37" descr="Google Shape;771;p37"/>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810" name="Google Shape;772;p37"/>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РАЗРЕШЕНИЕ КОНФЛИКТОВ</a:t>
            </a:r>
          </a:p>
        </p:txBody>
      </p:sp>
      <p:sp>
        <p:nvSpPr>
          <p:cNvPr id="811" name="Google Shape;773;p37"/>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12" name="Google Shape;774;p37"/>
          <p:cNvSpPr txBox="1"/>
          <p:nvPr/>
        </p:nvSpPr>
        <p:spPr>
          <a:xfrm>
            <a:off x="383073" y="2111383"/>
            <a:ext cx="12232248"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изменениями</a:t>
            </a:r>
          </a:p>
        </p:txBody>
      </p:sp>
      <p:sp>
        <p:nvSpPr>
          <p:cNvPr id="813" name="Google Shape;775;p37"/>
          <p:cNvSpPr/>
          <p:nvPr/>
        </p:nvSpPr>
        <p:spPr>
          <a:xfrm>
            <a:off x="6365630" y="9792534"/>
            <a:ext cx="8956434" cy="1884956"/>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816" name="Google Shape;776;p37"/>
          <p:cNvGrpSpPr/>
          <p:nvPr/>
        </p:nvGrpSpPr>
        <p:grpSpPr>
          <a:xfrm>
            <a:off x="598487" y="11141647"/>
            <a:ext cx="1852105" cy="1832385"/>
            <a:chOff x="0" y="0"/>
            <a:chExt cx="1852105" cy="1832384"/>
          </a:xfrm>
        </p:grpSpPr>
        <p:sp>
          <p:nvSpPr>
            <p:cNvPr id="814" name="Google Shape;777;p37"/>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815" name="Google Shape;778;p37"/>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37</a:t>
              </a:r>
            </a:p>
          </p:txBody>
        </p:sp>
      </p:grpSp>
      <p:sp>
        <p:nvSpPr>
          <p:cNvPr id="817" name="Google Shape;779;p37"/>
          <p:cNvSpPr/>
          <p:nvPr/>
        </p:nvSpPr>
        <p:spPr>
          <a:xfrm>
            <a:off x="487070" y="3284832"/>
            <a:ext cx="23312534" cy="6355094"/>
          </a:xfrm>
          <a:prstGeom prst="roundRect">
            <a:avLst>
              <a:gd name="adj" fmla="val 5046"/>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18" name="Google Shape;780;p37"/>
          <p:cNvSpPr txBox="1"/>
          <p:nvPr/>
        </p:nvSpPr>
        <p:spPr>
          <a:xfrm>
            <a:off x="6575580" y="9767856"/>
            <a:ext cx="8593016" cy="18633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lnSpc>
                <a:spcPct val="120000"/>
              </a:lnSpc>
              <a:defRPr sz="2400">
                <a:solidFill>
                  <a:srgbClr val="535353"/>
                </a:solidFill>
                <a:latin typeface="Helvetica Neue"/>
                <a:ea typeface="Helvetica Neue"/>
                <a:cs typeface="Helvetica Neue"/>
                <a:sym typeface="Helvetica Neue"/>
              </a:defRPr>
            </a:lvl1pPr>
          </a:lstStyle>
          <a:p>
            <a:pPr/>
            <a:r>
              <a:t>Чтобы разрешить конфликт, нужно вручную определить, какие изменения удалить, а какие оставить. После этого необходимо заново сделать коммит слияния, чтобы сохранить только что внесенные изменения.</a:t>
            </a:r>
          </a:p>
        </p:txBody>
      </p:sp>
      <p:sp>
        <p:nvSpPr>
          <p:cNvPr id="819" name="Google Shape;781;p37"/>
          <p:cNvSpPr txBox="1"/>
          <p:nvPr/>
        </p:nvSpPr>
        <p:spPr>
          <a:xfrm>
            <a:off x="650497" y="3263869"/>
            <a:ext cx="23003120" cy="626590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lnSpc>
                <a:spcPct val="120000"/>
              </a:lnSpc>
              <a:defRPr sz="2400">
                <a:solidFill>
                  <a:srgbClr val="535353"/>
                </a:solidFill>
                <a:latin typeface="Helvetica Neue"/>
                <a:ea typeface="Helvetica Neue"/>
                <a:cs typeface="Helvetica Neue"/>
                <a:sym typeface="Helvetica Neue"/>
              </a:defRPr>
            </a:pPr>
            <a:r>
              <a:t>Конфликты в Git возникают, когда изменения в разных ветках или репозиториях затрагивают одну и ту же часть кода и не могут быть автоматически объединены. Это часто происходит при выполнении git merge, например:</a:t>
            </a:r>
            <a:endParaRPr>
              <a:solidFill>
                <a:srgbClr val="000000"/>
              </a:solidFill>
            </a:endParaRPr>
          </a:p>
          <a:p>
            <a:pPr marL="457200" indent="-457200" algn="just">
              <a:lnSpc>
                <a:spcPct val="12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Два разработчика изменяют одну и ту же строку в файле number_publisher.py.</a:t>
            </a:r>
            <a:endParaRPr>
              <a:solidFill>
                <a:srgbClr val="000000"/>
              </a:solidFill>
            </a:endParaRPr>
          </a:p>
          <a:p>
            <a:pPr marL="457200" indent="-457200" algn="just">
              <a:lnSpc>
                <a:spcPct val="120000"/>
              </a:lnSpc>
              <a:buClr>
                <a:srgbClr val="535353"/>
              </a:buClr>
              <a:buSzPts val="2400"/>
              <a:buFont typeface="Arial"/>
              <a:buChar char="•"/>
              <a:defRPr sz="2400">
                <a:solidFill>
                  <a:srgbClr val="535353"/>
                </a:solidFill>
                <a:latin typeface="Helvetica Neue"/>
                <a:ea typeface="Helvetica Neue"/>
                <a:cs typeface="Helvetica Neue"/>
                <a:sym typeface="Helvetica Neue"/>
              </a:defRPr>
            </a:pPr>
            <a:r>
              <a:t>Ветка feature-logging и main одновременно модифицируют один и тот же блок кода.</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В таких случаях Git помечает конфликтующие участки в файлах, чтобы разработчик мог их разрешить вручную.</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Проверить состояние репозитороия можно командой git status, тогда примерный вывод будет следующим:</a:t>
            </a:r>
            <a:endParaRPr>
              <a:solidFill>
                <a:srgbClr val="000000"/>
              </a:solidFill>
            </a:endParaRPr>
          </a:p>
          <a:p>
            <a:pPr algn="just">
              <a:lnSpc>
                <a:spcPct val="120000"/>
              </a:lnSpc>
              <a:defRPr sz="2400">
                <a:solidFill>
                  <a:srgbClr val="535353"/>
                </a:solidFill>
                <a:latin typeface="Helvetica Neue"/>
                <a:ea typeface="Helvetica Neue"/>
                <a:cs typeface="Helvetica Neue"/>
                <a:sym typeface="Helvetica Neue"/>
              </a:defRPr>
            </a:pPr>
            <a:r>
              <a:t>On branch main</a:t>
            </a:r>
          </a:p>
          <a:p>
            <a:pPr algn="just">
              <a:lnSpc>
                <a:spcPct val="120000"/>
              </a:lnSpc>
              <a:defRPr sz="2400">
                <a:solidFill>
                  <a:srgbClr val="535353"/>
                </a:solidFill>
                <a:latin typeface="Helvetica Neue"/>
                <a:ea typeface="Helvetica Neue"/>
                <a:cs typeface="Helvetica Neue"/>
                <a:sym typeface="Helvetica Neue"/>
              </a:defRPr>
            </a:pPr>
            <a:r>
              <a:t>You have unmerged paths.</a:t>
            </a:r>
          </a:p>
          <a:p>
            <a:pPr algn="just">
              <a:lnSpc>
                <a:spcPct val="120000"/>
              </a:lnSpc>
              <a:defRPr sz="2400">
                <a:solidFill>
                  <a:srgbClr val="535353"/>
                </a:solidFill>
                <a:latin typeface="Helvetica Neue"/>
                <a:ea typeface="Helvetica Neue"/>
                <a:cs typeface="Helvetica Neue"/>
                <a:sym typeface="Helvetica Neue"/>
              </a:defRPr>
            </a:pPr>
            <a:r>
              <a:t>    (fix conflicts and run "git commit")</a:t>
            </a:r>
          </a:p>
          <a:p>
            <a:pPr algn="just">
              <a:lnSpc>
                <a:spcPct val="120000"/>
              </a:lnSpc>
              <a:defRPr sz="2400">
                <a:solidFill>
                  <a:srgbClr val="535353"/>
                </a:solidFill>
                <a:latin typeface="Helvetica Neue"/>
                <a:ea typeface="Helvetica Neue"/>
                <a:cs typeface="Helvetica Neue"/>
                <a:sym typeface="Helvetica Neue"/>
              </a:defRPr>
            </a:pPr>
            <a:r>
              <a:t>Unmerged paths:</a:t>
            </a:r>
          </a:p>
          <a:p>
            <a:pPr algn="just">
              <a:lnSpc>
                <a:spcPct val="120000"/>
              </a:lnSpc>
              <a:defRPr sz="2400">
                <a:solidFill>
                  <a:srgbClr val="535353"/>
                </a:solidFill>
                <a:latin typeface="Helvetica Neue"/>
                <a:ea typeface="Helvetica Neue"/>
                <a:cs typeface="Helvetica Neue"/>
                <a:sym typeface="Helvetica Neue"/>
              </a:defRPr>
            </a:pPr>
            <a:r>
              <a:t>    (use "git add &lt;file&gt;..." to mark resolution)</a:t>
            </a:r>
          </a:p>
          <a:p>
            <a:pPr algn="just">
              <a:lnSpc>
                <a:spcPct val="120000"/>
              </a:lnSpc>
              <a:defRPr sz="2400">
                <a:solidFill>
                  <a:srgbClr val="535353"/>
                </a:solidFill>
                <a:latin typeface="Helvetica Neue"/>
                <a:ea typeface="Helvetica Neue"/>
                <a:cs typeface="Helvetica Neue"/>
                <a:sym typeface="Helvetica Neue"/>
              </a:defRPr>
            </a:pPr>
            <a:r>
              <a:t>        both modified:   number_app/number_app/number_publisher.py</a:t>
            </a:r>
          </a:p>
          <a:p>
            <a:pPr algn="just">
              <a:lnSpc>
                <a:spcPct val="120000"/>
              </a:lnSpc>
              <a:defRPr>
                <a:solidFill>
                  <a:srgbClr val="000000"/>
                </a:solidFill>
              </a:defRPr>
            </a:pPr>
            <a:endParaRPr sz="2400">
              <a:solidFill>
                <a:srgbClr val="535353"/>
              </a:solidFill>
              <a:latin typeface="Helvetica Neue"/>
              <a:ea typeface="Helvetica Neue"/>
              <a:cs typeface="Helvetica Neue"/>
              <a:sym typeface="Helvetica Neue"/>
            </a:endParaRPr>
          </a:p>
          <a:p>
            <a:pPr algn="just">
              <a:lnSpc>
                <a:spcPct val="120000"/>
              </a:lnSpc>
              <a:defRPr sz="2400">
                <a:solidFill>
                  <a:srgbClr val="535353"/>
                </a:solidFill>
                <a:latin typeface="Helvetica Neue"/>
                <a:ea typeface="Helvetica Neue"/>
                <a:cs typeface="Helvetica Neue"/>
                <a:sym typeface="Helvetica Neue"/>
              </a:defRPr>
            </a:pPr>
            <a:r>
              <a:t>Конфликтные файлы будут помечены как both modified.</a:t>
            </a:r>
          </a:p>
        </p:txBody>
      </p:sp>
      <p:pic>
        <p:nvPicPr>
          <p:cNvPr id="820" name="Google Shape;782;p37" descr="Google Shape;782;p37"/>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821" name="Google Shape;783;p37"/>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22"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23"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5" name="Google Shape;788;p38" descr="Google Shape;788;p38"/>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826" name="Google Shape;789;p38"/>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ИСТОРИЯ ИЗМЕНЕНИЙ</a:t>
            </a:r>
          </a:p>
        </p:txBody>
      </p:sp>
      <p:sp>
        <p:nvSpPr>
          <p:cNvPr id="827" name="Google Shape;790;p38"/>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28" name="Google Shape;791;p38"/>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Анализ кода</a:t>
            </a:r>
          </a:p>
        </p:txBody>
      </p:sp>
      <p:sp>
        <p:nvSpPr>
          <p:cNvPr id="829" name="Google Shape;792;p38"/>
          <p:cNvSpPr/>
          <p:nvPr/>
        </p:nvSpPr>
        <p:spPr>
          <a:xfrm>
            <a:off x="487070" y="5269824"/>
            <a:ext cx="23312534" cy="1942635"/>
          </a:xfrm>
          <a:prstGeom prst="roundRect">
            <a:avLst>
              <a:gd name="adj" fmla="val 1428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832" name="Google Shape;793;p38"/>
          <p:cNvGrpSpPr/>
          <p:nvPr/>
        </p:nvGrpSpPr>
        <p:grpSpPr>
          <a:xfrm>
            <a:off x="598487" y="11141647"/>
            <a:ext cx="1852105" cy="1832385"/>
            <a:chOff x="0" y="0"/>
            <a:chExt cx="1852105" cy="1832384"/>
          </a:xfrm>
        </p:grpSpPr>
        <p:sp>
          <p:nvSpPr>
            <p:cNvPr id="830" name="Google Shape;794;p38"/>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831" name="Google Shape;795;p38"/>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38</a:t>
              </a:r>
            </a:p>
          </p:txBody>
        </p:sp>
      </p:grpSp>
      <p:sp>
        <p:nvSpPr>
          <p:cNvPr id="833" name="Google Shape;796;p38"/>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34" name="Google Shape;797;p38"/>
          <p:cNvSpPr txBox="1"/>
          <p:nvPr/>
        </p:nvSpPr>
        <p:spPr>
          <a:xfrm>
            <a:off x="618965" y="5233234"/>
            <a:ext cx="23034650" cy="20158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Команда git log – отображает историю коммитов в текущей ветке, включая их хэши, авторов, даты и сообщения;</a:t>
            </a:r>
            <a:endParaRPr>
              <a:solidFill>
                <a:srgbClr val="000000"/>
              </a:solidFill>
            </a:endParaRPr>
          </a:p>
          <a:p>
            <a:pPr algn="just">
              <a:defRPr sz="2400">
                <a:solidFill>
                  <a:srgbClr val="535353"/>
                </a:solidFill>
                <a:latin typeface="Helvetica Neue"/>
                <a:ea typeface="Helvetica Neue"/>
                <a:cs typeface="Helvetica Neue"/>
                <a:sym typeface="Helvetica Neue"/>
              </a:defRPr>
            </a:pPr>
            <a:r>
              <a:t>Команда git blame – показывает, кто и в каком коммите изменил каждую строку в файле. Это полезно для отладки, когда нужно понять, кто внес проблемный код;</a:t>
            </a:r>
            <a:endParaRPr>
              <a:solidFill>
                <a:srgbClr val="000000"/>
              </a:solidFill>
            </a:endParaRPr>
          </a:p>
          <a:p>
            <a:pPr algn="just">
              <a:defRPr sz="2400">
                <a:solidFill>
                  <a:srgbClr val="535353"/>
                </a:solidFill>
                <a:latin typeface="Helvetica Neue"/>
                <a:ea typeface="Helvetica Neue"/>
                <a:cs typeface="Helvetica Neue"/>
                <a:sym typeface="Helvetica Neue"/>
              </a:defRPr>
            </a:pPr>
            <a:r>
              <a:t>Команда git diff – показывает различия между версиями файлов: рабочая директория, индекс, коммиты или ветки – полезна для проверки изменений перед коммитом или для сравнения веток.</a:t>
            </a:r>
          </a:p>
        </p:txBody>
      </p:sp>
      <p:sp>
        <p:nvSpPr>
          <p:cNvPr id="835" name="Google Shape;798;p38"/>
          <p:cNvSpPr txBox="1"/>
          <p:nvPr/>
        </p:nvSpPr>
        <p:spPr>
          <a:xfrm>
            <a:off x="650497" y="3645901"/>
            <a:ext cx="23003120" cy="1165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3200">
                <a:solidFill>
                  <a:srgbClr val="535353"/>
                </a:solidFill>
                <a:latin typeface="Helvetica Neue"/>
                <a:ea typeface="Helvetica Neue"/>
                <a:cs typeface="Helvetica Neue"/>
                <a:sym typeface="Helvetica Neue"/>
              </a:defRPr>
            </a:lvl1pPr>
          </a:lstStyle>
          <a:p>
            <a:pPr/>
            <a:r>
              <a:t>В Git для анализа истории изменений в проекте, таких как git log, git blame и git diff. Эти команды помогают отслеживать, кто, когда и какие изменения внес в код, а также сравнивать версии файлов.</a:t>
            </a:r>
          </a:p>
        </p:txBody>
      </p:sp>
      <p:pic>
        <p:nvPicPr>
          <p:cNvPr id="836" name="Google Shape;799;p38" descr="Google Shape;799;p38"/>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837" name="Google Shape;800;p38" descr="Google Shape;800;p38"/>
          <p:cNvPicPr>
            <a:picLocks noChangeAspect="1"/>
          </p:cNvPicPr>
          <p:nvPr/>
        </p:nvPicPr>
        <p:blipFill>
          <a:blip r:embed="rId4">
            <a:extLst/>
          </a:blip>
          <a:stretch>
            <a:fillRect/>
          </a:stretch>
        </p:blipFill>
        <p:spPr>
          <a:xfrm>
            <a:off x="7879974" y="7627886"/>
            <a:ext cx="7324726" cy="41243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54" y="0"/>
                </a:moveTo>
                <a:cubicBezTo>
                  <a:pt x="337" y="0"/>
                  <a:pt x="0" y="599"/>
                  <a:pt x="0" y="1339"/>
                </a:cubicBezTo>
                <a:lnTo>
                  <a:pt x="0" y="20261"/>
                </a:lnTo>
                <a:cubicBezTo>
                  <a:pt x="0" y="21001"/>
                  <a:pt x="337" y="21600"/>
                  <a:pt x="754" y="21600"/>
                </a:cubicBezTo>
                <a:lnTo>
                  <a:pt x="20846" y="21600"/>
                </a:lnTo>
                <a:cubicBezTo>
                  <a:pt x="21263" y="21600"/>
                  <a:pt x="21600" y="21001"/>
                  <a:pt x="21600" y="20261"/>
                </a:cubicBezTo>
                <a:lnTo>
                  <a:pt x="21600" y="1339"/>
                </a:lnTo>
                <a:cubicBezTo>
                  <a:pt x="21600" y="599"/>
                  <a:pt x="21263" y="0"/>
                  <a:pt x="20846" y="0"/>
                </a:cubicBezTo>
                <a:lnTo>
                  <a:pt x="754" y="0"/>
                </a:lnTo>
                <a:close/>
              </a:path>
            </a:pathLst>
          </a:custGeom>
          <a:ln w="12700">
            <a:miter lim="400000"/>
          </a:ln>
        </p:spPr>
      </p:pic>
      <p:sp>
        <p:nvSpPr>
          <p:cNvPr id="838" name="Google Shape;801;p38"/>
          <p:cNvSpPr/>
          <p:nvPr/>
        </p:nvSpPr>
        <p:spPr>
          <a:xfrm>
            <a:off x="7602700" y="7365066"/>
            <a:ext cx="7882746" cy="4648202"/>
          </a:xfrm>
          <a:prstGeom prst="roundRect">
            <a:avLst>
              <a:gd name="adj" fmla="val 5640"/>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39" name="Google Shape;802;p3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40"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41"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43" name="Google Shape;807;p39" descr="Google Shape;807;p39"/>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844" name="Google Shape;808;p39"/>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.gitignore</a:t>
            </a:r>
          </a:p>
        </p:txBody>
      </p:sp>
      <p:sp>
        <p:nvSpPr>
          <p:cNvPr id="845" name="Google Shape;809;p39"/>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46" name="Google Shape;810;p39"/>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 Игнорирование файлов</a:t>
            </a:r>
          </a:p>
        </p:txBody>
      </p:sp>
      <p:sp>
        <p:nvSpPr>
          <p:cNvPr id="847" name="Google Shape;811;p39"/>
          <p:cNvSpPr/>
          <p:nvPr/>
        </p:nvSpPr>
        <p:spPr>
          <a:xfrm>
            <a:off x="535840" y="5273954"/>
            <a:ext cx="23312533" cy="2529460"/>
          </a:xfrm>
          <a:prstGeom prst="roundRect">
            <a:avLst>
              <a:gd name="adj" fmla="val 8888"/>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850" name="Google Shape;812;p39"/>
          <p:cNvGrpSpPr/>
          <p:nvPr/>
        </p:nvGrpSpPr>
        <p:grpSpPr>
          <a:xfrm>
            <a:off x="598487" y="11141647"/>
            <a:ext cx="1852105" cy="1832385"/>
            <a:chOff x="0" y="0"/>
            <a:chExt cx="1852105" cy="1832384"/>
          </a:xfrm>
        </p:grpSpPr>
        <p:sp>
          <p:nvSpPr>
            <p:cNvPr id="848" name="Google Shape;813;p39"/>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849" name="Google Shape;814;p39"/>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39</a:t>
              </a:r>
            </a:p>
          </p:txBody>
        </p:sp>
      </p:grpSp>
      <p:sp>
        <p:nvSpPr>
          <p:cNvPr id="851" name="Google Shape;815;p39"/>
          <p:cNvSpPr/>
          <p:nvPr/>
        </p:nvSpPr>
        <p:spPr>
          <a:xfrm>
            <a:off x="518602" y="3288960"/>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52" name="Google Shape;816;p39"/>
          <p:cNvSpPr txBox="1"/>
          <p:nvPr/>
        </p:nvSpPr>
        <p:spPr>
          <a:xfrm>
            <a:off x="667734" y="5281926"/>
            <a:ext cx="23034650" cy="23841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sz="2400">
                <a:solidFill>
                  <a:srgbClr val="535353"/>
                </a:solidFill>
                <a:latin typeface="Helvetica Neue"/>
                <a:ea typeface="Helvetica Neue"/>
                <a:cs typeface="Helvetica Neue"/>
                <a:sym typeface="Helvetica Neue"/>
              </a:defRPr>
            </a:pPr>
            <a:r>
              <a:t>.gitignore используется для:</a:t>
            </a:r>
            <a:endParaRPr>
              <a:solidFill>
                <a:srgbClr val="000000"/>
              </a:solidFill>
            </a:endParaRPr>
          </a:p>
          <a:p>
            <a:pPr marL="457200" indent="-457200">
              <a:buClr>
                <a:srgbClr val="535353"/>
              </a:buClr>
              <a:buSzPts val="2400"/>
              <a:buFont typeface="Arial"/>
              <a:buChar char="•"/>
              <a:defRPr sz="2400">
                <a:solidFill>
                  <a:srgbClr val="535353"/>
                </a:solidFill>
                <a:latin typeface="Helvetica Neue"/>
                <a:ea typeface="Helvetica Neue"/>
                <a:cs typeface="Helvetica Neue"/>
                <a:sym typeface="Helvetica Neue"/>
              </a:defRPr>
            </a:pPr>
            <a:r>
              <a:t>Исключения временных файлов (например, __pycache__, *.pyc).</a:t>
            </a:r>
            <a:endParaRPr>
              <a:solidFill>
                <a:srgbClr val="000000"/>
              </a:solidFill>
            </a:endParaRPr>
          </a:p>
          <a:p>
            <a:pPr marL="457200" indent="-457200">
              <a:buClr>
                <a:srgbClr val="535353"/>
              </a:buClr>
              <a:buSzPts val="2400"/>
              <a:buFont typeface="Arial"/>
              <a:buChar char="•"/>
              <a:defRPr sz="2400">
                <a:solidFill>
                  <a:srgbClr val="535353"/>
                </a:solidFill>
                <a:latin typeface="Helvetica Neue"/>
                <a:ea typeface="Helvetica Neue"/>
                <a:cs typeface="Helvetica Neue"/>
                <a:sym typeface="Helvetica Neue"/>
              </a:defRPr>
            </a:pPr>
            <a:r>
              <a:t>Игнорирования артефактов сборки (например, build/, install/ в ROS2).</a:t>
            </a:r>
            <a:endParaRPr>
              <a:solidFill>
                <a:srgbClr val="000000"/>
              </a:solidFill>
            </a:endParaRPr>
          </a:p>
          <a:p>
            <a:pPr marL="457200" indent="-457200">
              <a:buClr>
                <a:srgbClr val="535353"/>
              </a:buClr>
              <a:buSzPts val="2400"/>
              <a:buFont typeface="Arial"/>
              <a:buChar char="•"/>
              <a:defRPr sz="2400">
                <a:solidFill>
                  <a:srgbClr val="535353"/>
                </a:solidFill>
                <a:latin typeface="Helvetica Neue"/>
                <a:ea typeface="Helvetica Neue"/>
                <a:cs typeface="Helvetica Neue"/>
                <a:sym typeface="Helvetica Neue"/>
              </a:defRPr>
            </a:pPr>
            <a:r>
              <a:t>Защиты конфиденциальных данных (например, .env с API-ключами).</a:t>
            </a:r>
            <a:endParaRPr>
              <a:solidFill>
                <a:srgbClr val="000000"/>
              </a:solidFill>
            </a:endParaRPr>
          </a:p>
          <a:p>
            <a:pPr marL="304800" indent="-152400">
              <a:defRPr>
                <a:solidFill>
                  <a:srgbClr val="000000"/>
                </a:solidFill>
              </a:defRPr>
            </a:pPr>
            <a:endParaRPr sz="2400">
              <a:solidFill>
                <a:srgbClr val="535353"/>
              </a:solidFill>
              <a:latin typeface="Helvetica Neue"/>
              <a:ea typeface="Helvetica Neue"/>
              <a:cs typeface="Helvetica Neue"/>
              <a:sym typeface="Helvetica Neue"/>
            </a:endParaRPr>
          </a:p>
          <a:p>
            <a:pPr>
              <a:defRPr sz="2400">
                <a:solidFill>
                  <a:srgbClr val="535353"/>
                </a:solidFill>
                <a:latin typeface="Helvetica Neue"/>
                <a:ea typeface="Helvetica Neue"/>
                <a:cs typeface="Helvetica Neue"/>
                <a:sym typeface="Helvetica Neue"/>
              </a:defRPr>
            </a:pPr>
            <a:r>
              <a:t>Применяется ко всем операциям Git, включая коммиты и пуш в удаленный репозиторий (на GitHub).</a:t>
            </a:r>
          </a:p>
        </p:txBody>
      </p:sp>
      <p:sp>
        <p:nvSpPr>
          <p:cNvPr id="853" name="Google Shape;817;p39"/>
          <p:cNvSpPr txBox="1"/>
          <p:nvPr/>
        </p:nvSpPr>
        <p:spPr>
          <a:xfrm>
            <a:off x="682029" y="3593258"/>
            <a:ext cx="23003120" cy="12792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just">
              <a:defRPr sz="2400">
                <a:solidFill>
                  <a:srgbClr val="535353"/>
                </a:solidFill>
                <a:latin typeface="Helvetica Neue"/>
                <a:ea typeface="Helvetica Neue"/>
                <a:cs typeface="Helvetica Neue"/>
                <a:sym typeface="Helvetica Neue"/>
              </a:defRPr>
            </a:lvl1pPr>
          </a:lstStyle>
          <a:p>
            <a:pPr/>
            <a:r>
              <a:t>Файл .gitignore в Git используется для указания файлов и директорий, которые не должны отслеживаться системой контроля версий. Это помогает избежать включения временных, сгенерированных или ненужных файлов в репозиторий. .gitignore — это текстовый файл в корне репозитория, где перечислены шаблоны файлов и папок, которые Git должен игнорировать при выполнении операций вроде git add или git status.</a:t>
            </a:r>
          </a:p>
        </p:txBody>
      </p:sp>
      <p:pic>
        <p:nvPicPr>
          <p:cNvPr id="854" name="Google Shape;818;p39" descr="Google Shape;818;p39"/>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855" name="Google Shape;819;p39"/>
          <p:cNvSpPr/>
          <p:nvPr/>
        </p:nvSpPr>
        <p:spPr>
          <a:xfrm>
            <a:off x="4143736" y="7951130"/>
            <a:ext cx="16331879" cy="3455766"/>
          </a:xfrm>
          <a:prstGeom prst="roundRect">
            <a:avLst>
              <a:gd name="adj" fmla="val 8294"/>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56" name="Google Shape;820;p39"/>
          <p:cNvSpPr txBox="1"/>
          <p:nvPr/>
        </p:nvSpPr>
        <p:spPr>
          <a:xfrm>
            <a:off x="4421528" y="7934505"/>
            <a:ext cx="16054086" cy="34890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Чтобы создать и конфигурировать .gitignore, необходимо:</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В корне репозитория создать .gitignore (например, в папке с нашими проектами из ROS 2):</a:t>
            </a:r>
            <a:endParaRPr>
              <a:solidFill>
                <a:srgbClr val="000000"/>
              </a:solidFill>
            </a:endParaRPr>
          </a:p>
          <a:p>
            <a:pPr algn="just">
              <a:defRPr sz="2400">
                <a:solidFill>
                  <a:srgbClr val="535353"/>
                </a:solidFill>
                <a:latin typeface="Helvetica Neue"/>
                <a:ea typeface="Helvetica Neue"/>
                <a:cs typeface="Helvetica Neue"/>
                <a:sym typeface="Helvetica Neue"/>
              </a:defRPr>
            </a:pPr>
            <a:r>
              <a:t>	touch .gitignore</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Добавить внутрь созданного файла шаблон, который мы хотим пропускать, например:</a:t>
            </a:r>
            <a:endParaRPr>
              <a:solidFill>
                <a:srgbClr val="000000"/>
              </a:solidFill>
            </a:endParaRPr>
          </a:p>
          <a:p>
            <a:pPr algn="just">
              <a:defRPr sz="2400">
                <a:solidFill>
                  <a:srgbClr val="535353"/>
                </a:solidFill>
                <a:latin typeface="Helvetica Neue"/>
                <a:ea typeface="Helvetica Neue"/>
                <a:cs typeface="Helvetica Neue"/>
                <a:sym typeface="Helvetica Neue"/>
              </a:defRPr>
            </a:pPr>
            <a:r>
              <a:t>	echo "__pycache__/\n*.pyc\nbuild/\ninstall/\nlog/\n*.log\n.env" &gt; .gitignore</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Сохранить .gitignore в удаленном репозитории:</a:t>
            </a:r>
            <a:endParaRPr>
              <a:solidFill>
                <a:srgbClr val="000000"/>
              </a:solidFill>
            </a:endParaRPr>
          </a:p>
          <a:p>
            <a:pPr algn="just">
              <a:defRPr sz="2400">
                <a:solidFill>
                  <a:srgbClr val="535353"/>
                </a:solidFill>
                <a:latin typeface="Helvetica Neue"/>
                <a:ea typeface="Helvetica Neue"/>
                <a:cs typeface="Helvetica Neue"/>
                <a:sym typeface="Helvetica Neue"/>
              </a:defRPr>
            </a:pPr>
            <a:r>
              <a:t>	git add .gitignore</a:t>
            </a:r>
          </a:p>
          <a:p>
            <a:pPr algn="just">
              <a:defRPr sz="2400">
                <a:solidFill>
                  <a:srgbClr val="535353"/>
                </a:solidFill>
                <a:latin typeface="Helvetica Neue"/>
                <a:ea typeface="Helvetica Neue"/>
                <a:cs typeface="Helvetica Neue"/>
                <a:sym typeface="Helvetica Neue"/>
              </a:defRPr>
            </a:pPr>
            <a:r>
              <a:t>	git commit -m "Added .gitignore for ROS2 project«</a:t>
            </a:r>
          </a:p>
          <a:p>
            <a:pPr algn="just">
              <a:defRPr sz="2400">
                <a:solidFill>
                  <a:srgbClr val="535353"/>
                </a:solidFill>
                <a:latin typeface="Helvetica Neue"/>
                <a:ea typeface="Helvetica Neue"/>
                <a:cs typeface="Helvetica Neue"/>
                <a:sym typeface="Helvetica Neue"/>
              </a:defRPr>
            </a:pPr>
            <a:r>
              <a:t>	git push origin main</a:t>
            </a:r>
          </a:p>
        </p:txBody>
      </p:sp>
      <p:sp>
        <p:nvSpPr>
          <p:cNvPr id="857" name="Google Shape;821;p39"/>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58"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59"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61" name="Google Shape;826;p40" descr="Google Shape;826;p40"/>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862" name="Google Shape;827;p40"/>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GIT FLOW</a:t>
            </a:r>
          </a:p>
        </p:txBody>
      </p:sp>
      <p:sp>
        <p:nvSpPr>
          <p:cNvPr id="863" name="Google Shape;828;p40"/>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64" name="Google Shape;829;p40"/>
          <p:cNvSpPr txBox="1"/>
          <p:nvPr/>
        </p:nvSpPr>
        <p:spPr>
          <a:xfrm>
            <a:off x="383072" y="2111383"/>
            <a:ext cx="11808929"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Организация разработки</a:t>
            </a:r>
          </a:p>
        </p:txBody>
      </p:sp>
      <p:sp>
        <p:nvSpPr>
          <p:cNvPr id="865" name="Google Shape;830;p40"/>
          <p:cNvSpPr/>
          <p:nvPr/>
        </p:nvSpPr>
        <p:spPr>
          <a:xfrm>
            <a:off x="487070" y="5269826"/>
            <a:ext cx="23312534" cy="3675566"/>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868" name="Google Shape;831;p40"/>
          <p:cNvGrpSpPr/>
          <p:nvPr/>
        </p:nvGrpSpPr>
        <p:grpSpPr>
          <a:xfrm>
            <a:off x="598487" y="11141647"/>
            <a:ext cx="1852105" cy="1832385"/>
            <a:chOff x="0" y="0"/>
            <a:chExt cx="1852105" cy="1832384"/>
          </a:xfrm>
        </p:grpSpPr>
        <p:sp>
          <p:nvSpPr>
            <p:cNvPr id="866" name="Google Shape;832;p40"/>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867" name="Google Shape;833;p40"/>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40</a:t>
              </a:r>
            </a:p>
          </p:txBody>
        </p:sp>
      </p:grpSp>
      <p:sp>
        <p:nvSpPr>
          <p:cNvPr id="869" name="Google Shape;834;p40"/>
          <p:cNvSpPr/>
          <p:nvPr/>
        </p:nvSpPr>
        <p:spPr>
          <a:xfrm>
            <a:off x="487070" y="3284832"/>
            <a:ext cx="23312534" cy="1832385"/>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70" name="Google Shape;835;p40"/>
          <p:cNvSpPr txBox="1"/>
          <p:nvPr/>
        </p:nvSpPr>
        <p:spPr>
          <a:xfrm>
            <a:off x="618966" y="5547250"/>
            <a:ext cx="23034650" cy="31207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Основные ветки:</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main: содержит стабильную, готовую к релизу версию кода (например, протестированный ROS2-пакет);</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develop: содержит текущую версию разработки, куда интегрируются новые функции перед релизом;</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develop: содержит текущую версию разработки, куда интегрируются новые функции перед релизом;</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hotfix/*: ветки для срочных исправлений ошибок в main;</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release/*: ветки для подготовки релиза (тестирование, исправление мелких багов);</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bugfix/*: для исправления ошибок в develop;</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experiment/*: для экспериментальных изменений.</a:t>
            </a:r>
          </a:p>
        </p:txBody>
      </p:sp>
      <p:sp>
        <p:nvSpPr>
          <p:cNvPr id="871" name="Google Shape;836;p40"/>
          <p:cNvSpPr txBox="1"/>
          <p:nvPr/>
        </p:nvSpPr>
        <p:spPr>
          <a:xfrm>
            <a:off x="650497" y="3645901"/>
            <a:ext cx="23003120" cy="11656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900">
                <a:solidFill>
                  <a:srgbClr val="535353"/>
                </a:solidFill>
                <a:latin typeface="Helvetica Neue"/>
                <a:ea typeface="Helvetica Neue"/>
                <a:cs typeface="Helvetica Neue"/>
                <a:sym typeface="Helvetica Neue"/>
              </a:defRPr>
            </a:lvl1pPr>
          </a:lstStyle>
          <a:p>
            <a:pPr/>
            <a:r>
              <a:t>Git Flow —стратегия работы с ветками в Git, предложенная Винсентом Дриссеном, которая структурирует процесс разработки, особенно в командных проектах. Она определяет роли для различных типов веток и порядок их использования.</a:t>
            </a:r>
          </a:p>
        </p:txBody>
      </p:sp>
      <p:pic>
        <p:nvPicPr>
          <p:cNvPr id="872" name="Google Shape;837;p40" descr="Google Shape;837;p4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pic>
        <p:nvPicPr>
          <p:cNvPr id="873" name="Google Shape;838;p40" descr="Google Shape;838;p40"/>
          <p:cNvPicPr>
            <a:picLocks noChangeAspect="1"/>
          </p:cNvPicPr>
          <p:nvPr/>
        </p:nvPicPr>
        <p:blipFill>
          <a:blip r:embed="rId4">
            <a:extLst/>
          </a:blip>
          <a:stretch>
            <a:fillRect/>
          </a:stretch>
        </p:blipFill>
        <p:spPr>
          <a:xfrm>
            <a:off x="11991371" y="9411083"/>
            <a:ext cx="7179906" cy="4038698"/>
          </a:xfrm>
          <a:prstGeom prst="rect">
            <a:avLst/>
          </a:prstGeom>
          <a:ln w="12700">
            <a:miter lim="400000"/>
          </a:ln>
        </p:spPr>
      </p:pic>
      <p:sp>
        <p:nvSpPr>
          <p:cNvPr id="874" name="Google Shape;839;p40"/>
          <p:cNvSpPr/>
          <p:nvPr/>
        </p:nvSpPr>
        <p:spPr>
          <a:xfrm>
            <a:off x="11713578" y="9411083"/>
            <a:ext cx="7685701" cy="4038601"/>
          </a:xfrm>
          <a:prstGeom prst="roundRect">
            <a:avLst>
              <a:gd name="adj" fmla="val 835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75" name="Google Shape;840;p4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7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7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79" name="Google Shape;845;g3e859110426_0_40" descr="Google Shape;845;g3e859110426_0_40"/>
          <p:cNvPicPr>
            <a:picLocks noChangeAspect="1"/>
          </p:cNvPicPr>
          <p:nvPr/>
        </p:nvPicPr>
        <p:blipFill>
          <a:blip r:embed="rId2">
            <a:extLst/>
          </a:blip>
          <a:srcRect l="0" t="0" r="59703" b="0"/>
          <a:stretch>
            <a:fillRect/>
          </a:stretch>
        </p:blipFill>
        <p:spPr>
          <a:xfrm rot="2658959">
            <a:off x="21418176" y="9035950"/>
            <a:ext cx="2402917" cy="5963041"/>
          </a:xfrm>
          <a:prstGeom prst="rect">
            <a:avLst/>
          </a:prstGeom>
          <a:ln w="12700">
            <a:miter lim="400000"/>
          </a:ln>
        </p:spPr>
      </p:pic>
      <p:sp>
        <p:nvSpPr>
          <p:cNvPr id="880" name="Google Shape;846;g3e859110426_0_40"/>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Структура робота</a:t>
            </a:r>
          </a:p>
        </p:txBody>
      </p:sp>
      <p:sp>
        <p:nvSpPr>
          <p:cNvPr id="881" name="Google Shape;847;g3e859110426_0_40"/>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82" name="Google Shape;848;g3e859110426_0_40"/>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Деление на уровни</a:t>
            </a:r>
          </a:p>
        </p:txBody>
      </p:sp>
      <p:sp>
        <p:nvSpPr>
          <p:cNvPr id="883" name="Google Shape;849;g3e859110426_0_40"/>
          <p:cNvSpPr/>
          <p:nvPr/>
        </p:nvSpPr>
        <p:spPr>
          <a:xfrm>
            <a:off x="487075" y="5269824"/>
            <a:ext cx="10779301" cy="4448702"/>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886" name="Google Shape;850;g3e859110426_0_40"/>
          <p:cNvGrpSpPr/>
          <p:nvPr/>
        </p:nvGrpSpPr>
        <p:grpSpPr>
          <a:xfrm>
            <a:off x="598486" y="11141647"/>
            <a:ext cx="1852203" cy="1832401"/>
            <a:chOff x="0" y="0"/>
            <a:chExt cx="1852201" cy="1832399"/>
          </a:xfrm>
        </p:grpSpPr>
        <p:sp>
          <p:nvSpPr>
            <p:cNvPr id="884" name="Google Shape;851;g3e859110426_0_40"/>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885" name="Google Shape;852;g3e859110426_0_40"/>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41</a:t>
              </a:r>
            </a:p>
          </p:txBody>
        </p:sp>
      </p:grpSp>
      <p:sp>
        <p:nvSpPr>
          <p:cNvPr id="887" name="Google Shape;853;g3e859110426_0_40"/>
          <p:cNvSpPr/>
          <p:nvPr/>
        </p:nvSpPr>
        <p:spPr>
          <a:xfrm>
            <a:off x="487070" y="3284832"/>
            <a:ext cx="23312402" cy="183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88" name="Google Shape;854;g3e859110426_0_40"/>
          <p:cNvSpPr txBox="1"/>
          <p:nvPr/>
        </p:nvSpPr>
        <p:spPr>
          <a:xfrm>
            <a:off x="803024" y="5388072"/>
            <a:ext cx="10081802" cy="421220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indent="57150" algn="just">
              <a:defRPr b="1" sz="2600">
                <a:solidFill>
                  <a:srgbClr val="535353"/>
                </a:solidFill>
                <a:latin typeface="Helvetica Neue"/>
                <a:ea typeface="Helvetica Neue"/>
                <a:cs typeface="Helvetica Neue"/>
                <a:sym typeface="Helvetica Neue"/>
              </a:defRPr>
            </a:pPr>
            <a:r>
              <a:t>Верхний уровень (High-Level):</a:t>
            </a:r>
          </a:p>
          <a:p>
            <a:pPr marL="457200"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Этот уровень отвечает за интеллект, планирование и обработку сложных данных. Его можно сравнить с головным мозгом робота.</a:t>
            </a:r>
          </a:p>
          <a:p>
            <a:pPr marL="457200"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Задачи: Распознавание образов, построение карт (SLAM), планирование маршрута, принятие решений, общение с человеком или сервером.</a:t>
            </a:r>
          </a:p>
          <a:p>
            <a:pPr marL="457200"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Пример работы: Робот видит камеру, распознает человека и решает подъехать к нему.</a:t>
            </a:r>
          </a:p>
        </p:txBody>
      </p:sp>
      <p:sp>
        <p:nvSpPr>
          <p:cNvPr id="889" name="Google Shape;855;g3e859110426_0_40"/>
          <p:cNvSpPr txBox="1"/>
          <p:nvPr/>
        </p:nvSpPr>
        <p:spPr>
          <a:xfrm>
            <a:off x="650498" y="3645901"/>
            <a:ext cx="23003100" cy="11658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3200">
                <a:solidFill>
                  <a:srgbClr val="535353"/>
                </a:solidFill>
                <a:latin typeface="Helvetica Neue"/>
                <a:ea typeface="Helvetica Neue"/>
                <a:cs typeface="Helvetica Neue"/>
                <a:sym typeface="Helvetica Neue"/>
              </a:defRPr>
            </a:lvl1pPr>
          </a:lstStyle>
          <a:p>
            <a:pPr/>
            <a:r>
              <a:t>Деление архитектуры робота на нижний и верхний уровни — это стандартный подход в робототехнике, который разделяет управление физическими процессами от логического мышления.</a:t>
            </a:r>
          </a:p>
        </p:txBody>
      </p:sp>
      <p:pic>
        <p:nvPicPr>
          <p:cNvPr id="890" name="Google Shape;856;g3e859110426_0_40" descr="Google Shape;856;g3e859110426_0_40"/>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891" name="Google Shape;857;g3e859110426_0_40"/>
          <p:cNvSpPr/>
          <p:nvPr/>
        </p:nvSpPr>
        <p:spPr>
          <a:xfrm>
            <a:off x="11986849" y="5269750"/>
            <a:ext cx="10984501" cy="44487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892" name="Google Shape;858;g3e859110426_0_40"/>
          <p:cNvSpPr txBox="1"/>
          <p:nvPr/>
        </p:nvSpPr>
        <p:spPr>
          <a:xfrm>
            <a:off x="12356099" y="5417137"/>
            <a:ext cx="10205402" cy="421220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b="1" sz="2600">
                <a:solidFill>
                  <a:srgbClr val="535353"/>
                </a:solidFill>
                <a:latin typeface="Helvetica Neue"/>
                <a:ea typeface="Helvetica Neue"/>
                <a:cs typeface="Helvetica Neue"/>
                <a:sym typeface="Helvetica Neue"/>
              </a:defRPr>
            </a:pPr>
            <a:r>
              <a:t>Нижний уровень (Low-Level):</a:t>
            </a:r>
          </a:p>
          <a:p>
            <a:pPr marL="457200" indent="-469900" algn="just">
              <a:spcBef>
                <a:spcPts val="1000"/>
              </a:spcBef>
              <a:buClr>
                <a:srgbClr val="535353"/>
              </a:buClr>
              <a:buSzPts val="2600"/>
              <a:buFont typeface="Arial"/>
              <a:buChar char="•"/>
              <a:defRPr sz="2600">
                <a:solidFill>
                  <a:srgbClr val="535353"/>
                </a:solidFill>
                <a:latin typeface="Helvetica Neue"/>
                <a:ea typeface="Helvetica Neue"/>
                <a:cs typeface="Helvetica Neue"/>
                <a:sym typeface="Helvetica Neue"/>
              </a:defRPr>
            </a:pPr>
            <a:r>
              <a:t>Этот уровень отвечает за прямое взаимодействие с физическим миром в режиме реального времени. Его можно сравнить с рефлексами и спинным мозгом.</a:t>
            </a:r>
          </a:p>
          <a:p>
            <a:pPr marL="457200" indent="-4699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Задачи: Управление моторами, поддержание скорости, сбор данных с простых датчиков (энкодеры, гироскопы, бамперы), стабилизация.</a:t>
            </a:r>
          </a:p>
          <a:p>
            <a:pPr marL="457200" indent="-4699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Пример работы: Удержание ровной скорости колеса, даже если робот едет в горку.</a:t>
            </a:r>
          </a:p>
        </p:txBody>
      </p:sp>
      <p:sp>
        <p:nvSpPr>
          <p:cNvPr id="893" name="Google Shape;859;g3e859110426_0_4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894"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895"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Google Shape;864;g3e859110426_2_8"/>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898" name="Google Shape;865;g3e859110426_2_8"/>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899" name="Google Shape;866;g3e859110426_2_8"/>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Колесные мобильные платформы</a:t>
            </a:r>
          </a:p>
        </p:txBody>
      </p:sp>
      <p:sp>
        <p:nvSpPr>
          <p:cNvPr id="900" name="Google Shape;867;g3e859110426_2_8"/>
          <p:cNvSpPr/>
          <p:nvPr/>
        </p:nvSpPr>
        <p:spPr>
          <a:xfrm>
            <a:off x="487075" y="5269824"/>
            <a:ext cx="10960500" cy="6699302"/>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903" name="Google Shape;868;g3e859110426_2_8"/>
          <p:cNvGrpSpPr/>
          <p:nvPr/>
        </p:nvGrpSpPr>
        <p:grpSpPr>
          <a:xfrm>
            <a:off x="598486" y="11141647"/>
            <a:ext cx="1852203" cy="1832401"/>
            <a:chOff x="0" y="0"/>
            <a:chExt cx="1852201" cy="1832399"/>
          </a:xfrm>
        </p:grpSpPr>
        <p:sp>
          <p:nvSpPr>
            <p:cNvPr id="901" name="Google Shape;869;g3e859110426_2_8"/>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02" name="Google Shape;870;g3e859110426_2_8"/>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42</a:t>
              </a:r>
            </a:p>
          </p:txBody>
        </p:sp>
      </p:grpSp>
      <p:sp>
        <p:nvSpPr>
          <p:cNvPr id="904" name="Google Shape;871;g3e859110426_2_8"/>
          <p:cNvSpPr/>
          <p:nvPr/>
        </p:nvSpPr>
        <p:spPr>
          <a:xfrm>
            <a:off x="487070" y="3284832"/>
            <a:ext cx="23312402" cy="183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05" name="Google Shape;872;g3e859110426_2_8"/>
          <p:cNvSpPr txBox="1"/>
          <p:nvPr/>
        </p:nvSpPr>
        <p:spPr>
          <a:xfrm>
            <a:off x="835824" y="5539248"/>
            <a:ext cx="10081802" cy="583780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spcBef>
                <a:spcPts val="1000"/>
              </a:spcBef>
              <a:defRPr b="1" sz="2600">
                <a:solidFill>
                  <a:srgbClr val="535353"/>
                </a:solidFill>
                <a:latin typeface="Helvetica Neue"/>
                <a:ea typeface="Helvetica Neue"/>
                <a:cs typeface="Helvetica Neue"/>
                <a:sym typeface="Helvetica Neue"/>
              </a:defRPr>
            </a:pPr>
            <a:r>
              <a:t>Дифференциальная платформа (Differential Drive)</a:t>
            </a:r>
          </a:p>
          <a:p>
            <a:pPr marL="457200"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Это классическая схема с двумя независимыми ведущими колесами (на одной оси) и одним или двумя опорными.</a:t>
            </a:r>
          </a:p>
          <a:p>
            <a:pPr marL="457200" marR="4007827"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Маневренность: Ограниченная (поворот по типу танка). Робот не может двигаться боком без предварительного поворота.</a:t>
            </a:r>
          </a:p>
          <a:p>
            <a:pPr marL="457200" marR="4007827"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Движение: Чтобы ехать прямо, оба колеса крутятся с одинаковой скоростью. Для поворота одно колесо замедляется, ускоряется или начинает крутиться в обратную сторону.</a:t>
            </a:r>
          </a:p>
        </p:txBody>
      </p:sp>
      <p:sp>
        <p:nvSpPr>
          <p:cNvPr id="906" name="Google Shape;873;g3e859110426_2_8"/>
          <p:cNvSpPr txBox="1"/>
          <p:nvPr/>
        </p:nvSpPr>
        <p:spPr>
          <a:xfrm>
            <a:off x="650498" y="3645901"/>
            <a:ext cx="23003100" cy="11658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3200">
                <a:solidFill>
                  <a:srgbClr val="535353"/>
                </a:solidFill>
                <a:latin typeface="Helvetica Neue"/>
                <a:ea typeface="Helvetica Neue"/>
                <a:cs typeface="Helvetica Neue"/>
                <a:sym typeface="Helvetica Neue"/>
              </a:defRPr>
            </a:lvl1pPr>
          </a:lstStyle>
          <a:p>
            <a:pPr/>
            <a:r>
              <a:t>В мобильной робототехнике одними из самых распространенных колесных мобильных платформ являются дифференцильная (Differential) и омниколесная (Omni-Wheel) платформы</a:t>
            </a:r>
          </a:p>
        </p:txBody>
      </p:sp>
      <p:pic>
        <p:nvPicPr>
          <p:cNvPr id="907" name="Google Shape;874;g3e859110426_2_8" descr="Google Shape;874;g3e859110426_2_8"/>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08" name="Google Shape;875;g3e859110426_2_8"/>
          <p:cNvSpPr/>
          <p:nvPr/>
        </p:nvSpPr>
        <p:spPr>
          <a:xfrm>
            <a:off x="11635150" y="5269750"/>
            <a:ext cx="12379501" cy="74031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909" name="Google Shape;876;g3e859110426_2_8"/>
          <p:cNvSpPr txBox="1"/>
          <p:nvPr/>
        </p:nvSpPr>
        <p:spPr>
          <a:xfrm>
            <a:off x="12171549" y="5759997"/>
            <a:ext cx="11233502" cy="665060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spcBef>
                <a:spcPts val="1000"/>
              </a:spcBef>
              <a:defRPr b="1" sz="2600">
                <a:solidFill>
                  <a:srgbClr val="535353"/>
                </a:solidFill>
                <a:latin typeface="Helvetica Neue"/>
                <a:ea typeface="Helvetica Neue"/>
                <a:cs typeface="Helvetica Neue"/>
                <a:sym typeface="Helvetica Neue"/>
              </a:defRPr>
            </a:pPr>
            <a:r>
              <a:t>Омниколесная платформа (Omni-Wheel Platform)</a:t>
            </a:r>
          </a:p>
          <a:p>
            <a:pPr marL="457200" indent="-4699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Основана на использовании омниколес (колес Илона) — специальных колес, по периметру которых расположены свободно вращающиеся ролики.</a:t>
            </a:r>
          </a:p>
          <a:p>
            <a:pPr marL="457200" marR="4470889" indent="-4699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Маневренность: Истинная всенаправленность (голономная система). Платформа может двигаться в любом направлении (вперед, назад, по диагонали или строго вбок) без изменения ориентации корпуса.</a:t>
            </a:r>
          </a:p>
          <a:p>
            <a:pPr marL="457200" marR="4470889" indent="-4699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Движение: Достигается за счет сложного алгоритма, при котором каждое колесо управляется отдельным двигателем с разной скоростью и направлением.</a:t>
            </a:r>
          </a:p>
        </p:txBody>
      </p:sp>
      <p:pic>
        <p:nvPicPr>
          <p:cNvPr id="910" name="Google Shape;877;g3e859110426_2_8" descr="Google Shape;877;g3e859110426_2_8"/>
          <p:cNvPicPr>
            <a:picLocks noChangeAspect="1"/>
          </p:cNvPicPr>
          <p:nvPr/>
        </p:nvPicPr>
        <p:blipFill>
          <a:blip r:embed="rId3">
            <a:extLst/>
          </a:blip>
          <a:stretch>
            <a:fillRect/>
          </a:stretch>
        </p:blipFill>
        <p:spPr>
          <a:xfrm>
            <a:off x="19005925" y="7559468"/>
            <a:ext cx="4625950" cy="4749706"/>
          </a:xfrm>
          <a:prstGeom prst="rect">
            <a:avLst/>
          </a:prstGeom>
          <a:ln w="12700">
            <a:miter lim="400000"/>
          </a:ln>
        </p:spPr>
      </p:pic>
      <p:pic>
        <p:nvPicPr>
          <p:cNvPr id="911" name="Google Shape;878;g3e859110426_2_8" descr="Google Shape;878;g3e859110426_2_8"/>
          <p:cNvPicPr>
            <a:picLocks noChangeAspect="1"/>
          </p:cNvPicPr>
          <p:nvPr/>
        </p:nvPicPr>
        <p:blipFill>
          <a:blip r:embed="rId4">
            <a:extLst/>
          </a:blip>
          <a:srcRect l="0" t="0" r="12702" b="0"/>
          <a:stretch>
            <a:fillRect/>
          </a:stretch>
        </p:blipFill>
        <p:spPr>
          <a:xfrm>
            <a:off x="7149975" y="7325049"/>
            <a:ext cx="4162651" cy="3706376"/>
          </a:xfrm>
          <a:prstGeom prst="rect">
            <a:avLst/>
          </a:prstGeom>
          <a:ln w="12700">
            <a:miter lim="400000"/>
          </a:ln>
        </p:spPr>
      </p:pic>
      <p:sp>
        <p:nvSpPr>
          <p:cNvPr id="912" name="Google Shape;879;g3e859110426_2_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13"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914"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6" name="Google Shape;884;g3e859110426_2_33"/>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917" name="Google Shape;885;g3e859110426_2_33"/>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18" name="Google Shape;886;g3e859110426_2_33"/>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Движение дифф. платформы</a:t>
            </a:r>
          </a:p>
        </p:txBody>
      </p:sp>
      <p:sp>
        <p:nvSpPr>
          <p:cNvPr id="919" name="Google Shape;887;g3e859110426_2_33"/>
          <p:cNvSpPr/>
          <p:nvPr/>
        </p:nvSpPr>
        <p:spPr>
          <a:xfrm>
            <a:off x="2144775" y="5269824"/>
            <a:ext cx="9302700" cy="6699302"/>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922" name="Google Shape;888;g3e859110426_2_33"/>
          <p:cNvGrpSpPr/>
          <p:nvPr/>
        </p:nvGrpSpPr>
        <p:grpSpPr>
          <a:xfrm>
            <a:off x="598486" y="11141647"/>
            <a:ext cx="1852203" cy="1832401"/>
            <a:chOff x="0" y="0"/>
            <a:chExt cx="1852201" cy="1832399"/>
          </a:xfrm>
        </p:grpSpPr>
        <p:sp>
          <p:nvSpPr>
            <p:cNvPr id="920" name="Google Shape;889;g3e859110426_2_33"/>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21" name="Google Shape;890;g3e859110426_2_33"/>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43</a:t>
              </a:r>
            </a:p>
          </p:txBody>
        </p:sp>
      </p:grpSp>
      <p:sp>
        <p:nvSpPr>
          <p:cNvPr id="923" name="Google Shape;891;g3e859110426_2_33"/>
          <p:cNvSpPr/>
          <p:nvPr/>
        </p:nvSpPr>
        <p:spPr>
          <a:xfrm>
            <a:off x="487070" y="3284832"/>
            <a:ext cx="23312402" cy="183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24" name="Google Shape;892;g3e859110426_2_33"/>
          <p:cNvSpPr txBox="1"/>
          <p:nvPr/>
        </p:nvSpPr>
        <p:spPr>
          <a:xfrm>
            <a:off x="641725" y="3236950"/>
            <a:ext cx="23003100" cy="17682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marR="121626" algn="just">
              <a:spcBef>
                <a:spcPts val="1000"/>
              </a:spcBef>
              <a:defRPr sz="2600">
                <a:solidFill>
                  <a:srgbClr val="535353"/>
                </a:solidFill>
                <a:latin typeface="Helvetica Neue"/>
                <a:ea typeface="Helvetica Neue"/>
                <a:cs typeface="Helvetica Neue"/>
                <a:sym typeface="Helvetica Neue"/>
              </a:defRPr>
            </a:lvl1pPr>
          </a:lstStyle>
          <a:p>
            <a:pPr/>
            <a:r>
              <a:t>Движение дифференциальной платформы управляется исключительно изменением скоростей двух независимых ведущих колес (левого и правого). Ниже приведены математические основы и основные кинематические схемы для управления такой платформой.</a:t>
            </a:r>
          </a:p>
        </p:txBody>
      </p:sp>
      <p:pic>
        <p:nvPicPr>
          <p:cNvPr id="925" name="Google Shape;893;g3e859110426_2_33" descr="Google Shape;893;g3e859110426_2_33"/>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26" name="Google Shape;894;g3e859110426_2_33"/>
          <p:cNvSpPr/>
          <p:nvPr/>
        </p:nvSpPr>
        <p:spPr>
          <a:xfrm>
            <a:off x="11635150" y="5269750"/>
            <a:ext cx="12379501" cy="74031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927" name="Google Shape;895;g3e859110426_2_33" descr="Google Shape;895;g3e859110426_2_33"/>
          <p:cNvPicPr>
            <a:picLocks noChangeAspect="1"/>
          </p:cNvPicPr>
          <p:nvPr/>
        </p:nvPicPr>
        <p:blipFill>
          <a:blip r:embed="rId3">
            <a:extLst/>
          </a:blip>
          <a:stretch>
            <a:fillRect/>
          </a:stretch>
        </p:blipFill>
        <p:spPr>
          <a:xfrm>
            <a:off x="2430825" y="5672149"/>
            <a:ext cx="8289550" cy="5894651"/>
          </a:xfrm>
          <a:prstGeom prst="rect">
            <a:avLst/>
          </a:prstGeom>
          <a:ln w="12700">
            <a:miter lim="400000"/>
          </a:ln>
        </p:spPr>
      </p:pic>
      <p:sp>
        <p:nvSpPr>
          <p:cNvPr id="928" name="Google Shape;897;g3e859110426_2_33"/>
          <p:cNvSpPr txBox="1"/>
          <p:nvPr/>
        </p:nvSpPr>
        <p:spPr>
          <a:xfrm>
            <a:off x="12143424" y="5490766"/>
            <a:ext cx="11192101" cy="690460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121626" algn="just">
              <a:spcBef>
                <a:spcPts val="1000"/>
              </a:spcBef>
              <a:defRPr b="1" sz="2600">
                <a:solidFill>
                  <a:srgbClr val="535353"/>
                </a:solidFill>
                <a:latin typeface="Helvetica Neue"/>
                <a:ea typeface="Helvetica Neue"/>
                <a:cs typeface="Helvetica Neue"/>
                <a:sym typeface="Helvetica Neue"/>
              </a:defRPr>
            </a:pPr>
            <a:r>
              <a:t>Режимы движения:</a:t>
            </a:r>
          </a:p>
          <a:p>
            <a:pPr marL="457200" marR="121626"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Изменяя соотношение скоростей Vl и Vr, робот выполняет все типы маневров:</a:t>
            </a:r>
          </a:p>
          <a:p>
            <a:pPr marL="457200" marR="121626"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Прямолинейное движение: Колеса крутятся с одинаковой скоростью в одну сторону. </a:t>
            </a:r>
            <a:br/>
            <a:r>
              <a:t>Vl = Vr</a:t>
            </a:r>
          </a:p>
          <a:p>
            <a:pPr marL="457200" marR="121626"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Разворот на месте: Колеса крутятся с одинаковой скоростью в противоположные стороны. Центр робота остается неподвижным. Vl = -Vr</a:t>
            </a:r>
          </a:p>
          <a:p>
            <a:pPr marL="457200" marR="121626"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Поворот по дуге: Одно колесо крутится быстрее другого. Робот движется вокруг некоторого мгновенного центра вращения. </a:t>
            </a:r>
            <a:br/>
            <a:r>
              <a:t>Vl не равно Vr</a:t>
            </a:r>
          </a:p>
          <a:p>
            <a:pPr marL="457200" marR="121626" indent="-393700" algn="just">
              <a:spcBef>
                <a:spcPts val="1000"/>
              </a:spcBef>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Вращение вокруг одного колеса: Одно колесо заблокировано, второе вращается. </a:t>
            </a:r>
            <a:br/>
            <a:r>
              <a:t>Vl = 0 или Vr = 0</a:t>
            </a:r>
          </a:p>
        </p:txBody>
      </p:sp>
      <p:sp>
        <p:nvSpPr>
          <p:cNvPr id="929" name="Google Shape;898;g3e859110426_2_3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30"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931"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3" name="Google Shape;903;g3e859110426_2_53"/>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934" name="Google Shape;904;g3e859110426_2_53"/>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35" name="Google Shape;905;g3e859110426_2_53"/>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Движение меканум платформы</a:t>
            </a:r>
          </a:p>
        </p:txBody>
      </p:sp>
      <p:sp>
        <p:nvSpPr>
          <p:cNvPr id="936" name="Google Shape;906;g3e859110426_2_53"/>
          <p:cNvSpPr/>
          <p:nvPr/>
        </p:nvSpPr>
        <p:spPr>
          <a:xfrm>
            <a:off x="11835924" y="6032799"/>
            <a:ext cx="11808901" cy="61041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939" name="Google Shape;907;g3e859110426_2_53"/>
          <p:cNvGrpSpPr/>
          <p:nvPr/>
        </p:nvGrpSpPr>
        <p:grpSpPr>
          <a:xfrm>
            <a:off x="598486" y="11141647"/>
            <a:ext cx="1852203" cy="1832401"/>
            <a:chOff x="0" y="0"/>
            <a:chExt cx="1852201" cy="1832399"/>
          </a:xfrm>
        </p:grpSpPr>
        <p:sp>
          <p:nvSpPr>
            <p:cNvPr id="937" name="Google Shape;908;g3e859110426_2_53"/>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38" name="Google Shape;909;g3e859110426_2_53"/>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44</a:t>
              </a:r>
            </a:p>
          </p:txBody>
        </p:sp>
      </p:grpSp>
      <p:sp>
        <p:nvSpPr>
          <p:cNvPr id="940" name="Google Shape;910;g3e859110426_2_53"/>
          <p:cNvSpPr/>
          <p:nvPr/>
        </p:nvSpPr>
        <p:spPr>
          <a:xfrm>
            <a:off x="487075" y="3284825"/>
            <a:ext cx="23312401" cy="21072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41" name="Google Shape;911;g3e859110426_2_53"/>
          <p:cNvSpPr txBox="1"/>
          <p:nvPr/>
        </p:nvSpPr>
        <p:spPr>
          <a:xfrm>
            <a:off x="641725" y="3353375"/>
            <a:ext cx="23003100" cy="20385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600">
                <a:solidFill>
                  <a:srgbClr val="535353"/>
                </a:solidFill>
                <a:latin typeface="Helvetica Neue"/>
                <a:ea typeface="Helvetica Neue"/>
                <a:cs typeface="Helvetica Neue"/>
                <a:sym typeface="Helvetica Neue"/>
              </a:defRPr>
            </a:lvl1pPr>
          </a:lstStyle>
          <a:p>
            <a:pPr/>
            <a:r>
              <a:t>Направление движения платформы с омниколесной кинематической схемой расположения колес будет зависеть от скорости и направления вращения каждого отдельного колеса. Ниже приведена схема получения простейших перемещений в различных направлениях. При этом, движение вперед и назад, а также поворот вокруг своей оси практически не отличается от платформы с дифференциальной схемой расположения колес.</a:t>
            </a:r>
          </a:p>
        </p:txBody>
      </p:sp>
      <p:pic>
        <p:nvPicPr>
          <p:cNvPr id="942" name="Google Shape;912;g3e859110426_2_53" descr="Google Shape;912;g3e859110426_2_53"/>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43" name="Google Shape;913;g3e859110426_2_53"/>
          <p:cNvSpPr/>
          <p:nvPr/>
        </p:nvSpPr>
        <p:spPr>
          <a:xfrm>
            <a:off x="309999" y="5544625"/>
            <a:ext cx="11192101" cy="61041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944" name="Google Shape;914;g3e859110426_2_53"/>
          <p:cNvSpPr txBox="1"/>
          <p:nvPr/>
        </p:nvSpPr>
        <p:spPr>
          <a:xfrm>
            <a:off x="12143424" y="6227097"/>
            <a:ext cx="11192101" cy="139280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121626" algn="just">
              <a:spcBef>
                <a:spcPts val="1000"/>
              </a:spcBef>
              <a:defRPr sz="2600">
                <a:solidFill>
                  <a:srgbClr val="535353"/>
                </a:solidFill>
                <a:latin typeface="Helvetica Neue"/>
                <a:ea typeface="Helvetica Neue"/>
                <a:cs typeface="Helvetica Neue"/>
                <a:sym typeface="Helvetica Neue"/>
              </a:defRPr>
            </a:lvl1pPr>
          </a:lstStyle>
          <a:p>
            <a:pPr/>
            <a:r>
              <a:t>Для получения желаемого направления и скорости платформы применяют уравнения обратной кинематики, позволяющие вычислить скорости каждого колеса</a:t>
            </a:r>
          </a:p>
        </p:txBody>
      </p:sp>
      <p:pic>
        <p:nvPicPr>
          <p:cNvPr id="945" name="Google Shape;915;g3e859110426_2_53" descr="Google Shape;915;g3e859110426_2_53"/>
          <p:cNvPicPr>
            <a:picLocks noChangeAspect="1"/>
          </p:cNvPicPr>
          <p:nvPr/>
        </p:nvPicPr>
        <p:blipFill>
          <a:blip r:embed="rId3">
            <a:extLst/>
          </a:blip>
          <a:stretch>
            <a:fillRect/>
          </a:stretch>
        </p:blipFill>
        <p:spPr>
          <a:xfrm>
            <a:off x="902923" y="5895049"/>
            <a:ext cx="9785503" cy="5097839"/>
          </a:xfrm>
          <a:prstGeom prst="rect">
            <a:avLst/>
          </a:prstGeom>
          <a:ln w="12700">
            <a:miter lim="400000"/>
          </a:ln>
        </p:spPr>
      </p:pic>
      <p:pic>
        <p:nvPicPr>
          <p:cNvPr id="946" name="Google Shape;916;g3e859110426_2_53" descr="Google Shape;916;g3e859110426_2_53"/>
          <p:cNvPicPr>
            <a:picLocks noChangeAspect="1"/>
          </p:cNvPicPr>
          <p:nvPr/>
        </p:nvPicPr>
        <p:blipFill>
          <a:blip r:embed="rId4">
            <a:extLst/>
          </a:blip>
          <a:stretch>
            <a:fillRect/>
          </a:stretch>
        </p:blipFill>
        <p:spPr>
          <a:xfrm>
            <a:off x="14001481" y="7545024"/>
            <a:ext cx="6426026" cy="2860451"/>
          </a:xfrm>
          <a:prstGeom prst="rect">
            <a:avLst/>
          </a:prstGeom>
          <a:ln w="12700">
            <a:miter lim="400000"/>
          </a:ln>
        </p:spPr>
      </p:pic>
      <p:sp>
        <p:nvSpPr>
          <p:cNvPr id="947" name="Google Shape;917;g3e859110426_2_53"/>
          <p:cNvSpPr txBox="1"/>
          <p:nvPr/>
        </p:nvSpPr>
        <p:spPr>
          <a:xfrm>
            <a:off x="12393924" y="10405652"/>
            <a:ext cx="10941602" cy="1597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121626" algn="just">
              <a:spcBef>
                <a:spcPts val="1000"/>
              </a:spcBef>
              <a:defRPr sz="2300">
                <a:solidFill>
                  <a:srgbClr val="535353"/>
                </a:solidFill>
                <a:latin typeface="Helvetica Neue"/>
                <a:ea typeface="Helvetica Neue"/>
                <a:cs typeface="Helvetica Neue"/>
                <a:sym typeface="Helvetica Neue"/>
              </a:defRPr>
            </a:lvl1pPr>
          </a:lstStyle>
          <a:p>
            <a:pPr/>
            <a:r>
              <a:t>где, r - радиус меканум колеса, Vx и Vy - целевые скорости платформы на оси x и y, Wz - целевая скорость вращения  платформы,  lx - половина расстояния между передней и задней осью вращения колес,  ly - половина расстояния между левым и правым колесом.</a:t>
            </a:r>
          </a:p>
        </p:txBody>
      </p:sp>
      <p:sp>
        <p:nvSpPr>
          <p:cNvPr id="948" name="Google Shape;918;g3e859110426_2_5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49"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950"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Google Shape;923;g3e859110426_2_168"/>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953" name="Google Shape;924;g3e859110426_2_168"/>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54" name="Google Shape;925;g3e859110426_2_168"/>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Кинематика сочленений</a:t>
            </a:r>
          </a:p>
        </p:txBody>
      </p:sp>
      <p:grpSp>
        <p:nvGrpSpPr>
          <p:cNvPr id="957" name="Google Shape;926;g3e859110426_2_168"/>
          <p:cNvGrpSpPr/>
          <p:nvPr/>
        </p:nvGrpSpPr>
        <p:grpSpPr>
          <a:xfrm>
            <a:off x="598486" y="11141647"/>
            <a:ext cx="1852203" cy="1832401"/>
            <a:chOff x="0" y="0"/>
            <a:chExt cx="1852201" cy="1832399"/>
          </a:xfrm>
        </p:grpSpPr>
        <p:sp>
          <p:nvSpPr>
            <p:cNvPr id="955" name="Google Shape;927;g3e859110426_2_168"/>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56" name="Google Shape;928;g3e859110426_2_168"/>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45</a:t>
              </a:r>
            </a:p>
          </p:txBody>
        </p:sp>
      </p:grpSp>
      <p:sp>
        <p:nvSpPr>
          <p:cNvPr id="958" name="Google Shape;929;g3e859110426_2_168"/>
          <p:cNvSpPr/>
          <p:nvPr/>
        </p:nvSpPr>
        <p:spPr>
          <a:xfrm>
            <a:off x="487075" y="3284825"/>
            <a:ext cx="23312401" cy="16848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59" name="Google Shape;930;g3e859110426_2_168"/>
          <p:cNvSpPr txBox="1"/>
          <p:nvPr/>
        </p:nvSpPr>
        <p:spPr>
          <a:xfrm>
            <a:off x="641725" y="3353375"/>
            <a:ext cx="23003100" cy="161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600">
                <a:solidFill>
                  <a:srgbClr val="535353"/>
                </a:solidFill>
                <a:latin typeface="Helvetica Neue"/>
                <a:ea typeface="Helvetica Neue"/>
                <a:cs typeface="Helvetica Neue"/>
                <a:sym typeface="Helvetica Neue"/>
              </a:defRPr>
            </a:lvl1pPr>
          </a:lstStyle>
          <a:p>
            <a:pPr/>
            <a:r>
              <a:t>URDF (универсальный формат описания робота) — это XML-файл, который описывает, как робот должен выглядеть в симуляции и какие его элементы являются подвижными. Он содержит полное физическое описание робота.</a:t>
            </a:r>
          </a:p>
        </p:txBody>
      </p:sp>
      <p:pic>
        <p:nvPicPr>
          <p:cNvPr id="960" name="Google Shape;931;g3e859110426_2_168" descr="Google Shape;931;g3e859110426_2_168"/>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61" name="Google Shape;932;g3e859110426_2_16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62" name="Google Shape;933;g3e859110426_2_168"/>
          <p:cNvSpPr/>
          <p:nvPr/>
        </p:nvSpPr>
        <p:spPr>
          <a:xfrm>
            <a:off x="487075" y="5320100"/>
            <a:ext cx="9994201" cy="4492801"/>
          </a:xfrm>
          <a:prstGeom prst="roundRect">
            <a:avLst>
              <a:gd name="adj" fmla="val 16667"/>
            </a:avLst>
          </a:prstGeom>
          <a:solidFill>
            <a:srgbClr val="F3F3F3"/>
          </a:solidFill>
          <a:ln w="12700">
            <a:miter lim="400000"/>
          </a:ln>
        </p:spPr>
        <p:txBody>
          <a:bodyPr lIns="0" tIns="0" rIns="0" bIns="0" anchor="ctr"/>
          <a:lstStyle/>
          <a:p>
            <a:pPr algn="ctr">
              <a:defRPr sz="2400">
                <a:solidFill>
                  <a:srgbClr val="DDDDDD"/>
                </a:solidFill>
                <a:latin typeface="Helvetica Neue"/>
                <a:ea typeface="Helvetica Neue"/>
                <a:cs typeface="Helvetica Neue"/>
                <a:sym typeface="Helvetica Neue"/>
              </a:defRPr>
            </a:pPr>
          </a:p>
        </p:txBody>
      </p:sp>
      <p:sp>
        <p:nvSpPr>
          <p:cNvPr id="963" name="Google Shape;934;g3e859110426_2_168"/>
          <p:cNvSpPr txBox="1"/>
          <p:nvPr/>
        </p:nvSpPr>
        <p:spPr>
          <a:xfrm>
            <a:off x="893575" y="5536549"/>
            <a:ext cx="9286200" cy="410610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lnSpc>
                <a:spcPct val="103500"/>
              </a:lnSpc>
              <a:defRPr b="1" sz="2600">
                <a:solidFill>
                  <a:srgbClr val="535353"/>
                </a:solidFill>
                <a:latin typeface="Helvetica Neue"/>
                <a:ea typeface="Helvetica Neue"/>
                <a:cs typeface="Helvetica Neue"/>
                <a:sym typeface="Helvetica Neue"/>
              </a:defRPr>
            </a:pPr>
            <a:r>
              <a:t>Тело робота состоит из двух компонентов:</a:t>
            </a:r>
          </a:p>
          <a:p>
            <a:pPr marL="457200" indent="-393700" algn="just">
              <a:lnSpc>
                <a:spcPct val="103500"/>
              </a:lnSpc>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Звенья (Links)</a:t>
            </a:r>
          </a:p>
          <a:p>
            <a:pPr marL="457200" indent="-393700" algn="just">
              <a:lnSpc>
                <a:spcPct val="103500"/>
              </a:lnSpc>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Сочленения (Joints)</a:t>
            </a:r>
          </a:p>
          <a:p>
            <a:pPr algn="just">
              <a:lnSpc>
                <a:spcPct val="90000"/>
              </a:lnSpc>
              <a:spcBef>
                <a:spcPts val="1000"/>
              </a:spcBef>
              <a:defRPr b="1" sz="2600">
                <a:solidFill>
                  <a:srgbClr val="535353"/>
                </a:solidFill>
                <a:latin typeface="Helvetica Neue"/>
                <a:ea typeface="Helvetica Neue"/>
                <a:cs typeface="Helvetica Neue"/>
                <a:sym typeface="Helvetica Neue"/>
              </a:defRPr>
            </a:pPr>
            <a:r>
              <a:t>Звенья</a:t>
            </a:r>
            <a:r>
              <a:rPr b="0"/>
              <a:t> — это жесткие части робота, его «скелет». </a:t>
            </a:r>
          </a:p>
          <a:p>
            <a:pPr algn="just">
              <a:lnSpc>
                <a:spcPct val="90000"/>
              </a:lnSpc>
              <a:defRPr sz="2600">
                <a:solidFill>
                  <a:srgbClr val="535353"/>
                </a:solidFill>
                <a:latin typeface="Helvetica Neue"/>
                <a:ea typeface="Helvetica Neue"/>
                <a:cs typeface="Helvetica Neue"/>
                <a:sym typeface="Helvetica Neue"/>
              </a:defRPr>
            </a:pPr>
            <a:r>
              <a:t>Звенья соединяются друг с другом шарнирами (сочленениями joints). </a:t>
            </a:r>
          </a:p>
          <a:p>
            <a:pPr algn="just">
              <a:lnSpc>
                <a:spcPct val="90000"/>
              </a:lnSpc>
              <a:spcBef>
                <a:spcPts val="1000"/>
              </a:spcBef>
              <a:defRPr b="1" sz="2600">
                <a:solidFill>
                  <a:srgbClr val="535353"/>
                </a:solidFill>
                <a:latin typeface="Helvetica Neue"/>
                <a:ea typeface="Helvetica Neue"/>
                <a:cs typeface="Helvetica Neue"/>
                <a:sym typeface="Helvetica Neue"/>
              </a:defRPr>
            </a:pPr>
            <a:r>
              <a:t>Сочленения</a:t>
            </a:r>
            <a:r>
              <a:rPr b="0"/>
              <a:t> — это части робота, которые перемещаются, обеспечивая движение между соединенными звеньями.</a:t>
            </a:r>
          </a:p>
        </p:txBody>
      </p:sp>
      <p:sp>
        <p:nvSpPr>
          <p:cNvPr id="964" name="Google Shape;935;g3e859110426_2_168"/>
          <p:cNvSpPr/>
          <p:nvPr/>
        </p:nvSpPr>
        <p:spPr>
          <a:xfrm>
            <a:off x="2869750" y="9910525"/>
            <a:ext cx="17359800" cy="35526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965" name="Google Shape;936;g3e859110426_2_168"/>
          <p:cNvSpPr txBox="1"/>
          <p:nvPr/>
        </p:nvSpPr>
        <p:spPr>
          <a:xfrm>
            <a:off x="3098950" y="9250525"/>
            <a:ext cx="17022600" cy="48432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spcBef>
                <a:spcPts val="1000"/>
              </a:spcBef>
              <a:defRPr sz="2600">
                <a:solidFill>
                  <a:srgbClr val="535353"/>
                </a:solidFill>
                <a:latin typeface="Helvetica Neue"/>
                <a:ea typeface="Helvetica Neue"/>
                <a:cs typeface="Helvetica Neue"/>
                <a:sym typeface="Helvetica Neue"/>
              </a:defRPr>
            </a:pPr>
            <a:r>
              <a:t>Сочленения колес представляют собой поворотные шарниры (revolute), позволяющие колесам вращаться во время отладки робота в симуляции. Сочленения колес на фото соединяют звено колеса с корпусом робота (base_link). Корпус робота или главная деталь, к которой прикрепляются джойнтом все остальные обычно называется  base_link.</a:t>
            </a:r>
          </a:p>
          <a:p>
            <a:pPr algn="just">
              <a:spcBef>
                <a:spcPts val="1000"/>
              </a:spcBef>
              <a:defRPr sz="2600">
                <a:solidFill>
                  <a:srgbClr val="535353"/>
                </a:solidFill>
                <a:latin typeface="Helvetica Neue"/>
                <a:ea typeface="Helvetica Neue"/>
                <a:cs typeface="Helvetica Neue"/>
                <a:sym typeface="Helvetica Neue"/>
              </a:defRPr>
            </a:pPr>
            <a:r>
              <a:t>С помощью сочленений также возможно задать неподвижное соединение звеньев робота, как между датчиком Lidar и телом робота. В URDF также возможно задатьсочленение, допускающее линейное перемещение звеньев. Такой джойнт называется “prismatic”.</a:t>
            </a:r>
          </a:p>
        </p:txBody>
      </p:sp>
      <p:pic>
        <p:nvPicPr>
          <p:cNvPr id="966" name="Google Shape;937;g3e859110426_2_168" descr="Google Shape;937;g3e859110426_2_168"/>
          <p:cNvPicPr>
            <a:picLocks noChangeAspect="1"/>
          </p:cNvPicPr>
          <p:nvPr/>
        </p:nvPicPr>
        <p:blipFill>
          <a:blip r:embed="rId3">
            <a:extLst/>
          </a:blip>
          <a:srcRect l="0" t="4104" r="0" b="0"/>
          <a:stretch>
            <a:fillRect/>
          </a:stretch>
        </p:blipFill>
        <p:spPr>
          <a:xfrm>
            <a:off x="13124775" y="5333774"/>
            <a:ext cx="5984803" cy="4212601"/>
          </a:xfrm>
          <a:prstGeom prst="rect">
            <a:avLst/>
          </a:prstGeom>
          <a:ln w="12700">
            <a:miter lim="400000"/>
          </a:ln>
        </p:spPr>
      </p:pic>
      <p:sp>
        <p:nvSpPr>
          <p:cNvPr id="967" name="Google Shape;938;g3e859110426_2_168"/>
          <p:cNvSpPr/>
          <p:nvPr/>
        </p:nvSpPr>
        <p:spPr>
          <a:xfrm>
            <a:off x="12191975" y="5122224"/>
            <a:ext cx="8170800" cy="4492802"/>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968"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969"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1" name="Google Shape;943;g3e859110426_2_197"/>
          <p:cNvSpPr/>
          <p:nvPr/>
        </p:nvSpPr>
        <p:spPr>
          <a:xfrm>
            <a:off x="2187649" y="5939049"/>
            <a:ext cx="12384901" cy="7668002"/>
          </a:xfrm>
          <a:prstGeom prst="roundRect">
            <a:avLst>
              <a:gd name="adj" fmla="val 16667"/>
            </a:avLst>
          </a:prstGeom>
          <a:solidFill>
            <a:srgbClr val="F3F3F3"/>
          </a:solidFill>
          <a:ln w="12700">
            <a:miter lim="400000"/>
          </a:ln>
        </p:spPr>
        <p:txBody>
          <a:bodyPr lIns="0" tIns="0" rIns="0" bIns="0" anchor="ctr"/>
          <a:lstStyle/>
          <a:p>
            <a:pPr algn="ctr">
              <a:defRPr sz="2400">
                <a:solidFill>
                  <a:srgbClr val="DDDDDD"/>
                </a:solidFill>
                <a:latin typeface="Helvetica Neue"/>
                <a:ea typeface="Helvetica Neue"/>
                <a:cs typeface="Helvetica Neue"/>
                <a:sym typeface="Helvetica Neue"/>
              </a:defRPr>
            </a:pPr>
          </a:p>
        </p:txBody>
      </p:sp>
      <p:sp>
        <p:nvSpPr>
          <p:cNvPr id="972" name="Google Shape;944;g3e859110426_2_197"/>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973" name="Google Shape;945;g3e859110426_2_197"/>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74" name="Google Shape;946;g3e859110426_2_197"/>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Кинематика сочленений</a:t>
            </a:r>
          </a:p>
        </p:txBody>
      </p:sp>
      <p:grpSp>
        <p:nvGrpSpPr>
          <p:cNvPr id="977" name="Google Shape;947;g3e859110426_2_197"/>
          <p:cNvGrpSpPr/>
          <p:nvPr/>
        </p:nvGrpSpPr>
        <p:grpSpPr>
          <a:xfrm>
            <a:off x="598486" y="11141647"/>
            <a:ext cx="1852203" cy="1832401"/>
            <a:chOff x="0" y="0"/>
            <a:chExt cx="1852201" cy="1832399"/>
          </a:xfrm>
        </p:grpSpPr>
        <p:sp>
          <p:nvSpPr>
            <p:cNvPr id="975" name="Google Shape;948;g3e859110426_2_197"/>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76" name="Google Shape;949;g3e859110426_2_197"/>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46</a:t>
              </a:r>
            </a:p>
          </p:txBody>
        </p:sp>
      </p:grpSp>
      <p:sp>
        <p:nvSpPr>
          <p:cNvPr id="978" name="Google Shape;950;g3e859110426_2_197"/>
          <p:cNvSpPr/>
          <p:nvPr/>
        </p:nvSpPr>
        <p:spPr>
          <a:xfrm>
            <a:off x="487075" y="3284825"/>
            <a:ext cx="23312401" cy="16848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79" name="Google Shape;951;g3e859110426_2_197"/>
          <p:cNvSpPr txBox="1"/>
          <p:nvPr/>
        </p:nvSpPr>
        <p:spPr>
          <a:xfrm>
            <a:off x="641725" y="3353375"/>
            <a:ext cx="23003100" cy="161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600">
                <a:solidFill>
                  <a:srgbClr val="535353"/>
                </a:solidFill>
                <a:latin typeface="Helvetica Neue"/>
                <a:ea typeface="Helvetica Neue"/>
                <a:cs typeface="Helvetica Neue"/>
                <a:sym typeface="Helvetica Neue"/>
              </a:defRPr>
            </a:lvl1pPr>
          </a:lstStyle>
          <a:p>
            <a:pPr/>
            <a:r>
              <a:t>В ROS2 TF (Transform Library / tf2) — это специализированная библиотека и система топиков, которая отслеживает взаимное расположение (координатные системы) всех частей робота и объектов вокруг него в трехмерном пространстве</a:t>
            </a:r>
          </a:p>
        </p:txBody>
      </p:sp>
      <p:pic>
        <p:nvPicPr>
          <p:cNvPr id="980" name="Google Shape;952;g3e859110426_2_197" descr="Google Shape;952;g3e859110426_2_197"/>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81" name="Google Shape;953;g3e859110426_2_197"/>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82" name="Google Shape;954;g3e859110426_2_197"/>
          <p:cNvSpPr txBox="1"/>
          <p:nvPr/>
        </p:nvSpPr>
        <p:spPr>
          <a:xfrm>
            <a:off x="2827525" y="6573077"/>
            <a:ext cx="11394301" cy="64516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nSpc>
                <a:spcPct val="115000"/>
              </a:lnSpc>
              <a:spcBef>
                <a:spcPts val="2700"/>
              </a:spcBef>
              <a:defRPr sz="3100">
                <a:latin typeface="Helvetica Neue"/>
                <a:ea typeface="Helvetica Neue"/>
                <a:cs typeface="Helvetica Neue"/>
                <a:sym typeface="Helvetica Neue"/>
              </a:defRPr>
            </a:pPr>
            <a:r>
              <a:t>Древо трансформаций (TF Tree)</a:t>
            </a:r>
          </a:p>
          <a:p>
            <a:pPr>
              <a:lnSpc>
                <a:spcPct val="115000"/>
              </a:lnSpc>
              <a:spcBef>
                <a:spcPts val="900"/>
              </a:spcBef>
              <a:defRPr sz="2800">
                <a:latin typeface="Helvetica Neue"/>
                <a:ea typeface="Helvetica Neue"/>
                <a:cs typeface="Helvetica Neue"/>
                <a:sym typeface="Helvetica Neue"/>
              </a:defRPr>
            </a:pPr>
            <a:r>
              <a:t>Все системы координат в ROS2 связываются в единое дерево. У каждого фрейма может быть только один «родитель» (parent), но много «потомков» (children).</a:t>
            </a:r>
          </a:p>
          <a:p>
            <a:pPr>
              <a:lnSpc>
                <a:spcPct val="115000"/>
              </a:lnSpc>
              <a:spcBef>
                <a:spcPts val="900"/>
              </a:spcBef>
              <a:defRPr sz="2800">
                <a:latin typeface="Helvetica Neue"/>
                <a:ea typeface="Helvetica Neue"/>
                <a:cs typeface="Helvetica Neue"/>
                <a:sym typeface="Helvetica Neue"/>
              </a:defRPr>
            </a:pPr>
            <a:r>
              <a:t>Стандартное дерево мобильного робота выглядит так:</a:t>
            </a:r>
          </a:p>
          <a:p>
            <a:pPr marL="457200" indent="-317500">
              <a:lnSpc>
                <a:spcPct val="115000"/>
              </a:lnSpc>
              <a:spcBef>
                <a:spcPts val="900"/>
              </a:spcBef>
              <a:buClr>
                <a:srgbClr val="5E5E5E"/>
              </a:buClr>
              <a:buSzPts val="2600"/>
              <a:buAutoNum type="arabicPeriod" startAt="1"/>
              <a:defRPr sz="2600">
                <a:latin typeface="Helvetica Neue"/>
                <a:ea typeface="Helvetica Neue"/>
                <a:cs typeface="Helvetica Neue"/>
                <a:sym typeface="Helvetica Neue"/>
              </a:defRPr>
            </a:pPr>
            <a:r>
              <a:t>map</a:t>
            </a:r>
            <a:r>
              <a:rPr sz="2800"/>
              <a:t> (карта мира, неподвижна)</a:t>
            </a:r>
            <a:endParaRPr sz="2800"/>
          </a:p>
          <a:p>
            <a:pPr marL="457200" indent="-317500">
              <a:lnSpc>
                <a:spcPct val="115000"/>
              </a:lnSpc>
              <a:buClr>
                <a:srgbClr val="5E5E5E"/>
              </a:buClr>
              <a:buSzPts val="2800"/>
              <a:buAutoNum type="arabicPeriod" startAt="1"/>
              <a:defRPr sz="2800">
                <a:latin typeface="Helvetica Neue"/>
                <a:ea typeface="Helvetica Neue"/>
                <a:cs typeface="Helvetica Neue"/>
                <a:sym typeface="Helvetica Neue"/>
              </a:defRPr>
            </a:pPr>
            <a:r>
              <a:t>↳ </a:t>
            </a:r>
            <a:r>
              <a:rPr sz="2600"/>
              <a:t>odom</a:t>
            </a:r>
            <a:r>
              <a:t> (одометрия, точка старта робота, может немного плыть)</a:t>
            </a:r>
          </a:p>
          <a:p>
            <a:pPr marL="457200" indent="-317500">
              <a:lnSpc>
                <a:spcPct val="115000"/>
              </a:lnSpc>
              <a:buClr>
                <a:srgbClr val="5E5E5E"/>
              </a:buClr>
              <a:buSzPts val="2800"/>
              <a:buAutoNum type="arabicPeriod" startAt="1"/>
              <a:defRPr sz="2800">
                <a:latin typeface="Helvetica Neue"/>
                <a:ea typeface="Helvetica Neue"/>
                <a:cs typeface="Helvetica Neue"/>
                <a:sym typeface="Helvetica Neue"/>
              </a:defRPr>
            </a:pPr>
            <a:r>
              <a:t>↳ </a:t>
            </a:r>
            <a:r>
              <a:rPr sz="2600"/>
              <a:t>base_link</a:t>
            </a:r>
            <a:r>
              <a:t> (центр вашей дифференциальной платформы)</a:t>
            </a:r>
          </a:p>
          <a:p>
            <a:pPr marL="457200" indent="-317500">
              <a:lnSpc>
                <a:spcPct val="115000"/>
              </a:lnSpc>
              <a:buClr>
                <a:srgbClr val="5E5E5E"/>
              </a:buClr>
              <a:buSzPts val="2800"/>
              <a:buAutoNum type="arabicPeriod" startAt="1"/>
              <a:defRPr sz="2800">
                <a:latin typeface="Helvetica Neue"/>
                <a:ea typeface="Helvetica Neue"/>
                <a:cs typeface="Helvetica Neue"/>
                <a:sym typeface="Helvetica Neue"/>
              </a:defRPr>
            </a:pPr>
            <a:r>
              <a:t>↳ </a:t>
            </a:r>
            <a:r>
              <a:rPr sz="2600"/>
              <a:t>laser_frame</a:t>
            </a:r>
            <a:r>
              <a:t> (жестко закрепленный на платформе лидар)</a:t>
            </a:r>
          </a:p>
          <a:p>
            <a:pPr marL="457200" indent="-317500">
              <a:lnSpc>
                <a:spcPct val="115000"/>
              </a:lnSpc>
              <a:buClr>
                <a:srgbClr val="5E5E5E"/>
              </a:buClr>
              <a:buSzPts val="2800"/>
              <a:buAutoNum type="arabicPeriod" startAt="1"/>
              <a:defRPr sz="2800">
                <a:latin typeface="Helvetica Neue"/>
                <a:ea typeface="Helvetica Neue"/>
                <a:cs typeface="Helvetica Neue"/>
                <a:sym typeface="Helvetica Neue"/>
              </a:defRPr>
            </a:pPr>
            <a:r>
              <a:t>↳ </a:t>
            </a:r>
            <a:r>
              <a:rPr sz="2600"/>
              <a:t>left_wheel</a:t>
            </a:r>
            <a:r>
              <a:t> (вращающееся левое колесо)</a:t>
            </a:r>
          </a:p>
          <a:p>
            <a:pPr marL="457200" indent="-317500">
              <a:lnSpc>
                <a:spcPct val="115000"/>
              </a:lnSpc>
              <a:buClr>
                <a:srgbClr val="5E5E5E"/>
              </a:buClr>
              <a:buSzPts val="2800"/>
              <a:buAutoNum type="arabicPeriod" startAt="1"/>
              <a:defRPr sz="2800">
                <a:latin typeface="Helvetica Neue"/>
                <a:ea typeface="Helvetica Neue"/>
                <a:cs typeface="Helvetica Neue"/>
                <a:sym typeface="Helvetica Neue"/>
              </a:defRPr>
            </a:pPr>
            <a:r>
              <a:t>↳ </a:t>
            </a:r>
            <a:r>
              <a:rPr sz="2600"/>
              <a:t>right_wheel</a:t>
            </a:r>
            <a:r>
              <a:t> (вращающееся правое колесо)</a:t>
            </a:r>
          </a:p>
        </p:txBody>
      </p:sp>
      <p:pic>
        <p:nvPicPr>
          <p:cNvPr id="983" name="Google Shape;955;g3e859110426_2_197" descr="Google Shape;955;g3e859110426_2_197"/>
          <p:cNvPicPr>
            <a:picLocks noChangeAspect="1"/>
          </p:cNvPicPr>
          <p:nvPr/>
        </p:nvPicPr>
        <p:blipFill>
          <a:blip r:embed="rId3">
            <a:extLst/>
          </a:blip>
          <a:stretch>
            <a:fillRect/>
          </a:stretch>
        </p:blipFill>
        <p:spPr>
          <a:xfrm flipH="1">
            <a:off x="15718259" y="5175555"/>
            <a:ext cx="5361264" cy="4106101"/>
          </a:xfrm>
          <a:prstGeom prst="rect">
            <a:avLst/>
          </a:prstGeom>
          <a:ln w="12700">
            <a:miter lim="400000"/>
          </a:ln>
        </p:spPr>
      </p:pic>
      <p:pic>
        <p:nvPicPr>
          <p:cNvPr id="984" name="Google Shape;956;g3e859110426_2_197" descr="Google Shape;956;g3e859110426_2_197"/>
          <p:cNvPicPr>
            <a:picLocks noChangeAspect="1"/>
          </p:cNvPicPr>
          <p:nvPr/>
        </p:nvPicPr>
        <p:blipFill>
          <a:blip r:embed="rId4">
            <a:extLst/>
          </a:blip>
          <a:stretch>
            <a:fillRect/>
          </a:stretch>
        </p:blipFill>
        <p:spPr>
          <a:xfrm>
            <a:off x="15244024" y="9500820"/>
            <a:ext cx="6542183" cy="4106101"/>
          </a:xfrm>
          <a:prstGeom prst="rect">
            <a:avLst/>
          </a:prstGeom>
          <a:ln w="12700">
            <a:miter lim="400000"/>
          </a:ln>
        </p:spPr>
      </p:pic>
      <p:sp>
        <p:nvSpPr>
          <p:cNvPr id="98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98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8" name="Google Shape;961;g3e859110426_2_146"/>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989" name="Google Shape;962;g3e859110426_2_146"/>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90" name="Google Shape;963;g3e859110426_2_146"/>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Кинематика сочленений</a:t>
            </a:r>
          </a:p>
        </p:txBody>
      </p:sp>
      <p:sp>
        <p:nvSpPr>
          <p:cNvPr id="991" name="Google Shape;964;g3e859110426_2_146"/>
          <p:cNvSpPr/>
          <p:nvPr/>
        </p:nvSpPr>
        <p:spPr>
          <a:xfrm>
            <a:off x="11960375" y="5320100"/>
            <a:ext cx="11808901" cy="32478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grpSp>
        <p:nvGrpSpPr>
          <p:cNvPr id="994" name="Google Shape;965;g3e859110426_2_146"/>
          <p:cNvGrpSpPr/>
          <p:nvPr/>
        </p:nvGrpSpPr>
        <p:grpSpPr>
          <a:xfrm>
            <a:off x="598486" y="11141647"/>
            <a:ext cx="1852203" cy="1832401"/>
            <a:chOff x="0" y="0"/>
            <a:chExt cx="1852201" cy="1832399"/>
          </a:xfrm>
        </p:grpSpPr>
        <p:sp>
          <p:nvSpPr>
            <p:cNvPr id="992" name="Google Shape;966;g3e859110426_2_146"/>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993" name="Google Shape;967;g3e859110426_2_146"/>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47</a:t>
              </a:r>
            </a:p>
          </p:txBody>
        </p:sp>
      </p:grpSp>
      <p:sp>
        <p:nvSpPr>
          <p:cNvPr id="995" name="Google Shape;968;g3e859110426_2_146"/>
          <p:cNvSpPr/>
          <p:nvPr/>
        </p:nvSpPr>
        <p:spPr>
          <a:xfrm>
            <a:off x="487075" y="3284825"/>
            <a:ext cx="23312401" cy="16848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996" name="Google Shape;969;g3e859110426_2_146"/>
          <p:cNvSpPr txBox="1"/>
          <p:nvPr/>
        </p:nvSpPr>
        <p:spPr>
          <a:xfrm>
            <a:off x="641725" y="3353375"/>
            <a:ext cx="23003100" cy="161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600">
                <a:solidFill>
                  <a:srgbClr val="535353"/>
                </a:solidFill>
                <a:latin typeface="Helvetica Neue"/>
                <a:ea typeface="Helvetica Neue"/>
                <a:cs typeface="Helvetica Neue"/>
                <a:sym typeface="Helvetica Neue"/>
              </a:defRPr>
            </a:lvl1pPr>
          </a:lstStyle>
          <a:p>
            <a:pPr/>
            <a:r>
              <a:t>URDF (универсальный формат описания робота) — это XML-файл, который описывает, как робот должен выглядеть в симуляции и какие его элементы являются подвижными. Он содержит полное физическое описание робота.</a:t>
            </a:r>
          </a:p>
        </p:txBody>
      </p:sp>
      <p:pic>
        <p:nvPicPr>
          <p:cNvPr id="997" name="Google Shape;970;g3e859110426_2_146" descr="Google Shape;970;g3e859110426_2_146"/>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998" name="Google Shape;971;g3e859110426_2_146"/>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999" name="Google Shape;972;g3e859110426_2_146"/>
          <p:cNvSpPr/>
          <p:nvPr/>
        </p:nvSpPr>
        <p:spPr>
          <a:xfrm>
            <a:off x="487075" y="5320100"/>
            <a:ext cx="10228500" cy="4492801"/>
          </a:xfrm>
          <a:prstGeom prst="roundRect">
            <a:avLst>
              <a:gd name="adj" fmla="val 16667"/>
            </a:avLst>
          </a:prstGeom>
          <a:solidFill>
            <a:srgbClr val="F3F3F3"/>
          </a:solidFill>
          <a:ln w="12700">
            <a:miter lim="400000"/>
          </a:ln>
        </p:spPr>
        <p:txBody>
          <a:bodyPr lIns="0" tIns="0" rIns="0" bIns="0" anchor="ctr"/>
          <a:lstStyle/>
          <a:p>
            <a:pPr algn="ctr">
              <a:defRPr sz="2400">
                <a:solidFill>
                  <a:srgbClr val="DDDDDD"/>
                </a:solidFill>
                <a:latin typeface="Helvetica Neue"/>
                <a:ea typeface="Helvetica Neue"/>
                <a:cs typeface="Helvetica Neue"/>
                <a:sym typeface="Helvetica Neue"/>
              </a:defRPr>
            </a:pPr>
          </a:p>
        </p:txBody>
      </p:sp>
      <p:sp>
        <p:nvSpPr>
          <p:cNvPr id="1000" name="Google Shape;973;g3e859110426_2_146"/>
          <p:cNvSpPr txBox="1"/>
          <p:nvPr/>
        </p:nvSpPr>
        <p:spPr>
          <a:xfrm>
            <a:off x="893575" y="5536549"/>
            <a:ext cx="9286200" cy="410610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lnSpc>
                <a:spcPct val="103500"/>
              </a:lnSpc>
              <a:defRPr b="1" sz="2600">
                <a:solidFill>
                  <a:srgbClr val="535353"/>
                </a:solidFill>
                <a:latin typeface="Helvetica Neue"/>
                <a:ea typeface="Helvetica Neue"/>
                <a:cs typeface="Helvetica Neue"/>
                <a:sym typeface="Helvetica Neue"/>
              </a:defRPr>
            </a:pPr>
            <a:r>
              <a:t>Тело робота состоит из двух компонентов:</a:t>
            </a:r>
          </a:p>
          <a:p>
            <a:pPr marL="457200" indent="-393700" algn="just">
              <a:lnSpc>
                <a:spcPct val="103500"/>
              </a:lnSpc>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Звенья (Links)</a:t>
            </a:r>
          </a:p>
          <a:p>
            <a:pPr marL="457200" indent="-393700" algn="just">
              <a:lnSpc>
                <a:spcPct val="103500"/>
              </a:lnSpc>
              <a:buClr>
                <a:srgbClr val="535353"/>
              </a:buClr>
              <a:buSzPts val="2600"/>
              <a:buFont typeface="Helvetica Neue"/>
              <a:buChar char="-"/>
              <a:defRPr sz="2600">
                <a:solidFill>
                  <a:srgbClr val="535353"/>
                </a:solidFill>
                <a:latin typeface="Helvetica Neue"/>
                <a:ea typeface="Helvetica Neue"/>
                <a:cs typeface="Helvetica Neue"/>
                <a:sym typeface="Helvetica Neue"/>
              </a:defRPr>
            </a:pPr>
            <a:r>
              <a:t>Сочленения (Joints)</a:t>
            </a:r>
          </a:p>
          <a:p>
            <a:pPr algn="just">
              <a:lnSpc>
                <a:spcPct val="90000"/>
              </a:lnSpc>
              <a:spcBef>
                <a:spcPts val="1000"/>
              </a:spcBef>
              <a:defRPr b="1" sz="2600">
                <a:solidFill>
                  <a:srgbClr val="535353"/>
                </a:solidFill>
                <a:latin typeface="Helvetica Neue"/>
                <a:ea typeface="Helvetica Neue"/>
                <a:cs typeface="Helvetica Neue"/>
                <a:sym typeface="Helvetica Neue"/>
              </a:defRPr>
            </a:pPr>
            <a:r>
              <a:t>Звенья</a:t>
            </a:r>
            <a:r>
              <a:rPr b="0"/>
              <a:t> — это жесткие части робота, его «скелет». </a:t>
            </a:r>
          </a:p>
          <a:p>
            <a:pPr algn="just">
              <a:lnSpc>
                <a:spcPct val="90000"/>
              </a:lnSpc>
              <a:defRPr sz="2600">
                <a:solidFill>
                  <a:srgbClr val="535353"/>
                </a:solidFill>
                <a:latin typeface="Helvetica Neue"/>
                <a:ea typeface="Helvetica Neue"/>
                <a:cs typeface="Helvetica Neue"/>
                <a:sym typeface="Helvetica Neue"/>
              </a:defRPr>
            </a:pPr>
            <a:r>
              <a:t>Звенья соединяются друг с другом шарнирами (сочленениями joints). </a:t>
            </a:r>
          </a:p>
          <a:p>
            <a:pPr algn="just">
              <a:lnSpc>
                <a:spcPct val="90000"/>
              </a:lnSpc>
              <a:spcBef>
                <a:spcPts val="1000"/>
              </a:spcBef>
              <a:defRPr b="1" sz="2600">
                <a:solidFill>
                  <a:srgbClr val="535353"/>
                </a:solidFill>
                <a:latin typeface="Helvetica Neue"/>
                <a:ea typeface="Helvetica Neue"/>
                <a:cs typeface="Helvetica Neue"/>
                <a:sym typeface="Helvetica Neue"/>
              </a:defRPr>
            </a:pPr>
            <a:r>
              <a:t>Сочленения</a:t>
            </a:r>
            <a:r>
              <a:rPr b="0"/>
              <a:t> — это части робота, которые перемещаются, обеспечивая движение между соединенными звеньями.</a:t>
            </a:r>
          </a:p>
        </p:txBody>
      </p:sp>
      <p:pic>
        <p:nvPicPr>
          <p:cNvPr id="1001" name="Google Shape;974;g3e859110426_2_146" descr="Google Shape;974;g3e859110426_2_146"/>
          <p:cNvPicPr>
            <a:picLocks noChangeAspect="1"/>
          </p:cNvPicPr>
          <p:nvPr/>
        </p:nvPicPr>
        <p:blipFill>
          <a:blip r:embed="rId3">
            <a:extLst/>
          </a:blip>
          <a:stretch>
            <a:fillRect/>
          </a:stretch>
        </p:blipFill>
        <p:spPr>
          <a:xfrm>
            <a:off x="2987063" y="10163374"/>
            <a:ext cx="7728519" cy="3247826"/>
          </a:xfrm>
          <a:prstGeom prst="rect">
            <a:avLst/>
          </a:prstGeom>
          <a:ln w="12700">
            <a:miter lim="400000"/>
          </a:ln>
        </p:spPr>
      </p:pic>
      <p:sp>
        <p:nvSpPr>
          <p:cNvPr id="1002" name="Google Shape;975;g3e859110426_2_146"/>
          <p:cNvSpPr/>
          <p:nvPr/>
        </p:nvSpPr>
        <p:spPr>
          <a:xfrm>
            <a:off x="2844912" y="10010988"/>
            <a:ext cx="8596802" cy="3552600"/>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03" name="Google Shape;976;g3e859110426_2_146"/>
          <p:cNvSpPr txBox="1"/>
          <p:nvPr/>
        </p:nvSpPr>
        <p:spPr>
          <a:xfrm>
            <a:off x="12191974" y="4820150"/>
            <a:ext cx="11345702" cy="38688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spcBef>
                <a:spcPts val="1000"/>
              </a:spcBef>
              <a:defRPr sz="2600">
                <a:solidFill>
                  <a:srgbClr val="535353"/>
                </a:solidFill>
                <a:latin typeface="Helvetica Neue"/>
                <a:ea typeface="Helvetica Neue"/>
                <a:cs typeface="Helvetica Neue"/>
                <a:sym typeface="Helvetica Neue"/>
              </a:defRPr>
            </a:pPr>
            <a:r>
              <a:t>Для роботизированной руки звенья и сочленения должны быть соединены в правильном порядке: каждое сочленение соединяет 2 и более  звена.</a:t>
            </a:r>
          </a:p>
          <a:p>
            <a:pPr algn="just">
              <a:spcBef>
                <a:spcPts val="1000"/>
              </a:spcBef>
              <a:defRPr sz="2600">
                <a:solidFill>
                  <a:srgbClr val="535353"/>
                </a:solidFill>
                <a:latin typeface="Helvetica Neue"/>
                <a:ea typeface="Helvetica Neue"/>
                <a:cs typeface="Helvetica Neue"/>
                <a:sym typeface="Helvetica Neue"/>
              </a:defRPr>
            </a:pPr>
            <a:r>
              <a:t>Роботизированная рука состоит из жестких частей (звеньев) и подвижных частей (сочленений). Сервоприводы в суставах приводят в движение сочленений роботизированной руки.</a:t>
            </a:r>
          </a:p>
        </p:txBody>
      </p:sp>
      <p:sp>
        <p:nvSpPr>
          <p:cNvPr id="1004" name="Google Shape;977;g3e859110426_2_146"/>
          <p:cNvSpPr/>
          <p:nvPr/>
        </p:nvSpPr>
        <p:spPr>
          <a:xfrm>
            <a:off x="12363150" y="8688950"/>
            <a:ext cx="11174401" cy="47631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1005" name="Google Shape;978;g3e859110426_2_146" descr="Google Shape;978;g3e859110426_2_146"/>
          <p:cNvPicPr>
            <a:picLocks noChangeAspect="1"/>
          </p:cNvPicPr>
          <p:nvPr/>
        </p:nvPicPr>
        <p:blipFill>
          <a:blip r:embed="rId4">
            <a:extLst/>
          </a:blip>
          <a:srcRect l="0" t="0" r="0" b="8892"/>
          <a:stretch>
            <a:fillRect/>
          </a:stretch>
        </p:blipFill>
        <p:spPr>
          <a:xfrm>
            <a:off x="13303775" y="8753274"/>
            <a:ext cx="9162796" cy="4492801"/>
          </a:xfrm>
          <a:prstGeom prst="rect">
            <a:avLst/>
          </a:prstGeom>
          <a:ln w="12700">
            <a:miter lim="400000"/>
          </a:ln>
        </p:spPr>
      </p:pic>
      <p:sp>
        <p:nvSpPr>
          <p:cNvPr id="100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00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9" name="Google Shape;983;g3e859110426_2_221"/>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 Кинематика движения робота</a:t>
            </a:r>
          </a:p>
        </p:txBody>
      </p:sp>
      <p:sp>
        <p:nvSpPr>
          <p:cNvPr id="1010" name="Google Shape;984;g3e859110426_2_221"/>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11" name="Google Shape;985;g3e859110426_2_221"/>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Кинематика сочленений</a:t>
            </a:r>
          </a:p>
        </p:txBody>
      </p:sp>
      <p:grpSp>
        <p:nvGrpSpPr>
          <p:cNvPr id="1014" name="Google Shape;986;g3e859110426_2_221"/>
          <p:cNvGrpSpPr/>
          <p:nvPr/>
        </p:nvGrpSpPr>
        <p:grpSpPr>
          <a:xfrm>
            <a:off x="598486" y="11141647"/>
            <a:ext cx="1852203" cy="1832401"/>
            <a:chOff x="0" y="0"/>
            <a:chExt cx="1852201" cy="1832399"/>
          </a:xfrm>
        </p:grpSpPr>
        <p:sp>
          <p:nvSpPr>
            <p:cNvPr id="1012" name="Google Shape;987;g3e859110426_2_221"/>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013" name="Google Shape;988;g3e859110426_2_221"/>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48</a:t>
              </a:r>
            </a:p>
          </p:txBody>
        </p:sp>
      </p:grpSp>
      <p:sp>
        <p:nvSpPr>
          <p:cNvPr id="1015" name="Google Shape;989;g3e859110426_2_221"/>
          <p:cNvSpPr/>
          <p:nvPr/>
        </p:nvSpPr>
        <p:spPr>
          <a:xfrm>
            <a:off x="487075" y="3284825"/>
            <a:ext cx="23312401" cy="16848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16" name="Google Shape;990;g3e859110426_2_221"/>
          <p:cNvSpPr txBox="1"/>
          <p:nvPr/>
        </p:nvSpPr>
        <p:spPr>
          <a:xfrm>
            <a:off x="641725" y="3353375"/>
            <a:ext cx="23003100" cy="1616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just">
              <a:defRPr sz="2600">
                <a:solidFill>
                  <a:srgbClr val="535353"/>
                </a:solidFill>
                <a:latin typeface="Helvetica Neue"/>
                <a:ea typeface="Helvetica Neue"/>
                <a:cs typeface="Helvetica Neue"/>
                <a:sym typeface="Helvetica Neue"/>
              </a:defRPr>
            </a:lvl1pPr>
          </a:lstStyle>
          <a:p>
            <a:pPr/>
            <a:r>
              <a:t>В ROS2 TF (Transform Library / tf2) — это специализированная библиотека и система топиков, которая отслеживает взаимное расположение (координатные системы) всех частей робота и объектов вокруг него в трехмерном пространстве</a:t>
            </a:r>
          </a:p>
        </p:txBody>
      </p:sp>
      <p:pic>
        <p:nvPicPr>
          <p:cNvPr id="1017" name="Google Shape;991;g3e859110426_2_221" descr="Google Shape;991;g3e859110426_2_221"/>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1018" name="Google Shape;992;g3e859110426_2_221"/>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pic>
        <p:nvPicPr>
          <p:cNvPr id="1019" name="Google Shape;993;g3e859110426_2_221" descr="Google Shape;993;g3e859110426_2_221"/>
          <p:cNvPicPr>
            <a:picLocks noChangeAspect="1"/>
          </p:cNvPicPr>
          <p:nvPr/>
        </p:nvPicPr>
        <p:blipFill>
          <a:blip r:embed="rId3">
            <a:extLst/>
          </a:blip>
          <a:stretch>
            <a:fillRect/>
          </a:stretch>
        </p:blipFill>
        <p:spPr>
          <a:xfrm>
            <a:off x="17802415" y="5584974"/>
            <a:ext cx="6339186" cy="6297700"/>
          </a:xfrm>
          <a:prstGeom prst="rect">
            <a:avLst/>
          </a:prstGeom>
          <a:ln w="12700">
            <a:miter lim="400000"/>
          </a:ln>
        </p:spPr>
      </p:pic>
      <p:pic>
        <p:nvPicPr>
          <p:cNvPr id="1020" name="Google Shape;994;g3e859110426_2_221" descr="Google Shape;994;g3e859110426_2_221"/>
          <p:cNvPicPr>
            <a:picLocks noChangeAspect="1"/>
          </p:cNvPicPr>
          <p:nvPr/>
        </p:nvPicPr>
        <p:blipFill>
          <a:blip r:embed="rId4">
            <a:extLst/>
          </a:blip>
          <a:stretch>
            <a:fillRect/>
          </a:stretch>
        </p:blipFill>
        <p:spPr>
          <a:xfrm>
            <a:off x="10753500" y="5506049"/>
            <a:ext cx="6493214" cy="6450696"/>
          </a:xfrm>
          <a:prstGeom prst="rect">
            <a:avLst/>
          </a:prstGeom>
          <a:ln w="12700">
            <a:miter lim="400000"/>
          </a:ln>
        </p:spPr>
      </p:pic>
      <p:sp>
        <p:nvSpPr>
          <p:cNvPr id="1021" name="Google Shape;995;g3e859110426_2_221"/>
          <p:cNvSpPr txBox="1"/>
          <p:nvPr/>
        </p:nvSpPr>
        <p:spPr>
          <a:xfrm>
            <a:off x="756225" y="6489463"/>
            <a:ext cx="9604200" cy="393805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900"/>
              </a:spcBef>
              <a:defRPr sz="2700">
                <a:solidFill>
                  <a:srgbClr val="535353"/>
                </a:solidFill>
              </a:defRPr>
            </a:pPr>
            <a:r>
              <a:t>Робот состоит из множества деталей, и у каждой своя система координат (фрейм / frame):</a:t>
            </a:r>
          </a:p>
          <a:p>
            <a:pPr marL="457200" indent="-304800">
              <a:lnSpc>
                <a:spcPct val="115000"/>
              </a:lnSpc>
              <a:spcBef>
                <a:spcPts val="900"/>
              </a:spcBef>
              <a:buClr>
                <a:srgbClr val="535353"/>
              </a:buClr>
              <a:buSzPts val="2700"/>
              <a:buFont typeface="Arial"/>
              <a:buChar char="●"/>
              <a:defRPr sz="2700">
                <a:solidFill>
                  <a:srgbClr val="535353"/>
                </a:solidFill>
              </a:defRPr>
            </a:pPr>
            <a:r>
              <a:t>У лидара есть фрейм </a:t>
            </a:r>
            <a:r>
              <a:rPr sz="2500">
                <a:latin typeface="Courier New"/>
                <a:ea typeface="Courier New"/>
                <a:cs typeface="Courier New"/>
                <a:sym typeface="Courier New"/>
              </a:rPr>
              <a:t>laser_frame</a:t>
            </a:r>
            <a:r>
              <a:t>. Он видит стену в 1 метре перед </a:t>
            </a:r>
            <a:r>
              <a:rPr i="1"/>
              <a:t>собой</a:t>
            </a:r>
            <a:r>
              <a:t>.</a:t>
            </a:r>
          </a:p>
          <a:p>
            <a:pPr marL="457200" indent="-304800">
              <a:lnSpc>
                <a:spcPct val="115000"/>
              </a:lnSpc>
              <a:buClr>
                <a:srgbClr val="535353"/>
              </a:buClr>
              <a:buSzPts val="2700"/>
              <a:buFont typeface="Arial"/>
              <a:buChar char="●"/>
              <a:defRPr sz="2700">
                <a:solidFill>
                  <a:srgbClr val="535353"/>
                </a:solidFill>
              </a:defRPr>
            </a:pPr>
            <a:r>
              <a:t>У камеры есть фрейм </a:t>
            </a:r>
            <a:r>
              <a:rPr sz="2500">
                <a:latin typeface="Courier New"/>
                <a:ea typeface="Courier New"/>
                <a:cs typeface="Courier New"/>
                <a:sym typeface="Courier New"/>
              </a:rPr>
              <a:t>camera_frame</a:t>
            </a:r>
            <a:r>
              <a:t>. Она видит человека справа от </a:t>
            </a:r>
            <a:r>
              <a:rPr i="1"/>
              <a:t>себя</a:t>
            </a:r>
            <a:r>
              <a:t>.</a:t>
            </a:r>
          </a:p>
          <a:p>
            <a:pPr marL="457200" indent="-304800">
              <a:lnSpc>
                <a:spcPct val="115000"/>
              </a:lnSpc>
              <a:buClr>
                <a:srgbClr val="535353"/>
              </a:buClr>
              <a:buSzPts val="2700"/>
              <a:buFont typeface="Arial"/>
              <a:buChar char="●"/>
              <a:defRPr sz="2700">
                <a:solidFill>
                  <a:srgbClr val="535353"/>
                </a:solidFill>
              </a:defRPr>
            </a:pPr>
            <a:r>
              <a:t>У базы робота есть фрейм </a:t>
            </a:r>
            <a:r>
              <a:rPr sz="2500">
                <a:latin typeface="Courier New"/>
                <a:ea typeface="Courier New"/>
                <a:cs typeface="Courier New"/>
                <a:sym typeface="Courier New"/>
              </a:rPr>
              <a:t>base_link</a:t>
            </a:r>
            <a:r>
              <a:t>.</a:t>
            </a:r>
          </a:p>
          <a:p>
            <a:pPr marL="457200" indent="-304800">
              <a:lnSpc>
                <a:spcPct val="115000"/>
              </a:lnSpc>
              <a:buClr>
                <a:srgbClr val="535353"/>
              </a:buClr>
              <a:buSzPts val="2700"/>
              <a:buFont typeface="Arial"/>
              <a:buChar char="●"/>
              <a:defRPr sz="2700">
                <a:solidFill>
                  <a:srgbClr val="535353"/>
                </a:solidFill>
              </a:defRPr>
            </a:pPr>
            <a:r>
              <a:t>У карты мира есть фрейм </a:t>
            </a:r>
            <a:r>
              <a:rPr sz="2500">
                <a:latin typeface="Courier New"/>
                <a:ea typeface="Courier New"/>
                <a:cs typeface="Courier New"/>
                <a:sym typeface="Courier New"/>
              </a:rPr>
              <a:t>map</a:t>
            </a:r>
            <a:r>
              <a:t>.</a:t>
            </a:r>
          </a:p>
        </p:txBody>
      </p:sp>
      <p:sp>
        <p:nvSpPr>
          <p:cNvPr id="1022" name="Google Shape;996;g3e859110426_2_221"/>
          <p:cNvSpPr txBox="1"/>
          <p:nvPr/>
        </p:nvSpPr>
        <p:spPr>
          <a:xfrm>
            <a:off x="3298924" y="12382500"/>
            <a:ext cx="19750802" cy="101640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spcBef>
                <a:spcPts val="900"/>
              </a:spcBef>
              <a:defRPr sz="2700">
                <a:solidFill>
                  <a:srgbClr val="535353"/>
                </a:solidFill>
              </a:defRPr>
            </a:lvl1pPr>
          </a:lstStyle>
          <a:p>
            <a:pPr/>
            <a:r>
              <a:t>Чтобы робот не врезался в стену, верхний уровень должен быстро пересчитать координату стены из фрейма лидара во фрейм колесной базы или карты. TF делает эти математические расчеты (перенос и поворот матриц) автоматически.</a:t>
            </a:r>
          </a:p>
        </p:txBody>
      </p:sp>
      <p:sp>
        <p:nvSpPr>
          <p:cNvPr id="1023" name="Google Shape;997;g3e859110426_2_221"/>
          <p:cNvSpPr/>
          <p:nvPr/>
        </p:nvSpPr>
        <p:spPr>
          <a:xfrm>
            <a:off x="289427" y="6279324"/>
            <a:ext cx="10071001" cy="45429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24" name="Google Shape;998;g3e859110426_2_221"/>
          <p:cNvSpPr/>
          <p:nvPr/>
        </p:nvSpPr>
        <p:spPr>
          <a:xfrm>
            <a:off x="2997342" y="12131917"/>
            <a:ext cx="20307901" cy="15840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25"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026"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8" name="Google Shape;1003;g3e859110426_2_268"/>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MoveIt</a:t>
            </a:r>
          </a:p>
        </p:txBody>
      </p:sp>
      <p:sp>
        <p:nvSpPr>
          <p:cNvPr id="1029" name="Google Shape;1004;g3e859110426_2_268"/>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30" name="Google Shape;1005;g3e859110426_2_268"/>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манипулятором</a:t>
            </a:r>
          </a:p>
        </p:txBody>
      </p:sp>
      <p:grpSp>
        <p:nvGrpSpPr>
          <p:cNvPr id="1033" name="Google Shape;1006;g3e859110426_2_268"/>
          <p:cNvGrpSpPr/>
          <p:nvPr/>
        </p:nvGrpSpPr>
        <p:grpSpPr>
          <a:xfrm>
            <a:off x="598486" y="11141647"/>
            <a:ext cx="1852203" cy="1832401"/>
            <a:chOff x="0" y="0"/>
            <a:chExt cx="1852201" cy="1832399"/>
          </a:xfrm>
        </p:grpSpPr>
        <p:sp>
          <p:nvSpPr>
            <p:cNvPr id="1031" name="Google Shape;1007;g3e859110426_2_268"/>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032" name="Google Shape;1008;g3e859110426_2_268"/>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49</a:t>
              </a:r>
            </a:p>
          </p:txBody>
        </p:sp>
      </p:grpSp>
      <p:sp>
        <p:nvSpPr>
          <p:cNvPr id="1034" name="Google Shape;1009;g3e859110426_2_268"/>
          <p:cNvSpPr/>
          <p:nvPr/>
        </p:nvSpPr>
        <p:spPr>
          <a:xfrm>
            <a:off x="487075" y="3284825"/>
            <a:ext cx="23312401" cy="20385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35" name="Google Shape;1010;g3e859110426_2_268"/>
          <p:cNvSpPr txBox="1"/>
          <p:nvPr/>
        </p:nvSpPr>
        <p:spPr>
          <a:xfrm>
            <a:off x="641725" y="3353375"/>
            <a:ext cx="23003100" cy="18324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b="1" sz="2600">
                <a:solidFill>
                  <a:srgbClr val="535353"/>
                </a:solidFill>
                <a:latin typeface="Helvetica Neue"/>
                <a:ea typeface="Helvetica Neue"/>
                <a:cs typeface="Helvetica Neue"/>
                <a:sym typeface="Helvetica Neue"/>
              </a:defRPr>
            </a:pPr>
            <a:r>
              <a:t>MoveIt </a:t>
            </a:r>
            <a:r>
              <a:rPr b="0"/>
              <a:t>– это пакет для ROS2, который решает задачу планирования траекторий движения робота-манипулятора. Когда нужно переместить манипулятор из одной точки в другую, возникает несколько проблем: как рассчитать углы всех суставов, чтобы рука оказалась в нужном месте, как построить траекторию движения, которая не приведет к столкновениям звеньев робота между собой или с препятствиями, и как учесть физические ограничения суставов.</a:t>
            </a:r>
          </a:p>
        </p:txBody>
      </p:sp>
      <p:pic>
        <p:nvPicPr>
          <p:cNvPr id="1036" name="Google Shape;1011;g3e859110426_2_268" descr="Google Shape;1011;g3e859110426_2_268"/>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1037" name="Google Shape;1012;g3e859110426_2_268"/>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1038" name="Google Shape;1013;g3e859110426_2_268"/>
          <p:cNvSpPr txBox="1"/>
          <p:nvPr/>
        </p:nvSpPr>
        <p:spPr>
          <a:xfrm>
            <a:off x="3283363" y="7775650"/>
            <a:ext cx="9604201" cy="34622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900"/>
              </a:spcBef>
              <a:defRPr sz="2700">
                <a:solidFill>
                  <a:srgbClr val="535353"/>
                </a:solidFill>
              </a:defRPr>
            </a:pPr>
            <a:r>
              <a:t>MoveIt предоставляет готовые алгоритмы для решения этих задач. Внутри пакета реализованы различные планировщики траекторий, такие как OMPL, которые автоматически находят путь движения манипулятора. </a:t>
            </a:r>
          </a:p>
          <a:p>
            <a:pPr>
              <a:lnSpc>
                <a:spcPct val="115000"/>
              </a:lnSpc>
              <a:spcBef>
                <a:spcPts val="1500"/>
              </a:spcBef>
              <a:defRPr sz="2700">
                <a:solidFill>
                  <a:srgbClr val="535353"/>
                </a:solidFill>
              </a:defRPr>
            </a:pPr>
            <a:r>
              <a:t>Также MoveIt вычисляет матрицу самостолкновений, определяя какие звенья робота физически не могут столкнуться друг с другом, что ускоряет расчеты. </a:t>
            </a:r>
          </a:p>
        </p:txBody>
      </p:sp>
      <p:sp>
        <p:nvSpPr>
          <p:cNvPr id="1039" name="Google Shape;1014;g3e859110426_2_268"/>
          <p:cNvSpPr/>
          <p:nvPr/>
        </p:nvSpPr>
        <p:spPr>
          <a:xfrm>
            <a:off x="2631439" y="7265575"/>
            <a:ext cx="10071001" cy="4542900"/>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40" name="Google Shape;1015;g3e859110426_2_268"/>
          <p:cNvSpPr/>
          <p:nvPr/>
        </p:nvSpPr>
        <p:spPr>
          <a:xfrm>
            <a:off x="13068298" y="5475913"/>
            <a:ext cx="9795601" cy="8122202"/>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1041" name="Google Shape;1016;g3e859110426_2_268" descr="Google Shape;1016;g3e859110426_2_268"/>
          <p:cNvPicPr>
            <a:picLocks noChangeAspect="1"/>
          </p:cNvPicPr>
          <p:nvPr/>
        </p:nvPicPr>
        <p:blipFill>
          <a:blip r:embed="rId3">
            <a:extLst/>
          </a:blip>
          <a:stretch>
            <a:fillRect/>
          </a:stretch>
        </p:blipFill>
        <p:spPr>
          <a:xfrm>
            <a:off x="13974325" y="5703987"/>
            <a:ext cx="7356225" cy="7666075"/>
          </a:xfrm>
          <a:prstGeom prst="rect">
            <a:avLst/>
          </a:prstGeom>
          <a:ln w="12700">
            <a:miter lim="400000"/>
          </a:ln>
        </p:spPr>
      </p:pic>
      <p:sp>
        <p:nvSpPr>
          <p:cNvPr id="1042"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043"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5" name="Google Shape;1021;g3e859110426_2_313"/>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MoveIt</a:t>
            </a:r>
          </a:p>
        </p:txBody>
      </p:sp>
      <p:sp>
        <p:nvSpPr>
          <p:cNvPr id="1046" name="Google Shape;1022;g3e859110426_2_313"/>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47" name="Google Shape;1023;g3e859110426_2_313"/>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манипулятором</a:t>
            </a:r>
          </a:p>
        </p:txBody>
      </p:sp>
      <p:grpSp>
        <p:nvGrpSpPr>
          <p:cNvPr id="1050" name="Google Shape;1024;g3e859110426_2_313"/>
          <p:cNvGrpSpPr/>
          <p:nvPr/>
        </p:nvGrpSpPr>
        <p:grpSpPr>
          <a:xfrm>
            <a:off x="598486" y="11141647"/>
            <a:ext cx="1852203" cy="1832401"/>
            <a:chOff x="0" y="0"/>
            <a:chExt cx="1852201" cy="1832399"/>
          </a:xfrm>
        </p:grpSpPr>
        <p:sp>
          <p:nvSpPr>
            <p:cNvPr id="1048" name="Google Shape;1025;g3e859110426_2_313"/>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049" name="Google Shape;1026;g3e859110426_2_313"/>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50</a:t>
              </a:r>
            </a:p>
          </p:txBody>
        </p:sp>
      </p:grpSp>
      <p:sp>
        <p:nvSpPr>
          <p:cNvPr id="1051" name="Google Shape;1027;g3e859110426_2_313"/>
          <p:cNvSpPr/>
          <p:nvPr/>
        </p:nvSpPr>
        <p:spPr>
          <a:xfrm>
            <a:off x="487075" y="3284825"/>
            <a:ext cx="11704801" cy="474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52" name="Google Shape;1028;g3e859110426_2_313"/>
          <p:cNvSpPr txBox="1"/>
          <p:nvPr/>
        </p:nvSpPr>
        <p:spPr>
          <a:xfrm>
            <a:off x="641724" y="3353375"/>
            <a:ext cx="11303401" cy="45429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b="1" sz="2800">
                <a:solidFill>
                  <a:srgbClr val="535353"/>
                </a:solidFill>
                <a:latin typeface="Helvetica Neue"/>
                <a:ea typeface="Helvetica Neue"/>
                <a:cs typeface="Helvetica Neue"/>
                <a:sym typeface="Helvetica Neue"/>
              </a:defRPr>
            </a:pPr>
            <a:r>
              <a:t>Прямая задача кинематики</a:t>
            </a:r>
          </a:p>
          <a:p>
            <a:pPr algn="just">
              <a:defRPr sz="2800">
                <a:solidFill>
                  <a:srgbClr val="535353"/>
                </a:solidFill>
                <a:latin typeface="Helvetica Neue"/>
                <a:ea typeface="Helvetica Neue"/>
                <a:cs typeface="Helvetica Neue"/>
                <a:sym typeface="Helvetica Neue"/>
              </a:defRPr>
            </a:pPr>
            <a:r>
              <a:t>Кинематика манипулятора описывает связь между углами в суставах и положением конечного звена в пространстве. Прямая задача кинематики решает вопрос: если известны все углы в суставах манипулятора, где окажется его конечное звено? Это относительно простая задача, которая решается последовательным перемножением матриц преобразования для каждого звена. Результатом будут координаты X, Y, Z конечной точки манипулятора в пространстве.</a:t>
            </a:r>
          </a:p>
        </p:txBody>
      </p:sp>
      <p:pic>
        <p:nvPicPr>
          <p:cNvPr id="1053" name="Google Shape;1029;g3e859110426_2_313" descr="Google Shape;1029;g3e859110426_2_313"/>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1054" name="Google Shape;1030;g3e859110426_2_313"/>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1055" name="Google Shape;1031;g3e859110426_2_313"/>
          <p:cNvSpPr/>
          <p:nvPr/>
        </p:nvSpPr>
        <p:spPr>
          <a:xfrm>
            <a:off x="6044124" y="8179824"/>
            <a:ext cx="12560101" cy="5302201"/>
          </a:xfrm>
          <a:prstGeom prst="roundRect">
            <a:avLst>
              <a:gd name="adj" fmla="val 16667"/>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56" name="Google Shape;1032;g3e859110426_2_313"/>
          <p:cNvSpPr/>
          <p:nvPr/>
        </p:nvSpPr>
        <p:spPr>
          <a:xfrm>
            <a:off x="12456075" y="3284825"/>
            <a:ext cx="11475001" cy="47424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57" name="Google Shape;1033;g3e859110426_2_313"/>
          <p:cNvSpPr txBox="1"/>
          <p:nvPr/>
        </p:nvSpPr>
        <p:spPr>
          <a:xfrm>
            <a:off x="12889275" y="3460400"/>
            <a:ext cx="10741201" cy="43518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b="1" sz="2800">
                <a:solidFill>
                  <a:srgbClr val="535353"/>
                </a:solidFill>
                <a:latin typeface="Helvetica Neue"/>
                <a:ea typeface="Helvetica Neue"/>
                <a:cs typeface="Helvetica Neue"/>
                <a:sym typeface="Helvetica Neue"/>
              </a:defRPr>
            </a:pPr>
            <a:r>
              <a:t>Обратная задача кинематики</a:t>
            </a:r>
          </a:p>
          <a:p>
            <a:pPr algn="just">
              <a:defRPr sz="2800">
                <a:solidFill>
                  <a:srgbClr val="535353"/>
                </a:solidFill>
                <a:latin typeface="Helvetica Neue"/>
                <a:ea typeface="Helvetica Neue"/>
                <a:cs typeface="Helvetica Neue"/>
                <a:sym typeface="Helvetica Neue"/>
              </a:defRPr>
            </a:pPr>
            <a:r>
              <a:t>Обратная задача кинематики решает обратный вопрос: если нужно, чтобы конечное звено оказалось в определенной точке с координатами X, Y, Z, какие углы должны быть в каждом суставе? Эта задача намного сложнее прямой. Для некоторых роботов с простой геометрией существуют аналитические решения, но для манипуляторов с избыточностью, как у семизвенного Panda, аналитического решения не существует.</a:t>
            </a:r>
          </a:p>
        </p:txBody>
      </p:sp>
      <p:pic>
        <p:nvPicPr>
          <p:cNvPr id="1058" name="Google Shape;1034;g3e859110426_2_313" descr="Google Shape;1034;g3e859110426_2_313"/>
          <p:cNvPicPr>
            <a:picLocks noChangeAspect="1"/>
          </p:cNvPicPr>
          <p:nvPr/>
        </p:nvPicPr>
        <p:blipFill>
          <a:blip r:embed="rId3">
            <a:extLst/>
          </a:blip>
          <a:stretch>
            <a:fillRect/>
          </a:stretch>
        </p:blipFill>
        <p:spPr>
          <a:xfrm>
            <a:off x="7303475" y="8279200"/>
            <a:ext cx="10152134" cy="5202826"/>
          </a:xfrm>
          <a:prstGeom prst="rect">
            <a:avLst/>
          </a:prstGeom>
          <a:ln w="12700">
            <a:miter lim="400000"/>
          </a:ln>
        </p:spPr>
      </p:pic>
      <p:pic>
        <p:nvPicPr>
          <p:cNvPr id="1059" name="Google Shape;1035;g3e859110426_2_313" descr="Google Shape;1035;g3e859110426_2_313"/>
          <p:cNvPicPr>
            <a:picLocks noChangeAspect="1"/>
          </p:cNvPicPr>
          <p:nvPr/>
        </p:nvPicPr>
        <p:blipFill>
          <a:blip r:embed="rId4">
            <a:extLst/>
          </a:blip>
          <a:stretch>
            <a:fillRect/>
          </a:stretch>
        </p:blipFill>
        <p:spPr>
          <a:xfrm>
            <a:off x="18756625" y="8179624"/>
            <a:ext cx="5474976" cy="4856540"/>
          </a:xfrm>
          <a:prstGeom prst="rect">
            <a:avLst/>
          </a:prstGeom>
          <a:ln w="12700">
            <a:miter lim="400000"/>
          </a:ln>
        </p:spPr>
      </p:pic>
      <p:sp>
        <p:nvSpPr>
          <p:cNvPr id="1060"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061"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3" name="Google Shape;1040;g3e859110426_2_290"/>
          <p:cNvSpPr txBox="1"/>
          <p:nvPr/>
        </p:nvSpPr>
        <p:spPr>
          <a:xfrm>
            <a:off x="535840" y="522513"/>
            <a:ext cx="12079500"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MoveIt</a:t>
            </a:r>
          </a:p>
        </p:txBody>
      </p:sp>
      <p:sp>
        <p:nvSpPr>
          <p:cNvPr id="1064" name="Google Shape;1041;g3e859110426_2_290"/>
          <p:cNvSpPr/>
          <p:nvPr/>
        </p:nvSpPr>
        <p:spPr>
          <a:xfrm rot="10800000">
            <a:off x="1" y="2038420"/>
            <a:ext cx="24384001" cy="109380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65" name="Google Shape;1042;g3e859110426_2_290"/>
          <p:cNvSpPr txBox="1"/>
          <p:nvPr/>
        </p:nvSpPr>
        <p:spPr>
          <a:xfrm>
            <a:off x="383072" y="2111422"/>
            <a:ext cx="11808902"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Управление манипулятором</a:t>
            </a:r>
          </a:p>
        </p:txBody>
      </p:sp>
      <p:grpSp>
        <p:nvGrpSpPr>
          <p:cNvPr id="1068" name="Google Shape;1043;g3e859110426_2_290"/>
          <p:cNvGrpSpPr/>
          <p:nvPr/>
        </p:nvGrpSpPr>
        <p:grpSpPr>
          <a:xfrm>
            <a:off x="598486" y="11141647"/>
            <a:ext cx="1852203" cy="1832401"/>
            <a:chOff x="0" y="0"/>
            <a:chExt cx="1852201" cy="1832399"/>
          </a:xfrm>
        </p:grpSpPr>
        <p:sp>
          <p:nvSpPr>
            <p:cNvPr id="1066" name="Google Shape;1044;g3e859110426_2_290"/>
            <p:cNvSpPr/>
            <p:nvPr/>
          </p:nvSpPr>
          <p:spPr>
            <a:xfrm>
              <a:off x="0" y="0"/>
              <a:ext cx="1852202" cy="1832400"/>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067" name="Google Shape;1045;g3e859110426_2_290"/>
            <p:cNvSpPr txBox="1"/>
            <p:nvPr/>
          </p:nvSpPr>
          <p:spPr>
            <a:xfrm>
              <a:off x="-1" y="152609"/>
              <a:ext cx="1852202" cy="1679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51</a:t>
              </a:r>
            </a:p>
          </p:txBody>
        </p:sp>
      </p:grpSp>
      <p:sp>
        <p:nvSpPr>
          <p:cNvPr id="1069" name="Google Shape;1046;g3e859110426_2_290"/>
          <p:cNvSpPr/>
          <p:nvPr/>
        </p:nvSpPr>
        <p:spPr>
          <a:xfrm>
            <a:off x="487075" y="3284825"/>
            <a:ext cx="23784600" cy="2958901"/>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70" name="Google Shape;1047;g3e859110426_2_290"/>
          <p:cNvSpPr txBox="1"/>
          <p:nvPr/>
        </p:nvSpPr>
        <p:spPr>
          <a:xfrm>
            <a:off x="641725" y="3353375"/>
            <a:ext cx="22826100" cy="30759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defRPr b="1" sz="2800">
                <a:solidFill>
                  <a:srgbClr val="535353"/>
                </a:solidFill>
                <a:latin typeface="Helvetica Neue"/>
                <a:ea typeface="Helvetica Neue"/>
                <a:cs typeface="Helvetica Neue"/>
                <a:sym typeface="Helvetica Neue"/>
              </a:defRPr>
            </a:pPr>
            <a:r>
              <a:t>Положение и ориентация рабочего органа в трехмерном пространстве описываются вектором из 6 параметров:</a:t>
            </a:r>
          </a:p>
          <a:p>
            <a:pPr algn="just">
              <a:spcBef>
                <a:spcPts val="1000"/>
              </a:spcBef>
              <a:defRPr b="1" sz="2800">
                <a:solidFill>
                  <a:srgbClr val="535353"/>
                </a:solidFill>
                <a:latin typeface="Helvetica Neue"/>
                <a:ea typeface="Helvetica Neue"/>
                <a:cs typeface="Helvetica Neue"/>
                <a:sym typeface="Helvetica Neue"/>
              </a:defRPr>
            </a:pPr>
            <a:r>
              <a:t>Положение (Position):</a:t>
            </a:r>
            <a:r>
              <a:rPr b="0"/>
              <a:t> Координаты (X, Y, Z) (в метрах) относительно базовой системы координат робота.</a:t>
            </a:r>
          </a:p>
          <a:p>
            <a:pPr algn="just">
              <a:spcBef>
                <a:spcPts val="1000"/>
              </a:spcBef>
              <a:defRPr b="1" sz="2800">
                <a:solidFill>
                  <a:srgbClr val="535353"/>
                </a:solidFill>
                <a:latin typeface="Helvetica Neue"/>
                <a:ea typeface="Helvetica Neue"/>
                <a:cs typeface="Helvetica Neue"/>
                <a:sym typeface="Helvetica Neue"/>
              </a:defRPr>
            </a:pPr>
            <a:r>
              <a:t>Ориентация (Orientation): </a:t>
            </a:r>
            <a:r>
              <a:rPr b="0"/>
              <a:t>Направление схвата в пространстве. Задается либо углами Эйлера ((Roll, Pitch, Yaw)), либо матрицей поворота (3 х 3), либо кватернионом (x, y, z, w). В программировании роботов (включая ROS2) чаще всего используются кватернионы, так как они защищают от математического заклинивания осей (Gimbal Lock).</a:t>
            </a:r>
          </a:p>
        </p:txBody>
      </p:sp>
      <p:pic>
        <p:nvPicPr>
          <p:cNvPr id="1071" name="Google Shape;1048;g3e859110426_2_290" descr="Google Shape;1048;g3e859110426_2_290"/>
          <p:cNvPicPr>
            <a:picLocks noChangeAspect="1"/>
          </p:cNvPicPr>
          <p:nvPr/>
        </p:nvPicPr>
        <p:blipFill>
          <a:blip r:embed="rId2">
            <a:extLst/>
          </a:blip>
          <a:stretch>
            <a:fillRect/>
          </a:stretch>
        </p:blipFill>
        <p:spPr>
          <a:xfrm>
            <a:off x="18366148" y="0"/>
            <a:ext cx="5905500" cy="2038509"/>
          </a:xfrm>
          <a:prstGeom prst="rect">
            <a:avLst/>
          </a:prstGeom>
          <a:ln w="12700">
            <a:miter lim="400000"/>
          </a:ln>
        </p:spPr>
      </p:pic>
      <p:sp>
        <p:nvSpPr>
          <p:cNvPr id="1072" name="Google Shape;1049;g3e859110426_2_290"/>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1073" name="Google Shape;1050;g3e859110426_2_290"/>
          <p:cNvSpPr/>
          <p:nvPr/>
        </p:nvSpPr>
        <p:spPr>
          <a:xfrm>
            <a:off x="12796649" y="6429275"/>
            <a:ext cx="11475002" cy="7037700"/>
          </a:xfrm>
          <a:prstGeom prst="roundRect">
            <a:avLst>
              <a:gd name="adj" fmla="val 16667"/>
            </a:avLst>
          </a:prstGeom>
          <a:solidFill>
            <a:srgbClr val="DDDDDD"/>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74" name="Google Shape;1051;g3e859110426_2_290"/>
          <p:cNvSpPr txBox="1"/>
          <p:nvPr/>
        </p:nvSpPr>
        <p:spPr>
          <a:xfrm>
            <a:off x="13229849" y="6604850"/>
            <a:ext cx="10741201" cy="64905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lnSpc>
                <a:spcPct val="90000"/>
              </a:lnSpc>
              <a:defRPr b="1" sz="2800">
                <a:solidFill>
                  <a:srgbClr val="535353"/>
                </a:solidFill>
                <a:latin typeface="Helvetica Neue"/>
                <a:ea typeface="Helvetica Neue"/>
                <a:cs typeface="Helvetica Neue"/>
                <a:sym typeface="Helvetica Neue"/>
              </a:defRPr>
            </a:pPr>
            <a:r>
              <a:t>Ограничения:</a:t>
            </a:r>
          </a:p>
          <a:p>
            <a:pPr marL="457200" indent="-406400" algn="just">
              <a:lnSpc>
                <a:spcPct val="90000"/>
              </a:lnSpc>
              <a:spcBef>
                <a:spcPts val="1000"/>
              </a:spcBef>
              <a:buClr>
                <a:srgbClr val="535353"/>
              </a:buClr>
              <a:buSzPts val="2800"/>
              <a:buFont typeface="Helvetica Neue"/>
              <a:buChar char="●"/>
              <a:defRPr b="1" sz="2800">
                <a:solidFill>
                  <a:srgbClr val="535353"/>
                </a:solidFill>
                <a:latin typeface="Helvetica Neue"/>
                <a:ea typeface="Helvetica Neue"/>
                <a:cs typeface="Helvetica Neue"/>
                <a:sym typeface="Helvetica Neue"/>
              </a:defRPr>
            </a:pPr>
            <a:r>
              <a:t>Сингулярность (Особые точки): </a:t>
            </a:r>
            <a:r>
              <a:rPr b="0"/>
              <a:t>Состояния робота, при которых две или более оси выстраиваются в одну линию. В этот момент обратная кинематика стремится к бесконечности, и робот может резко дернуться или остановиться с ошибкой.</a:t>
            </a:r>
          </a:p>
          <a:p>
            <a:pPr marL="457200" indent="-406400" algn="just">
              <a:lnSpc>
                <a:spcPct val="90000"/>
              </a:lnSpc>
              <a:spcBef>
                <a:spcPts val="1000"/>
              </a:spcBef>
              <a:buClr>
                <a:srgbClr val="535353"/>
              </a:buClr>
              <a:buSzPts val="2800"/>
              <a:buFont typeface="Helvetica Neue"/>
              <a:buChar char="●"/>
              <a:defRPr b="1" sz="2800">
                <a:solidFill>
                  <a:srgbClr val="535353"/>
                </a:solidFill>
                <a:latin typeface="Helvetica Neue"/>
                <a:ea typeface="Helvetica Neue"/>
                <a:cs typeface="Helvetica Neue"/>
                <a:sym typeface="Helvetica Neue"/>
              </a:defRPr>
            </a:pPr>
            <a:r>
              <a:t>Множественность решений: </a:t>
            </a:r>
            <a:r>
              <a:rPr b="0"/>
              <a:t>Манипулятор может прийти в одну и ту же точку пространства разными путями (например, «локтем вверх» или «локтем вниз»). Алгоритм должен уметь выбирать наиболее безопасную и близкую к текущему положению конфигурацию.</a:t>
            </a:r>
          </a:p>
          <a:p>
            <a:pPr marL="457200" indent="-406400" algn="just">
              <a:lnSpc>
                <a:spcPct val="90000"/>
              </a:lnSpc>
              <a:spcBef>
                <a:spcPts val="1000"/>
              </a:spcBef>
              <a:buClr>
                <a:srgbClr val="535353"/>
              </a:buClr>
              <a:buSzPts val="2800"/>
              <a:buFont typeface="Helvetica Neue"/>
              <a:buChar char="●"/>
              <a:defRPr b="1" sz="2800">
                <a:solidFill>
                  <a:srgbClr val="535353"/>
                </a:solidFill>
                <a:latin typeface="Helvetica Neue"/>
                <a:ea typeface="Helvetica Neue"/>
                <a:cs typeface="Helvetica Neue"/>
                <a:sym typeface="Helvetica Neue"/>
              </a:defRPr>
            </a:pPr>
            <a:r>
              <a:t>Недостижимые зоны: </a:t>
            </a:r>
            <a:r>
              <a:rPr b="0"/>
              <a:t>Если целевая точка лежит вне физической зоны охвата звеньев робота, алгоритм выдаст ошибку вычислений.</a:t>
            </a:r>
          </a:p>
        </p:txBody>
      </p:sp>
      <p:pic>
        <p:nvPicPr>
          <p:cNvPr id="1075" name="Google Shape;1052;g3e859110426_2_290" descr="Google Shape;1052;g3e859110426_2_290"/>
          <p:cNvPicPr>
            <a:picLocks noChangeAspect="1"/>
          </p:cNvPicPr>
          <p:nvPr/>
        </p:nvPicPr>
        <p:blipFill>
          <a:blip r:embed="rId3">
            <a:extLst/>
          </a:blip>
          <a:stretch>
            <a:fillRect/>
          </a:stretch>
        </p:blipFill>
        <p:spPr>
          <a:xfrm>
            <a:off x="4001575" y="6650425"/>
            <a:ext cx="7677387" cy="6810176"/>
          </a:xfrm>
          <a:prstGeom prst="rect">
            <a:avLst/>
          </a:prstGeom>
          <a:ln w="12700">
            <a:miter lim="400000"/>
          </a:ln>
        </p:spPr>
      </p:pic>
      <p:sp>
        <p:nvSpPr>
          <p:cNvPr id="1076"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077"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9" name="Google Shape;1057;p41"/>
          <p:cNvSpPr/>
          <p:nvPr/>
        </p:nvSpPr>
        <p:spPr>
          <a:xfrm>
            <a:off x="7827274" y="3464350"/>
            <a:ext cx="7623001" cy="4996801"/>
          </a:xfrm>
          <a:prstGeom prst="roundRect">
            <a:avLst>
              <a:gd name="adj" fmla="val 5812"/>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1080" name="Google Shape;1058;p41" descr="Google Shape;1058;p41"/>
          <p:cNvPicPr>
            <a:picLocks noChangeAspect="1"/>
          </p:cNvPicPr>
          <p:nvPr/>
        </p:nvPicPr>
        <p:blipFill>
          <a:blip r:embed="rId2">
            <a:extLst/>
          </a:blip>
          <a:srcRect l="0" t="0" r="59703" b="0"/>
          <a:stretch>
            <a:fillRect/>
          </a:stretch>
        </p:blipFill>
        <p:spPr>
          <a:xfrm rot="2658960">
            <a:off x="21418176" y="9035952"/>
            <a:ext cx="2402918" cy="5963040"/>
          </a:xfrm>
          <a:prstGeom prst="rect">
            <a:avLst/>
          </a:prstGeom>
          <a:ln w="12700">
            <a:miter lim="400000"/>
          </a:ln>
        </p:spPr>
      </p:pic>
      <p:sp>
        <p:nvSpPr>
          <p:cNvPr id="1081" name="Google Shape;1059;p41"/>
          <p:cNvSpPr txBox="1"/>
          <p:nvPr/>
        </p:nvSpPr>
        <p:spPr>
          <a:xfrm>
            <a:off x="535839" y="522513"/>
            <a:ext cx="12079483" cy="109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6000">
                <a:solidFill>
                  <a:srgbClr val="464646"/>
                </a:solidFill>
                <a:latin typeface="Roboto"/>
                <a:ea typeface="Roboto"/>
                <a:cs typeface="Roboto"/>
                <a:sym typeface="Roboto"/>
              </a:defRPr>
            </a:lvl1pPr>
          </a:lstStyle>
          <a:p>
            <a:pPr/>
            <a:r>
              <a:t>РЕСУРСЫ И РАЗВИТИЕ</a:t>
            </a:r>
          </a:p>
        </p:txBody>
      </p:sp>
      <p:sp>
        <p:nvSpPr>
          <p:cNvPr id="1082" name="Google Shape;1060;p41"/>
          <p:cNvSpPr/>
          <p:nvPr/>
        </p:nvSpPr>
        <p:spPr>
          <a:xfrm rot="10800000">
            <a:off x="-11" y="2038510"/>
            <a:ext cx="24384012" cy="1093711"/>
          </a:xfrm>
          <a:prstGeom prst="rect">
            <a:avLst/>
          </a:prstGeom>
          <a:solidFill>
            <a:srgbClr val="ED5E35"/>
          </a:solidFill>
          <a:ln w="12700">
            <a:miter lim="400000"/>
          </a:ln>
        </p:spPr>
        <p:txBody>
          <a:bodyPr lIns="0" tIns="0" rIns="0" bIns="0" anchor="ctr"/>
          <a:lstStyle/>
          <a:p>
            <a:pPr algn="ctr">
              <a:defRPr sz="2400">
                <a:latin typeface="Helvetica Neue"/>
                <a:ea typeface="Helvetica Neue"/>
                <a:cs typeface="Helvetica Neue"/>
                <a:sym typeface="Helvetica Neue"/>
              </a:defRPr>
            </a:pPr>
          </a:p>
        </p:txBody>
      </p:sp>
      <p:sp>
        <p:nvSpPr>
          <p:cNvPr id="1083" name="Google Shape;1061;p41"/>
          <p:cNvSpPr txBox="1"/>
          <p:nvPr/>
        </p:nvSpPr>
        <p:spPr>
          <a:xfrm>
            <a:off x="383073" y="2111383"/>
            <a:ext cx="7219627"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4800">
                <a:solidFill>
                  <a:srgbClr val="FFFFFF"/>
                </a:solidFill>
                <a:latin typeface="Roboto Black"/>
                <a:ea typeface="Roboto Black"/>
                <a:cs typeface="Roboto Black"/>
                <a:sym typeface="Roboto Black"/>
              </a:defRPr>
            </a:lvl1pPr>
          </a:lstStyle>
          <a:p>
            <a:pPr/>
            <a:r>
              <a:t>Куда двигаться дальше</a:t>
            </a:r>
          </a:p>
        </p:txBody>
      </p:sp>
      <p:grpSp>
        <p:nvGrpSpPr>
          <p:cNvPr id="1086" name="Google Shape;1062;p41"/>
          <p:cNvGrpSpPr/>
          <p:nvPr/>
        </p:nvGrpSpPr>
        <p:grpSpPr>
          <a:xfrm>
            <a:off x="598487" y="11141647"/>
            <a:ext cx="1852105" cy="1832385"/>
            <a:chOff x="0" y="0"/>
            <a:chExt cx="1852105" cy="1832384"/>
          </a:xfrm>
        </p:grpSpPr>
        <p:sp>
          <p:nvSpPr>
            <p:cNvPr id="1084" name="Google Shape;1063;p41"/>
            <p:cNvSpPr/>
            <p:nvPr/>
          </p:nvSpPr>
          <p:spPr>
            <a:xfrm>
              <a:off x="0" y="-1"/>
              <a:ext cx="1852105" cy="1832386"/>
            </a:xfrm>
            <a:prstGeom prst="ellipse">
              <a:avLst/>
            </a:prstGeom>
            <a:solidFill>
              <a:srgbClr val="EF5F36"/>
            </a:solidFill>
            <a:ln w="12700" cap="flat">
              <a:noFill/>
              <a:miter lim="400000"/>
            </a:ln>
            <a:effectLst/>
          </p:spPr>
          <p:txBody>
            <a:bodyPr wrap="square" lIns="0" tIns="0" rIns="0" bIns="0" numCol="1" anchor="ctr">
              <a:noAutofit/>
            </a:bodyPr>
            <a:lstStyle/>
            <a:p>
              <a:pPr algn="ctr">
                <a:defRPr sz="2400">
                  <a:latin typeface="Helvetica Neue"/>
                  <a:ea typeface="Helvetica Neue"/>
                  <a:cs typeface="Helvetica Neue"/>
                  <a:sym typeface="Helvetica Neue"/>
                </a:defRPr>
              </a:pPr>
            </a:p>
          </p:txBody>
        </p:sp>
        <p:sp>
          <p:nvSpPr>
            <p:cNvPr id="1085" name="Google Shape;1064;p41"/>
            <p:cNvSpPr txBox="1"/>
            <p:nvPr/>
          </p:nvSpPr>
          <p:spPr>
            <a:xfrm>
              <a:off x="-1" y="152610"/>
              <a:ext cx="1852105" cy="16797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lvl1pPr algn="ctr" defTabSz="886968">
                <a:lnSpc>
                  <a:spcPct val="90000"/>
                </a:lnSpc>
                <a:defRPr sz="9700">
                  <a:solidFill>
                    <a:srgbClr val="FFFFFF"/>
                  </a:solidFill>
                  <a:latin typeface="Roboto Black"/>
                  <a:ea typeface="Roboto Black"/>
                  <a:cs typeface="Roboto Black"/>
                  <a:sym typeface="Roboto Black"/>
                </a:defRPr>
              </a:lvl1pPr>
            </a:lstStyle>
            <a:p>
              <a:pPr/>
              <a:r>
                <a:t>52</a:t>
              </a:r>
            </a:p>
          </p:txBody>
        </p:sp>
      </p:grpSp>
      <p:sp>
        <p:nvSpPr>
          <p:cNvPr id="1087" name="Google Shape;1065;p41"/>
          <p:cNvSpPr txBox="1"/>
          <p:nvPr/>
        </p:nvSpPr>
        <p:spPr>
          <a:xfrm>
            <a:off x="954178" y="3546089"/>
            <a:ext cx="6033001" cy="6443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Ресурсы для Python:</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Официальная документация, доступна на сайте python.org – содержит туториалы, документацию по стандартной библиотеке и прочие руководства;</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Al Sweigart «Automate the Boring Stuff with Python»;</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https://www.freecodecamp.org – бесплатный сайт со множеством курсов по изучению разных языков программирования;</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https://ebookfoundation.github.io/free-programming-books/books/free-programming-books-langs.html </a:t>
            </a:r>
            <a:r>
              <a:rPr>
                <a:latin typeface="Roboto"/>
                <a:ea typeface="Roboto"/>
                <a:cs typeface="Roboto"/>
                <a:sym typeface="Roboto"/>
              </a:rPr>
              <a:t>–</a:t>
            </a:r>
            <a:r>
              <a:t> собрание бесплатных книг и курсов по программированию.</a:t>
            </a:r>
          </a:p>
        </p:txBody>
      </p:sp>
      <p:pic>
        <p:nvPicPr>
          <p:cNvPr id="1088" name="Google Shape;1066;p41" descr="Google Shape;1066;p41"/>
          <p:cNvPicPr>
            <a:picLocks noChangeAspect="1"/>
          </p:cNvPicPr>
          <p:nvPr/>
        </p:nvPicPr>
        <p:blipFill>
          <a:blip r:embed="rId3">
            <a:extLst/>
          </a:blip>
          <a:stretch>
            <a:fillRect/>
          </a:stretch>
        </p:blipFill>
        <p:spPr>
          <a:xfrm>
            <a:off x="18366148" y="0"/>
            <a:ext cx="5905500" cy="2038509"/>
          </a:xfrm>
          <a:prstGeom prst="rect">
            <a:avLst/>
          </a:prstGeom>
          <a:ln w="12700">
            <a:miter lim="400000"/>
          </a:ln>
        </p:spPr>
      </p:pic>
      <p:sp>
        <p:nvSpPr>
          <p:cNvPr id="1089" name="Google Shape;1067;p41"/>
          <p:cNvSpPr txBox="1"/>
          <p:nvPr/>
        </p:nvSpPr>
        <p:spPr>
          <a:xfrm>
            <a:off x="7987500" y="3665792"/>
            <a:ext cx="7219499" cy="45939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Ресурсы для ROS 2:</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docs.ros.org – содержит инструкцию по установке, туториалы, примеры кода и прочие руководства. В частности, официальные туториалы на docs.ros.org/en/&lt;название версии ROS&gt;/Tutorials.html покрывают все необходимые знания для создания узлов, топиков, сервисов и действий;</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wiki.ros.org – официальное wiki сообщество по ROS, где публикуются частые вопросы и советы.</a:t>
            </a:r>
          </a:p>
        </p:txBody>
      </p:sp>
      <p:sp>
        <p:nvSpPr>
          <p:cNvPr id="1090" name="Google Shape;1068;p41"/>
          <p:cNvSpPr txBox="1"/>
          <p:nvPr/>
        </p:nvSpPr>
        <p:spPr>
          <a:xfrm>
            <a:off x="16316148" y="3358630"/>
            <a:ext cx="5984101" cy="27524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Ресурсы для Git:</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docs.github.com: Руководства по использованию Git и GitHub, включая клонирование, ветки, пулл-реквесты;</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Scott Chacon and Ben Straub "Pro Git” – полный справочник по Git.</a:t>
            </a:r>
          </a:p>
        </p:txBody>
      </p:sp>
      <p:sp>
        <p:nvSpPr>
          <p:cNvPr id="1091" name="Google Shape;1069;p41"/>
          <p:cNvSpPr/>
          <p:nvPr/>
        </p:nvSpPr>
        <p:spPr>
          <a:xfrm>
            <a:off x="15992056" y="3468796"/>
            <a:ext cx="6597601" cy="2536501"/>
          </a:xfrm>
          <a:prstGeom prst="roundRect">
            <a:avLst>
              <a:gd name="adj" fmla="val 1244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92" name="Google Shape;1070;p41"/>
          <p:cNvSpPr/>
          <p:nvPr/>
        </p:nvSpPr>
        <p:spPr>
          <a:xfrm>
            <a:off x="783339" y="3540212"/>
            <a:ext cx="6419102" cy="6455702"/>
          </a:xfrm>
          <a:prstGeom prst="roundRect">
            <a:avLst>
              <a:gd name="adj" fmla="val 474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pic>
        <p:nvPicPr>
          <p:cNvPr id="1093" name="Google Shape;1071;p41" descr="Google Shape;1071;p41"/>
          <p:cNvPicPr>
            <a:picLocks noChangeAspect="1"/>
          </p:cNvPicPr>
          <p:nvPr/>
        </p:nvPicPr>
        <p:blipFill>
          <a:blip r:embed="rId4">
            <a:extLst/>
          </a:blip>
          <a:stretch>
            <a:fillRect/>
          </a:stretch>
        </p:blipFill>
        <p:spPr>
          <a:xfrm>
            <a:off x="3119995" y="10051887"/>
            <a:ext cx="1701481" cy="1701480"/>
          </a:xfrm>
          <a:prstGeom prst="rect">
            <a:avLst/>
          </a:prstGeom>
          <a:ln w="12700">
            <a:miter lim="400000"/>
          </a:ln>
        </p:spPr>
      </p:pic>
      <p:pic>
        <p:nvPicPr>
          <p:cNvPr id="1094" name="Google Shape;1072;p41" descr="Google Shape;1072;p41"/>
          <p:cNvPicPr>
            <a:picLocks noChangeAspect="1"/>
          </p:cNvPicPr>
          <p:nvPr/>
        </p:nvPicPr>
        <p:blipFill>
          <a:blip r:embed="rId5">
            <a:extLst/>
          </a:blip>
          <a:stretch>
            <a:fillRect/>
          </a:stretch>
        </p:blipFill>
        <p:spPr>
          <a:xfrm>
            <a:off x="11339830" y="8563899"/>
            <a:ext cx="1701481" cy="1701481"/>
          </a:xfrm>
          <a:prstGeom prst="rect">
            <a:avLst/>
          </a:prstGeom>
          <a:ln w="12700">
            <a:miter lim="400000"/>
          </a:ln>
        </p:spPr>
      </p:pic>
      <p:pic>
        <p:nvPicPr>
          <p:cNvPr id="1095" name="Google Shape;1073;p41" descr="Google Shape;1073;p41"/>
          <p:cNvPicPr>
            <a:picLocks noChangeAspect="1"/>
          </p:cNvPicPr>
          <p:nvPr/>
        </p:nvPicPr>
        <p:blipFill>
          <a:blip r:embed="rId6">
            <a:extLst/>
          </a:blip>
          <a:stretch>
            <a:fillRect/>
          </a:stretch>
        </p:blipFill>
        <p:spPr>
          <a:xfrm>
            <a:off x="18457510" y="6171789"/>
            <a:ext cx="1701482" cy="1701482"/>
          </a:xfrm>
          <a:prstGeom prst="rect">
            <a:avLst/>
          </a:prstGeom>
          <a:ln w="12700">
            <a:miter lim="400000"/>
          </a:ln>
        </p:spPr>
      </p:pic>
      <p:sp>
        <p:nvSpPr>
          <p:cNvPr id="1096" name="Google Shape;1074;p41"/>
          <p:cNvSpPr txBox="1"/>
          <p:nvPr/>
        </p:nvSpPr>
        <p:spPr>
          <a:xfrm>
            <a:off x="18604275" y="82899"/>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
        <p:nvSpPr>
          <p:cNvPr id="1097" name="Google Shape;1075;p41"/>
          <p:cNvSpPr/>
          <p:nvPr/>
        </p:nvSpPr>
        <p:spPr>
          <a:xfrm>
            <a:off x="6813445" y="10294997"/>
            <a:ext cx="11790901" cy="3218102"/>
          </a:xfrm>
          <a:prstGeom prst="roundRect">
            <a:avLst>
              <a:gd name="adj" fmla="val 12446"/>
            </a:avLst>
          </a:prstGeom>
          <a:ln w="19050">
            <a:solidFill>
              <a:srgbClr val="EC5D35">
                <a:alpha val="49411"/>
              </a:srgbClr>
            </a:solidFill>
          </a:ln>
        </p:spPr>
        <p:txBody>
          <a:bodyPr lIns="0" tIns="0" rIns="0" bIns="0" anchor="ctr"/>
          <a:lstStyle/>
          <a:p>
            <a:pPr algn="ctr">
              <a:defRPr sz="3600">
                <a:solidFill>
                  <a:srgbClr val="FFFFFF"/>
                </a:solidFill>
                <a:latin typeface="Helvetica Neue"/>
                <a:ea typeface="Helvetica Neue"/>
                <a:cs typeface="Helvetica Neue"/>
                <a:sym typeface="Helvetica Neue"/>
              </a:defRPr>
            </a:pPr>
          </a:p>
        </p:txBody>
      </p:sp>
      <p:sp>
        <p:nvSpPr>
          <p:cNvPr id="1098" name="Google Shape;1076;p41"/>
          <p:cNvSpPr txBox="1"/>
          <p:nvPr/>
        </p:nvSpPr>
        <p:spPr>
          <a:xfrm>
            <a:off x="6987175" y="10330566"/>
            <a:ext cx="11291101" cy="312071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just">
              <a:defRPr sz="2400">
                <a:solidFill>
                  <a:srgbClr val="535353"/>
                </a:solidFill>
                <a:latin typeface="Helvetica Neue"/>
                <a:ea typeface="Helvetica Neue"/>
                <a:cs typeface="Helvetica Neue"/>
                <a:sym typeface="Helvetica Neue"/>
              </a:defRPr>
            </a:pPr>
            <a:r>
              <a:t>Ресурсы для MoveIt/MoveIt2:</a:t>
            </a:r>
            <a:endParaRPr>
              <a:solidFill>
                <a:srgbClr val="000000"/>
              </a:solidFill>
            </a:endParaRP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MoveIt2 Tutorials (moveit.picknik.ai): Главный и самый актуальный сайт для ROS2. Содержит пошаговые уроки: от настройки вашей URDF-модели через Setup Assistant до написания C++ и Python нод для управления манипулятором.</a:t>
            </a:r>
          </a:p>
          <a:p>
            <a:pPr marL="457200" indent="-457200" algn="just">
              <a:buClr>
                <a:srgbClr val="535353"/>
              </a:buClr>
              <a:buSzPts val="2400"/>
              <a:buFont typeface="Arial"/>
              <a:buChar char="•"/>
              <a:defRPr sz="2400">
                <a:solidFill>
                  <a:srgbClr val="535353"/>
                </a:solidFill>
                <a:latin typeface="Helvetica Neue"/>
                <a:ea typeface="Helvetica Neue"/>
                <a:cs typeface="Helvetica Neue"/>
                <a:sym typeface="Helvetica Neue"/>
              </a:defRPr>
            </a:pPr>
            <a:r>
              <a:t>MoveIt Concepts Section: Раздел в документации, детально объясняющий теорию: как работают плагины обратной кинематики (IK), матрицы Якоби, планировщики (OMPL) и контроллеры (Trajectory Execution).</a:t>
            </a:r>
          </a:p>
        </p:txBody>
      </p:sp>
      <p:pic>
        <p:nvPicPr>
          <p:cNvPr id="1099" name="Google Shape;1077;p41" descr="Google Shape;1077;p41"/>
          <p:cNvPicPr>
            <a:picLocks noChangeAspect="1"/>
          </p:cNvPicPr>
          <p:nvPr/>
        </p:nvPicPr>
        <p:blipFill>
          <a:blip r:embed="rId7">
            <a:extLst/>
          </a:blip>
          <a:stretch>
            <a:fillRect/>
          </a:stretch>
        </p:blipFill>
        <p:spPr>
          <a:xfrm>
            <a:off x="18943899" y="10295001"/>
            <a:ext cx="2055139" cy="2038501"/>
          </a:xfrm>
          <a:prstGeom prst="rect">
            <a:avLst/>
          </a:prstGeom>
          <a:ln w="12700">
            <a:miter lim="400000"/>
          </a:ln>
        </p:spPr>
      </p:pic>
      <p:sp>
        <p:nvSpPr>
          <p:cNvPr id="1100" name="Прямоугольник"/>
          <p:cNvSpPr/>
          <p:nvPr/>
        </p:nvSpPr>
        <p:spPr>
          <a:xfrm>
            <a:off x="18268430" y="111967"/>
            <a:ext cx="1690478" cy="521564"/>
          </a:xfrm>
          <a:prstGeom prst="rect">
            <a:avLst/>
          </a:prstGeom>
          <a:solidFill>
            <a:srgbClr val="FFFFFF"/>
          </a:solidFill>
          <a:ln w="12700">
            <a:miter lim="400000"/>
          </a:ln>
        </p:spPr>
        <p:txBody>
          <a:bodyPr lIns="0" tIns="0" rIns="0" bIns="0"/>
          <a:lstStyle/>
          <a:p>
            <a:pPr/>
          </a:p>
        </p:txBody>
      </p:sp>
      <p:sp>
        <p:nvSpPr>
          <p:cNvPr id="1101" name="Google Shape;90;p1"/>
          <p:cNvSpPr txBox="1"/>
          <p:nvPr/>
        </p:nvSpPr>
        <p:spPr>
          <a:xfrm>
            <a:off x="18689259" y="103523"/>
            <a:ext cx="1338601" cy="716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500">
                <a:solidFill>
                  <a:srgbClr val="ED5E35"/>
                </a:solidFill>
                <a:latin typeface="Roboto Black"/>
                <a:ea typeface="Roboto Black"/>
                <a:cs typeface="Roboto Black"/>
                <a:sym typeface="Roboto Black"/>
              </a:defRPr>
            </a:lvl1pPr>
          </a:lstStyle>
          <a:p>
            <a:pPr/>
            <a:r>
              <a:t>2026</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Arial"/>
        <a:ea typeface="Arial"/>
        <a:cs typeface="Arial"/>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Arial"/>
        <a:ea typeface="Arial"/>
        <a:cs typeface="Arial"/>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5E5E5E"/>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