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 b="def" i="def"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 b="def" i="def"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 b="def" i="def"/>
      <a:tcStyle>
        <a:tcBdr/>
        <a:fill>
          <a:solidFill>
            <a:srgbClr val="FFE8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 b="def" i="def"/>
      <a:tcStyle>
        <a:tcBdr/>
        <a:fill>
          <a:solidFill>
            <a:srgbClr val="E9E9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1" name="Shape 15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/>
          <p:nvPr>
            <p:ph type="body" sz="quarter" idx="1" hasCustomPrompt="1"/>
          </p:nvPr>
        </p:nvSpPr>
        <p:spPr>
          <a:xfrm>
            <a:off x="1201340" y="11859862"/>
            <a:ext cx="21971005" cy="636983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Автор и дата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" name="Заголовок презентации"/>
          <p:cNvSpPr txBox="1"/>
          <p:nvPr>
            <p:ph type="title" hasCustomPrompt="1"/>
          </p:nvPr>
        </p:nvSpPr>
        <p:spPr>
          <a:xfrm>
            <a:off x="1206496" y="2574991"/>
            <a:ext cx="21971005" cy="4648204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2438337">
              <a:lnSpc>
                <a:spcPct val="80000"/>
              </a:lnSpc>
              <a:defRPr b="1" spc="-231" sz="116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/>
          <p:nvPr>
            <p:ph type="body" sz="quarter" idx="21" hasCustomPrompt="1"/>
          </p:nvPr>
        </p:nvSpPr>
        <p:spPr>
          <a:xfrm>
            <a:off x="1201342" y="7223190"/>
            <a:ext cx="21971002" cy="1905003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Подзаголовок презентации</a:t>
            </a:r>
          </a:p>
        </p:txBody>
      </p:sp>
      <p:sp>
        <p:nvSpPr>
          <p:cNvPr id="14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Авокадо и лаймы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Заголовок презентации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2438337">
              <a:lnSpc>
                <a:spcPct val="80000"/>
              </a:lnSpc>
              <a:defRPr b="1" spc="-231" sz="116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Заголовок презентации</a:t>
            </a:r>
          </a:p>
        </p:txBody>
      </p:sp>
      <p:sp>
        <p:nvSpPr>
          <p:cNvPr id="23" name="Уровень текста 1…"/>
          <p:cNvSpPr txBox="1"/>
          <p:nvPr>
            <p:ph type="body" sz="quarter" idx="1" hasCustomPrompt="1"/>
          </p:nvPr>
        </p:nvSpPr>
        <p:spPr>
          <a:xfrm>
            <a:off x="1207690" y="1106137"/>
            <a:ext cx="21968621" cy="636983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Автор и дата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Уровень текста 1…"/>
          <p:cNvSpPr txBox="1"/>
          <p:nvPr>
            <p:ph type="body" sz="quarter" idx="22" hasCustomPrompt="1"/>
          </p:nvPr>
        </p:nvSpPr>
        <p:spPr>
          <a:xfrm>
            <a:off x="1206500" y="11609909"/>
            <a:ext cx="21971000" cy="1116956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Подзаголовок презентации</a:t>
            </a:r>
          </a:p>
        </p:txBody>
      </p:sp>
      <p:sp>
        <p:nvSpPr>
          <p:cNvPr id="25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арелка с рублеными котлетами из лосося, салатом и хумусом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Заголовок слайда"/>
          <p:cNvSpPr txBox="1"/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2438337">
              <a:lnSpc>
                <a:spcPct val="80000"/>
              </a:lnSpc>
              <a:defRPr b="1" spc="-170" sz="8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Заголовок слайда</a:t>
            </a:r>
          </a:p>
        </p:txBody>
      </p:sp>
      <p:sp>
        <p:nvSpPr>
          <p:cNvPr id="34" name="Уровень текста 1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Номер слайда"/>
          <p:cNvSpPr txBox="1"/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2438337">
              <a:lnSpc>
                <a:spcPct val="80000"/>
              </a:lnSpc>
              <a:defRPr b="1" spc="-170" sz="8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Заголовок слайда</a:t>
            </a:r>
          </a:p>
        </p:txBody>
      </p:sp>
      <p:sp>
        <p:nvSpPr>
          <p:cNvPr id="43" name="Уровень текста 1…"/>
          <p:cNvSpPr txBox="1"/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Уровень текста 1…"/>
          <p:cNvSpPr txBox="1"/>
          <p:nvPr>
            <p:ph type="body" idx="21" hasCustomPrompt="1"/>
          </p:nvPr>
        </p:nvSpPr>
        <p:spPr>
          <a:xfrm>
            <a:off x="1206500" y="4248503"/>
            <a:ext cx="21971000" cy="8256015"/>
          </a:xfrm>
          <a:prstGeom prst="rect">
            <a:avLst/>
          </a:prstGeom>
        </p:spPr>
        <p:txBody>
          <a:bodyPr lIns="50800" tIns="50800" rIns="50800" bIns="50800"/>
          <a:lstStyle>
            <a:lvl1pPr marL="609600" indent="-609600" defTabSz="2438337">
              <a:spcBef>
                <a:spcPts val="4500"/>
              </a:spcBef>
              <a:buSzPct val="123000"/>
              <a:buFontTx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Текст пункта на слайде</a:t>
            </a:r>
          </a:p>
        </p:txBody>
      </p:sp>
      <p:sp>
        <p:nvSpPr>
          <p:cNvPr id="45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/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</p:spPr>
        <p:txBody>
          <a:bodyPr lIns="50800" tIns="50800" rIns="50800" bIns="50800" numCol="2" spcCol="1098550"/>
          <a:lstStyle>
            <a:lvl1pPr marL="609600" indent="-609600" defTabSz="2438337">
              <a:spcBef>
                <a:spcPts val="4500"/>
              </a:spcBef>
              <a:buSzPct val="123000"/>
              <a:buFontTx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19200" indent="-609600" defTabSz="2438337">
              <a:spcBef>
                <a:spcPts val="4500"/>
              </a:spcBef>
              <a:buSzPct val="123000"/>
              <a:buFontTx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828800" indent="-609600" defTabSz="2438337">
              <a:spcBef>
                <a:spcPts val="4500"/>
              </a:spcBef>
              <a:buSzPct val="123000"/>
              <a:buFontTx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438400" indent="-609600" defTabSz="2438337">
              <a:spcBef>
                <a:spcPts val="4500"/>
              </a:spcBef>
              <a:buSzPct val="123000"/>
              <a:buFontTx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048000" indent="-609600" defTabSz="2438337">
              <a:spcBef>
                <a:spcPts val="4500"/>
              </a:spcBef>
              <a:buSzPct val="123000"/>
              <a:buFontTx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Текст пункта на слайде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Уровень текста 1…"/>
          <p:cNvSpPr txBox="1"/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1" name="Уровень текста 1…"/>
          <p:cNvSpPr txBox="1"/>
          <p:nvPr>
            <p:ph type="body" sz="half" idx="21" hasCustomPrompt="1"/>
          </p:nvPr>
        </p:nvSpPr>
        <p:spPr>
          <a:xfrm>
            <a:off x="1206500" y="4248503"/>
            <a:ext cx="9779000" cy="8256632"/>
          </a:xfrm>
          <a:prstGeom prst="rect">
            <a:avLst/>
          </a:prstGeom>
        </p:spPr>
        <p:txBody>
          <a:bodyPr lIns="50800" tIns="50800" rIns="50800" bIns="50800"/>
          <a:lstStyle>
            <a:lvl1pPr marL="609600" indent="-609600" defTabSz="2438337">
              <a:spcBef>
                <a:spcPts val="4500"/>
              </a:spcBef>
              <a:buSzPct val="123000"/>
              <a:buFontTx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Текст пункта на слайде</a:t>
            </a:r>
          </a:p>
        </p:txBody>
      </p:sp>
      <p:sp>
        <p:nvSpPr>
          <p:cNvPr id="62" name="Тарелка пасты папарделле с зелёным маслом из петрушки, жареным фундуком и стружкой сыра пармезан"/>
          <p:cNvSpPr/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2438337">
              <a:lnSpc>
                <a:spcPct val="80000"/>
              </a:lnSpc>
              <a:defRPr b="1" spc="-170" sz="8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Заголовок слайда</a:t>
            </a:r>
          </a:p>
        </p:txBody>
      </p:sp>
      <p:sp>
        <p:nvSpPr>
          <p:cNvPr id="64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Заголовок раздела"/>
          <p:cNvSpPr txBox="1"/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lIns="50800" tIns="50800" rIns="50800" bIns="50800"/>
          <a:lstStyle>
            <a:lvl1pPr defTabSz="2438337">
              <a:lnSpc>
                <a:spcPct val="80000"/>
              </a:lnSpc>
              <a:defRPr spc="-231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Заголовок раздела</a:t>
            </a:r>
          </a:p>
        </p:txBody>
      </p:sp>
      <p:sp>
        <p:nvSpPr>
          <p:cNvPr id="72" name="Номер слайда"/>
          <p:cNvSpPr txBox="1"/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21971000" cy="1434951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2438337">
              <a:lnSpc>
                <a:spcPct val="80000"/>
              </a:lnSpc>
              <a:defRPr b="1" spc="-170" sz="8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Заголовок слайда</a:t>
            </a:r>
          </a:p>
        </p:txBody>
      </p:sp>
      <p:sp>
        <p:nvSpPr>
          <p:cNvPr id="80" name="Уровень текста 1…"/>
          <p:cNvSpPr txBox="1"/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1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Заголовок повестки дня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2438337">
              <a:lnSpc>
                <a:spcPct val="80000"/>
              </a:lnSpc>
              <a:defRPr b="1" spc="-170" sz="8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Заголовок повестки дня</a:t>
            </a:r>
          </a:p>
        </p:txBody>
      </p:sp>
      <p:sp>
        <p:nvSpPr>
          <p:cNvPr id="89" name="Уровень текста 1…"/>
          <p:cNvSpPr txBox="1"/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Подзаголовок повестки дня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Уровень текста 1…"/>
          <p:cNvSpPr txBox="1"/>
          <p:nvPr>
            <p:ph type="body" idx="21" hasCustomPrompt="1"/>
          </p:nvPr>
        </p:nvSpPr>
        <p:spPr>
          <a:xfrm>
            <a:off x="1206500" y="4248503"/>
            <a:ext cx="21971000" cy="8256015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FontTx/>
              <a:buNone/>
              <a:defRPr spc="-99" sz="5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Темы повестки дня</a:t>
            </a:r>
          </a:p>
        </p:txBody>
      </p:sp>
      <p:sp>
        <p:nvSpPr>
          <p:cNvPr id="91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Уровень текста 1…"/>
          <p:cNvSpPr txBox="1"/>
          <p:nvPr>
            <p:ph type="body" sz="half" idx="1" hasCustomPrompt="1"/>
          </p:nvPr>
        </p:nvSpPr>
        <p:spPr>
          <a:xfrm>
            <a:off x="1206500" y="4920841"/>
            <a:ext cx="21971000" cy="3874316"/>
          </a:xfrm>
          <a:prstGeom prst="rect">
            <a:avLst/>
          </a:prstGeom>
        </p:spPr>
        <p:txBody>
          <a:bodyPr lIns="50800" tIns="50800" rIns="50800" bIns="50800" anchor="ctr"/>
          <a:lstStyle>
            <a:lvl1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pc="-231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pc="-231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pc="-231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pc="-231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pc="-231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Информационное сообщение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Уровень текста 1…"/>
          <p:cNvSpPr txBox="1"/>
          <p:nvPr>
            <p:ph type="body" idx="1" hasCustomPrompt="1"/>
          </p:nvPr>
        </p:nvSpPr>
        <p:spPr>
          <a:xfrm>
            <a:off x="1206500" y="1075925"/>
            <a:ext cx="21971000" cy="7241587"/>
          </a:xfrm>
          <a:prstGeom prst="rect">
            <a:avLst/>
          </a:prstGeom>
        </p:spPr>
        <p:txBody>
          <a:bodyPr lIns="50800" tIns="50800" rIns="50800" bIns="50800" anchor="b"/>
          <a:lstStyle>
            <a:lvl1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b="1" spc="-250" sz="250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b="1" spc="-250" sz="250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b="1" spc="-250" sz="250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b="1" spc="-250" sz="250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b="1" spc="-250" sz="250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Информация о факте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Информация о факте</a:t>
            </a:r>
          </a:p>
        </p:txBody>
      </p:sp>
      <p:sp>
        <p:nvSpPr>
          <p:cNvPr id="108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Уровень текста 1…"/>
          <p:cNvSpPr txBox="1"/>
          <p:nvPr>
            <p:ph type="body" sz="quarter" idx="1" hasCustomPrompt="1"/>
          </p:nvPr>
        </p:nvSpPr>
        <p:spPr>
          <a:xfrm>
            <a:off x="2430022" y="10675453"/>
            <a:ext cx="20200057" cy="636983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Авторство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Уровень текста 1…"/>
          <p:cNvSpPr txBox="1"/>
          <p:nvPr>
            <p:ph type="body" sz="half" idx="21" hasCustomPrompt="1"/>
          </p:nvPr>
        </p:nvSpPr>
        <p:spPr>
          <a:xfrm>
            <a:off x="1753923" y="4939860"/>
            <a:ext cx="20876154" cy="3836284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169021" defTabSz="2438337">
              <a:spcBef>
                <a:spcPts val="0"/>
              </a:spcBef>
              <a:buSzTx/>
              <a:buFontTx/>
              <a:buNone/>
              <a:defRPr spc="-20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«Важная цитата»</a:t>
            </a:r>
          </a:p>
        </p:txBody>
      </p:sp>
      <p:sp>
        <p:nvSpPr>
          <p:cNvPr id="117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Миска салата с жареным рисом, варёными яйцами и палочками для еды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Тарелка с рублеными котлетами из лосося, салатом и хумусом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Тарелка пасты папарделле с зелёным маслом из петрушки, жареным фундуком и стружкой сыра пармезан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миска салата с жареным рисом, варёными яйцами и палочками для еды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43" name="Уровень текста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/>
          <p:nvPr>
            <p:ph type="title"/>
          </p:nvPr>
        </p:nvSpPr>
        <p:spPr>
          <a:xfrm>
            <a:off x="1676400" y="730250"/>
            <a:ext cx="21031200" cy="2651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3" name="Уровень текста 1…"/>
          <p:cNvSpPr txBox="1"/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22203062" y="12835875"/>
            <a:ext cx="504540" cy="483903"/>
          </a:xfrm>
          <a:prstGeom prst="rect">
            <a:avLst/>
          </a:prstGeom>
          <a:ln w="12700">
            <a:miter lim="400000"/>
          </a:ln>
        </p:spPr>
        <p:txBody>
          <a:bodyPr wrap="none" lIns="91436" tIns="91436" rIns="91436" bIns="91436" anchor="ctr">
            <a:spAutoFit/>
          </a:bodyPr>
          <a:lstStyle>
            <a:lvl1pPr algn="r" defTabSz="1828800">
              <a:defRPr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457200" marR="0" indent="-457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990600" marR="0" indent="-5334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554476" marR="0" indent="-640076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20828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5400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37592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23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43688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23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49784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23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55880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23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2.jpeg"/><Relationship Id="rId5" Type="http://schemas.openxmlformats.org/officeDocument/2006/relationships/image" Target="../media/image3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4.jpeg"/><Relationship Id="rId5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0">
            <a:off x="21418176" y="9035952"/>
            <a:ext cx="2402920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TextBox 2"/>
          <p:cNvSpPr txBox="1"/>
          <p:nvPr/>
        </p:nvSpPr>
        <p:spPr>
          <a:xfrm>
            <a:off x="4301425" y="4671155"/>
            <a:ext cx="15781150" cy="855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>
            <a:spAutoFit/>
          </a:bodyPr>
          <a:lstStyle/>
          <a:p>
            <a:pPr defTabSz="1828800">
              <a:lnSpc>
                <a:spcPct val="107000"/>
              </a:lnSpc>
              <a:spcBef>
                <a:spcPts val="800"/>
              </a:spcBef>
              <a:defRPr sz="4800">
                <a:solidFill>
                  <a:srgbClr val="F7603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«Оператор-техник складских роботов (AGV/AMR)</a:t>
            </a:r>
            <a:r>
              <a:rPr b="1"/>
              <a:t>»</a:t>
            </a:r>
          </a:p>
        </p:txBody>
      </p:sp>
      <p:grpSp>
        <p:nvGrpSpPr>
          <p:cNvPr id="157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155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156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1</a:t>
              </a:r>
            </a:p>
          </p:txBody>
        </p:sp>
      </p:grpSp>
      <p:pic>
        <p:nvPicPr>
          <p:cNvPr id="158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0">
            <a:off x="21418176" y="9035952"/>
            <a:ext cx="2402920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Google Shape;258;p20"/>
          <p:cNvSpPr/>
          <p:nvPr/>
        </p:nvSpPr>
        <p:spPr>
          <a:xfrm rot="10800000">
            <a:off x="-11" y="2038510"/>
            <a:ext cx="24384013" cy="1093711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162" name="СТОРОНА 1"/>
          <p:cNvSpPr txBox="1"/>
          <p:nvPr/>
        </p:nvSpPr>
        <p:spPr>
          <a:xfrm>
            <a:off x="383073" y="2111372"/>
            <a:ext cx="11626047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Экспертное сообщество</a:t>
            </a:r>
          </a:p>
        </p:txBody>
      </p:sp>
      <p:sp>
        <p:nvSpPr>
          <p:cNvPr id="163" name="Прямоугольник: скругленные углы 37"/>
          <p:cNvSpPr/>
          <p:nvPr/>
        </p:nvSpPr>
        <p:spPr>
          <a:xfrm>
            <a:off x="1" y="3848258"/>
            <a:ext cx="23653617" cy="7612224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grpSp>
        <p:nvGrpSpPr>
          <p:cNvPr id="166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164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165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2</a:t>
              </a:r>
            </a:p>
          </p:txBody>
        </p:sp>
      </p:grpSp>
      <p:pic>
        <p:nvPicPr>
          <p:cNvPr id="167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вставленный-фильм.png" descr="вставленный-фильм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166051" y="3934393"/>
            <a:ext cx="4060092" cy="6131044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Даукаев Руслан Ильнурович…"/>
          <p:cNvSpPr txBox="1"/>
          <p:nvPr/>
        </p:nvSpPr>
        <p:spPr>
          <a:xfrm>
            <a:off x="2523910" y="10160002"/>
            <a:ext cx="7966280" cy="18656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Даукаев Руслан Ильнурович</a:t>
            </a:r>
          </a:p>
          <a:p>
            <a:pPr/>
            <a:r>
              <a:t>Менеджер компетенции</a:t>
            </a:r>
          </a:p>
          <a:p>
            <a:pPr/>
            <a:r>
              <a:t>Разработчик компетенции</a:t>
            </a:r>
          </a:p>
          <a:p>
            <a:pPr/>
            <a:r>
              <a:t>Главный эксперт на финале чемпионата высоких технологий</a:t>
            </a:r>
          </a:p>
          <a:p>
            <a:pPr/>
            <a:r>
              <a:t>Главный эксперт на отраслевом чемпионате</a:t>
            </a:r>
          </a:p>
        </p:txBody>
      </p:sp>
      <p:sp>
        <p:nvSpPr>
          <p:cNvPr id="170" name="Павликов Дмитрий Валерьевич…"/>
          <p:cNvSpPr txBox="1"/>
          <p:nvPr/>
        </p:nvSpPr>
        <p:spPr>
          <a:xfrm>
            <a:off x="11777070" y="9797222"/>
            <a:ext cx="9096779" cy="1497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Павликов Дмитрий Валерьевич</a:t>
            </a:r>
          </a:p>
          <a:p>
            <a:pPr/>
            <a:r>
              <a:t>Разработчик компетенции</a:t>
            </a:r>
          </a:p>
          <a:p>
            <a:pPr/>
            <a:r>
              <a:t>Индустриальный эксперт на финале чемпионата высоких технологий</a:t>
            </a:r>
          </a:p>
          <a:p>
            <a:pPr/>
            <a:r>
              <a:t>Индустриальный эксперт на отраслевом чемпионате</a:t>
            </a:r>
          </a:p>
        </p:txBody>
      </p:sp>
      <p:pic>
        <p:nvPicPr>
          <p:cNvPr id="171" name="вставленный-фильм.png" descr="вставленный-фильм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829368" y="4149656"/>
            <a:ext cx="5327891" cy="54166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0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Google Shape;258;p20"/>
          <p:cNvSpPr/>
          <p:nvPr/>
        </p:nvSpPr>
        <p:spPr>
          <a:xfrm rot="10800000">
            <a:off x="-11" y="2038510"/>
            <a:ext cx="24384013" cy="1093713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175" name="СТОРОНА 1"/>
          <p:cNvSpPr txBox="1"/>
          <p:nvPr/>
        </p:nvSpPr>
        <p:spPr>
          <a:xfrm>
            <a:off x="383073" y="2111372"/>
            <a:ext cx="11626047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Экспертное сообщество</a:t>
            </a:r>
          </a:p>
        </p:txBody>
      </p:sp>
      <p:sp>
        <p:nvSpPr>
          <p:cNvPr id="176" name="Прямоугольник: скругленные углы 37"/>
          <p:cNvSpPr/>
          <p:nvPr/>
        </p:nvSpPr>
        <p:spPr>
          <a:xfrm>
            <a:off x="1" y="3848258"/>
            <a:ext cx="23653617" cy="7612224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grpSp>
        <p:nvGrpSpPr>
          <p:cNvPr id="179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177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178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3</a:t>
              </a:r>
            </a:p>
          </p:txBody>
        </p:sp>
      </p:grpSp>
      <p:pic>
        <p:nvPicPr>
          <p:cNvPr id="180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вставленный-фильм.png" descr="вставленный-фильм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828225" y="4168447"/>
            <a:ext cx="4544143" cy="5327282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Бахарев Никита Алексеевич…"/>
          <p:cNvSpPr txBox="1"/>
          <p:nvPr/>
        </p:nvSpPr>
        <p:spPr>
          <a:xfrm>
            <a:off x="3680457" y="9619633"/>
            <a:ext cx="6240023" cy="760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Бахарев Никита Алексеевич</a:t>
            </a:r>
          </a:p>
          <a:p>
            <a:pPr/>
            <a:r>
              <a:t>Главный эксперт регионального этапа г.Москва</a:t>
            </a:r>
          </a:p>
        </p:txBody>
      </p:sp>
      <p:sp>
        <p:nvSpPr>
          <p:cNvPr id="183" name="Вшивцев Никита Константинович…"/>
          <p:cNvSpPr txBox="1"/>
          <p:nvPr/>
        </p:nvSpPr>
        <p:spPr>
          <a:xfrm>
            <a:off x="13742258" y="9565213"/>
            <a:ext cx="5087945" cy="1129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Вшивцев Никита Константинович</a:t>
            </a:r>
          </a:p>
          <a:p>
            <a:pPr/>
            <a:r>
              <a:t>Главный эксперт регионального этапа </a:t>
            </a:r>
          </a:p>
          <a:p>
            <a:pPr/>
            <a:r>
              <a:t>Новгородской области</a:t>
            </a:r>
          </a:p>
        </p:txBody>
      </p:sp>
      <p:pic>
        <p:nvPicPr>
          <p:cNvPr id="184" name="Изображение" descr="Изображение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303492" y="4614457"/>
            <a:ext cx="4722468" cy="47224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0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Google Shape;258;p20"/>
          <p:cNvSpPr/>
          <p:nvPr/>
        </p:nvSpPr>
        <p:spPr>
          <a:xfrm rot="10800000">
            <a:off x="-11" y="2038510"/>
            <a:ext cx="24384013" cy="1093713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188" name="СТОРОНА 1"/>
          <p:cNvSpPr txBox="1"/>
          <p:nvPr/>
        </p:nvSpPr>
        <p:spPr>
          <a:xfrm>
            <a:off x="383073" y="2111372"/>
            <a:ext cx="11626047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Экспертное сообщество</a:t>
            </a:r>
          </a:p>
        </p:txBody>
      </p:sp>
      <p:sp>
        <p:nvSpPr>
          <p:cNvPr id="189" name="Прямоугольник: скругленные углы 37"/>
          <p:cNvSpPr/>
          <p:nvPr/>
        </p:nvSpPr>
        <p:spPr>
          <a:xfrm>
            <a:off x="1" y="3848258"/>
            <a:ext cx="23653617" cy="7612224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grpSp>
        <p:nvGrpSpPr>
          <p:cNvPr id="192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190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191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4</a:t>
              </a:r>
            </a:p>
          </p:txBody>
        </p:sp>
      </p:grpSp>
      <p:pic>
        <p:nvPicPr>
          <p:cNvPr id="193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Аллаярова Магиния Зерипбаевна…"/>
          <p:cNvSpPr txBox="1"/>
          <p:nvPr/>
        </p:nvSpPr>
        <p:spPr>
          <a:xfrm>
            <a:off x="3686576" y="9447547"/>
            <a:ext cx="5019037" cy="1129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Аллаярова Магиния Зерипбаевна</a:t>
            </a:r>
          </a:p>
          <a:p>
            <a:pPr/>
            <a:r>
              <a:t>Главный эксперт регионального этапа</a:t>
            </a:r>
          </a:p>
          <a:p>
            <a:pPr/>
            <a:r>
              <a:t> Свердловской области</a:t>
            </a:r>
          </a:p>
        </p:txBody>
      </p:sp>
      <p:pic>
        <p:nvPicPr>
          <p:cNvPr id="195" name="Изображение" descr="Изображение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291095" y="4732123"/>
            <a:ext cx="3810002" cy="3810003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Любимова Валентина Владимировна…"/>
          <p:cNvSpPr txBox="1"/>
          <p:nvPr/>
        </p:nvSpPr>
        <p:spPr>
          <a:xfrm>
            <a:off x="13815941" y="9594319"/>
            <a:ext cx="5019037" cy="1129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Любимова Валентина Владимировна</a:t>
            </a:r>
          </a:p>
          <a:p>
            <a:pPr/>
            <a:r>
              <a:t>Главный эксперт регионального этапа</a:t>
            </a:r>
          </a:p>
          <a:p>
            <a:pPr/>
            <a:r>
              <a:t> г. Санкт-Петербург</a:t>
            </a:r>
          </a:p>
        </p:txBody>
      </p:sp>
      <p:pic>
        <p:nvPicPr>
          <p:cNvPr id="197" name="Изображение" descr="Изображение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126914" y="4585351"/>
            <a:ext cx="4397091" cy="43970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0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200" name="Google Shape;258;p20"/>
          <p:cNvSpPr/>
          <p:nvPr/>
        </p:nvSpPr>
        <p:spPr>
          <a:xfrm rot="10800000">
            <a:off x="-11" y="2038510"/>
            <a:ext cx="24384013" cy="1093713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201" name="СТОРОНА 1"/>
          <p:cNvSpPr txBox="1"/>
          <p:nvPr/>
        </p:nvSpPr>
        <p:spPr>
          <a:xfrm>
            <a:off x="383073" y="2111372"/>
            <a:ext cx="11626047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Экспертное сообщество</a:t>
            </a:r>
          </a:p>
        </p:txBody>
      </p:sp>
      <p:sp>
        <p:nvSpPr>
          <p:cNvPr id="202" name="Прямоугольник: скругленные углы 37"/>
          <p:cNvSpPr/>
          <p:nvPr/>
        </p:nvSpPr>
        <p:spPr>
          <a:xfrm>
            <a:off x="1" y="3848258"/>
            <a:ext cx="23653617" cy="7612224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grpSp>
        <p:nvGrpSpPr>
          <p:cNvPr id="205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203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04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5</a:t>
              </a:r>
            </a:p>
          </p:txBody>
        </p:sp>
      </p:grpSp>
      <p:pic>
        <p:nvPicPr>
          <p:cNvPr id="206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Хасанов Бахром Бахрам угли…"/>
          <p:cNvSpPr txBox="1"/>
          <p:nvPr/>
        </p:nvSpPr>
        <p:spPr>
          <a:xfrm>
            <a:off x="3867967" y="9456415"/>
            <a:ext cx="5019037" cy="1129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Хасанов Бахром Бахрам угли</a:t>
            </a:r>
          </a:p>
          <a:p>
            <a:pPr/>
            <a:r>
              <a:t>Главный эксперт регионального этапа</a:t>
            </a:r>
          </a:p>
          <a:p>
            <a:pPr/>
            <a:r>
              <a:t> Нижегородской области</a:t>
            </a:r>
          </a:p>
        </p:txBody>
      </p:sp>
      <p:sp>
        <p:nvSpPr>
          <p:cNvPr id="208" name="Степанов Степан Олегович…"/>
          <p:cNvSpPr txBox="1"/>
          <p:nvPr/>
        </p:nvSpPr>
        <p:spPr>
          <a:xfrm>
            <a:off x="13815939" y="9594319"/>
            <a:ext cx="5019037" cy="1129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Степанов Степан Олегович</a:t>
            </a:r>
          </a:p>
          <a:p>
            <a:pPr/>
            <a:r>
              <a:t>Главный эксперт регионального этапа</a:t>
            </a:r>
          </a:p>
          <a:p>
            <a:pPr/>
            <a:r>
              <a:t>Московской области</a:t>
            </a:r>
          </a:p>
        </p:txBody>
      </p:sp>
      <p:pic>
        <p:nvPicPr>
          <p:cNvPr id="209" name="Изображение" descr="Изображение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307975" y="4723253"/>
            <a:ext cx="4139023" cy="41390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Изображение" descr="Изображение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255948" y="4723253"/>
            <a:ext cx="4139024" cy="41390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0">
            <a:off x="21418176" y="9035952"/>
            <a:ext cx="2402920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Google Shape;258;p20"/>
          <p:cNvSpPr/>
          <p:nvPr/>
        </p:nvSpPr>
        <p:spPr>
          <a:xfrm rot="10800000">
            <a:off x="-11" y="2038510"/>
            <a:ext cx="24384013" cy="1093711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214" name="Прямоугольник: скругленные углы 37"/>
          <p:cNvSpPr/>
          <p:nvPr/>
        </p:nvSpPr>
        <p:spPr>
          <a:xfrm>
            <a:off x="1" y="3848258"/>
            <a:ext cx="23653617" cy="7612224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grpSp>
        <p:nvGrpSpPr>
          <p:cNvPr id="217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215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16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6</a:t>
              </a:r>
            </a:p>
          </p:txBody>
        </p:sp>
      </p:grpSp>
      <p:pic>
        <p:nvPicPr>
          <p:cNvPr id="218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СТОРОНА 1"/>
          <p:cNvSpPr txBox="1"/>
          <p:nvPr/>
        </p:nvSpPr>
        <p:spPr>
          <a:xfrm>
            <a:off x="383073" y="2111372"/>
            <a:ext cx="11626047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Индустриальные партнеры</a:t>
            </a:r>
          </a:p>
        </p:txBody>
      </p:sp>
      <p:pic>
        <p:nvPicPr>
          <p:cNvPr id="220" name="IMG_9740.jpeg" descr="IMG_9740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11315" y="3801598"/>
            <a:ext cx="6369562" cy="6112805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Группа компаний «Прикладная робототехника»"/>
          <p:cNvSpPr txBox="1"/>
          <p:nvPr/>
        </p:nvSpPr>
        <p:spPr>
          <a:xfrm>
            <a:off x="2015536" y="9019836"/>
            <a:ext cx="8361121" cy="497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3200"/>
            </a:lvl1pPr>
          </a:lstStyle>
          <a:p>
            <a:pPr/>
            <a:r>
              <a:t>Группа компаний «Прикладная робототехника»</a:t>
            </a:r>
          </a:p>
        </p:txBody>
      </p:sp>
      <p:sp>
        <p:nvSpPr>
          <p:cNvPr id="222" name="«Академия робототехники»…"/>
          <p:cNvSpPr txBox="1"/>
          <p:nvPr/>
        </p:nvSpPr>
        <p:spPr>
          <a:xfrm>
            <a:off x="12743884" y="8656397"/>
            <a:ext cx="6667504" cy="1223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4000"/>
            </a:pPr>
            <a:r>
              <a:t>«Академия робототехники»</a:t>
            </a:r>
          </a:p>
          <a:p>
            <a:pPr>
              <a:defRPr sz="4000"/>
            </a:pPr>
            <a:r>
              <a:t>От Иннополиса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0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Google Shape;258;p20"/>
          <p:cNvSpPr/>
          <p:nvPr/>
        </p:nvSpPr>
        <p:spPr>
          <a:xfrm rot="10800000">
            <a:off x="-11" y="2038510"/>
            <a:ext cx="24384013" cy="1093713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226" name="Прямоугольник: скругленные углы 37"/>
          <p:cNvSpPr/>
          <p:nvPr/>
        </p:nvSpPr>
        <p:spPr>
          <a:xfrm>
            <a:off x="1" y="3848258"/>
            <a:ext cx="23653617" cy="7612224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grpSp>
        <p:nvGrpSpPr>
          <p:cNvPr id="229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227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28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7</a:t>
              </a:r>
            </a:p>
          </p:txBody>
        </p:sp>
      </p:grpSp>
      <p:pic>
        <p:nvPicPr>
          <p:cNvPr id="230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СТОРОНА 1"/>
          <p:cNvSpPr txBox="1"/>
          <p:nvPr/>
        </p:nvSpPr>
        <p:spPr>
          <a:xfrm>
            <a:off x="383073" y="2111372"/>
            <a:ext cx="11626047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Перспективы развития компетенции</a:t>
            </a:r>
          </a:p>
        </p:txBody>
      </p:sp>
      <p:sp>
        <p:nvSpPr>
          <p:cNvPr id="232" name="В результате прохождения данной компетенции участники получают навыки и опыт для работы…"/>
          <p:cNvSpPr txBox="1"/>
          <p:nvPr/>
        </p:nvSpPr>
        <p:spPr>
          <a:xfrm>
            <a:off x="1125712" y="5463892"/>
            <a:ext cx="11674594" cy="4358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l">
              <a:defRPr sz="3500">
                <a:latin typeface="+mj-lt"/>
                <a:ea typeface="+mj-ea"/>
                <a:cs typeface="+mj-cs"/>
                <a:sym typeface="Helvetica"/>
              </a:defRPr>
            </a:pPr>
            <a:r>
              <a:t>— В первую очередь проведение финального этапа</a:t>
            </a:r>
          </a:p>
          <a:p>
            <a:pPr algn="l">
              <a:defRPr sz="3500">
                <a:latin typeface="+mj-lt"/>
                <a:ea typeface="+mj-ea"/>
                <a:cs typeface="+mj-cs"/>
                <a:sym typeface="Helvetica"/>
              </a:defRPr>
            </a:pPr>
            <a:r>
              <a:t>Чемпионата высоких технологий</a:t>
            </a:r>
          </a:p>
          <a:p>
            <a:pPr algn="l">
              <a:defRPr sz="3500">
                <a:latin typeface="+mj-lt"/>
                <a:ea typeface="+mj-ea"/>
                <a:cs typeface="+mj-cs"/>
                <a:sym typeface="Helvetica"/>
              </a:defRPr>
            </a:pPr>
          </a:p>
          <a:p>
            <a:pPr algn="l">
              <a:defRPr sz="3500">
                <a:latin typeface="+mj-lt"/>
                <a:ea typeface="+mj-ea"/>
                <a:cs typeface="+mj-cs"/>
                <a:sym typeface="Helvetica"/>
              </a:defRPr>
            </a:pPr>
            <a:r>
              <a:t>— Сбор обратной связи, корректировка конкурсных </a:t>
            </a:r>
          </a:p>
          <a:p>
            <a:pPr algn="l">
              <a:defRPr sz="3500">
                <a:latin typeface="+mj-lt"/>
                <a:ea typeface="+mj-ea"/>
                <a:cs typeface="+mj-cs"/>
                <a:sym typeface="Helvetica"/>
              </a:defRPr>
            </a:pPr>
            <a:r>
              <a:t>заданий, устранение ошибок</a:t>
            </a:r>
          </a:p>
          <a:p>
            <a:pPr algn="l">
              <a:defRPr sz="3500">
                <a:latin typeface="+mj-lt"/>
                <a:ea typeface="+mj-ea"/>
                <a:cs typeface="+mj-cs"/>
                <a:sym typeface="Helvetica"/>
              </a:defRPr>
            </a:pPr>
          </a:p>
          <a:p>
            <a:pPr algn="l">
              <a:defRPr sz="3500">
                <a:latin typeface="+mj-lt"/>
                <a:ea typeface="+mj-ea"/>
                <a:cs typeface="+mj-cs"/>
                <a:sym typeface="Helvetica"/>
              </a:defRPr>
            </a:pPr>
            <a:r>
              <a:t>— Учет замечаний и пожеланий как самих участников</a:t>
            </a:r>
            <a:br/>
            <a:r>
              <a:t>ЧВТ, так и экспертов мероприятия </a:t>
            </a:r>
          </a:p>
        </p:txBody>
      </p:sp>
      <p:pic>
        <p:nvPicPr>
          <p:cNvPr id="233" name="Изображение" descr="Изображение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564559" y="4535877"/>
            <a:ext cx="8527234" cy="56812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0">
            <a:off x="21418176" y="9035952"/>
            <a:ext cx="2402920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Google Shape;258;p20"/>
          <p:cNvSpPr/>
          <p:nvPr/>
        </p:nvSpPr>
        <p:spPr>
          <a:xfrm rot="10800000">
            <a:off x="-11" y="2038510"/>
            <a:ext cx="24384013" cy="1093711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237" name="Прямоугольник: скругленные углы 37"/>
          <p:cNvSpPr/>
          <p:nvPr/>
        </p:nvSpPr>
        <p:spPr>
          <a:xfrm>
            <a:off x="1" y="3848258"/>
            <a:ext cx="23653617" cy="7612224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grpSp>
        <p:nvGrpSpPr>
          <p:cNvPr id="240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238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39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8</a:t>
              </a:r>
            </a:p>
          </p:txBody>
        </p:sp>
      </p:grpSp>
      <p:pic>
        <p:nvPicPr>
          <p:cNvPr id="241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242" name="СТОРОНА 1"/>
          <p:cNvSpPr txBox="1"/>
          <p:nvPr/>
        </p:nvSpPr>
        <p:spPr>
          <a:xfrm>
            <a:off x="383073" y="2111372"/>
            <a:ext cx="11626047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Перспективы развития компетенции</a:t>
            </a:r>
          </a:p>
        </p:txBody>
      </p:sp>
      <p:sp>
        <p:nvSpPr>
          <p:cNvPr id="243" name="Что должен уметь специалист:…"/>
          <p:cNvSpPr txBox="1"/>
          <p:nvPr/>
        </p:nvSpPr>
        <p:spPr>
          <a:xfrm>
            <a:off x="426066" y="5068649"/>
            <a:ext cx="13248488" cy="5171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l">
              <a:defRPr sz="3300">
                <a:latin typeface="+mj-lt"/>
                <a:ea typeface="+mj-ea"/>
                <a:cs typeface="+mj-cs"/>
                <a:sym typeface="Helvetica"/>
              </a:defRPr>
            </a:pPr>
            <a:r>
              <a:t>— Увеличение числа используемой техники на ЧВТ</a:t>
            </a:r>
          </a:p>
          <a:p>
            <a:pPr algn="l">
              <a:defRPr sz="3300">
                <a:latin typeface="+mj-lt"/>
                <a:ea typeface="+mj-ea"/>
                <a:cs typeface="+mj-cs"/>
                <a:sym typeface="Helvetica"/>
              </a:defRPr>
            </a:pPr>
          </a:p>
          <a:p>
            <a:pPr algn="l">
              <a:defRPr sz="3300">
                <a:latin typeface="+mj-lt"/>
                <a:ea typeface="+mj-ea"/>
                <a:cs typeface="+mj-cs"/>
                <a:sym typeface="Helvetica"/>
              </a:defRPr>
            </a:pPr>
            <a:r>
              <a:t>— Расширение спектра функциональности мобильных роботов</a:t>
            </a:r>
            <a:br/>
            <a:r>
              <a:t>(роботы взаимодействующие с конвейерами, с манипуляторами,</a:t>
            </a:r>
          </a:p>
          <a:p>
            <a:pPr algn="l">
              <a:defRPr sz="3300">
                <a:latin typeface="+mj-lt"/>
                <a:ea typeface="+mj-ea"/>
                <a:cs typeface="+mj-cs"/>
                <a:sym typeface="Helvetica"/>
              </a:defRPr>
            </a:pPr>
            <a:r>
              <a:t>с паллетайзерами и другой складской техникой)</a:t>
            </a:r>
          </a:p>
          <a:p>
            <a:pPr algn="l">
              <a:defRPr sz="3300">
                <a:latin typeface="+mj-lt"/>
                <a:ea typeface="+mj-ea"/>
                <a:cs typeface="+mj-cs"/>
                <a:sym typeface="Helvetica"/>
              </a:defRPr>
            </a:pPr>
          </a:p>
          <a:p>
            <a:pPr algn="l">
              <a:defRPr sz="3300">
                <a:latin typeface="+mj-lt"/>
                <a:ea typeface="+mj-ea"/>
                <a:cs typeface="+mj-cs"/>
                <a:sym typeface="Helvetica"/>
              </a:defRPr>
            </a:pPr>
            <a:r>
              <a:t>— Углубление решения задач группой мобильных роботов, </a:t>
            </a:r>
          </a:p>
          <a:p>
            <a:pPr algn="l">
              <a:defRPr sz="3300">
                <a:latin typeface="+mj-lt"/>
                <a:ea typeface="+mj-ea"/>
                <a:cs typeface="+mj-cs"/>
                <a:sym typeface="Helvetica"/>
              </a:defRPr>
            </a:pPr>
            <a:r>
              <a:t>в частности использования алгоритмов распределения целей</a:t>
            </a:r>
          </a:p>
          <a:p>
            <a:pPr algn="l">
              <a:defRPr sz="3300">
                <a:latin typeface="+mj-lt"/>
                <a:ea typeface="+mj-ea"/>
                <a:cs typeface="+mj-cs"/>
                <a:sym typeface="Helvetica"/>
              </a:defRPr>
            </a:pPr>
            <a:r>
              <a:t>между роботами, использование ИИ для тесного взаимодействия</a:t>
            </a:r>
          </a:p>
          <a:p>
            <a:pPr algn="l">
              <a:defRPr sz="3300">
                <a:latin typeface="+mj-lt"/>
                <a:ea typeface="+mj-ea"/>
                <a:cs typeface="+mj-cs"/>
                <a:sym typeface="Helvetica"/>
              </a:defRPr>
            </a:pPr>
            <a:r>
              <a:t>робот-человек </a:t>
            </a:r>
          </a:p>
        </p:txBody>
      </p:sp>
      <p:pic>
        <p:nvPicPr>
          <p:cNvPr id="244" name="Изображение" descr="Изображение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948033" y="4560649"/>
            <a:ext cx="8249923" cy="61874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0">
            <a:off x="21418176" y="9035952"/>
            <a:ext cx="2402920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247" name="Google Shape;258;p20"/>
          <p:cNvSpPr/>
          <p:nvPr/>
        </p:nvSpPr>
        <p:spPr>
          <a:xfrm rot="10800000">
            <a:off x="-11" y="2038510"/>
            <a:ext cx="24384013" cy="1093711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248" name="Прямоугольник: скругленные углы 37"/>
          <p:cNvSpPr/>
          <p:nvPr/>
        </p:nvSpPr>
        <p:spPr>
          <a:xfrm>
            <a:off x="1" y="3848258"/>
            <a:ext cx="23653617" cy="7612224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grpSp>
        <p:nvGrpSpPr>
          <p:cNvPr id="251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249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50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9</a:t>
              </a:r>
            </a:p>
          </p:txBody>
        </p:sp>
      </p:grpSp>
      <p:pic>
        <p:nvPicPr>
          <p:cNvPr id="252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253" name="СТОРОНА 1"/>
          <p:cNvSpPr txBox="1"/>
          <p:nvPr/>
        </p:nvSpPr>
        <p:spPr>
          <a:xfrm>
            <a:off x="383073" y="2111372"/>
            <a:ext cx="11626047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Заключение</a:t>
            </a:r>
          </a:p>
        </p:txBody>
      </p:sp>
      <p:sp>
        <p:nvSpPr>
          <p:cNvPr id="254" name="Участниками могут стать учащиеся или выпускники практически любого технического направления,…"/>
          <p:cNvSpPr txBox="1"/>
          <p:nvPr/>
        </p:nvSpPr>
        <p:spPr>
          <a:xfrm>
            <a:off x="3220195" y="4408249"/>
            <a:ext cx="17943607" cy="6492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l">
              <a:defRPr sz="3500">
                <a:latin typeface="+mj-lt"/>
                <a:ea typeface="+mj-ea"/>
                <a:cs typeface="+mj-cs"/>
                <a:sym typeface="Helvetica"/>
              </a:defRPr>
            </a:pPr>
            <a:r>
              <a:t>В ходе данного интенсива была проделана большая работа. Мы изучили:</a:t>
            </a:r>
          </a:p>
          <a:p>
            <a:pPr algn="l">
              <a:defRPr sz="3500">
                <a:latin typeface="+mj-lt"/>
                <a:ea typeface="+mj-ea"/>
                <a:cs typeface="+mj-cs"/>
                <a:sym typeface="Helvetica"/>
              </a:defRPr>
            </a:pPr>
          </a:p>
          <a:p>
            <a:pPr algn="l">
              <a:defRPr sz="3500">
                <a:latin typeface="+mj-lt"/>
                <a:ea typeface="+mj-ea"/>
                <a:cs typeface="+mj-cs"/>
                <a:sym typeface="Helvetica"/>
              </a:defRPr>
            </a:pPr>
            <a:r>
              <a:t>— Что такое ЧВТ вообще</a:t>
            </a:r>
          </a:p>
          <a:p>
            <a:pPr algn="l">
              <a:defRPr sz="3500">
                <a:latin typeface="+mj-lt"/>
                <a:ea typeface="+mj-ea"/>
                <a:cs typeface="+mj-cs"/>
                <a:sym typeface="Helvetica"/>
              </a:defRPr>
            </a:pPr>
            <a:r>
              <a:t>— Документацию ЧВТ и нашей компетенции в частности</a:t>
            </a:r>
          </a:p>
          <a:p>
            <a:pPr algn="l">
              <a:defRPr sz="3500">
                <a:latin typeface="+mj-lt"/>
                <a:ea typeface="+mj-ea"/>
                <a:cs typeface="+mj-cs"/>
                <a:sym typeface="Helvetica"/>
              </a:defRPr>
            </a:pPr>
            <a:r>
              <a:t>— Погрузились в мобильную робототехинку</a:t>
            </a:r>
          </a:p>
          <a:p>
            <a:pPr algn="l">
              <a:defRPr sz="3500">
                <a:latin typeface="+mj-lt"/>
                <a:ea typeface="+mj-ea"/>
                <a:cs typeface="+mj-cs"/>
                <a:sym typeface="Helvetica"/>
              </a:defRPr>
            </a:pPr>
            <a:r>
              <a:t>— Изучили основы программирования на Python, ROS2</a:t>
            </a:r>
          </a:p>
          <a:p>
            <a:pPr algn="l">
              <a:defRPr sz="3500">
                <a:latin typeface="+mj-lt"/>
                <a:ea typeface="+mj-ea"/>
                <a:cs typeface="+mj-cs"/>
                <a:sym typeface="Helvetica"/>
              </a:defRPr>
            </a:pPr>
            <a:r>
              <a:t>— Научились взаимодействовать с датасетами, их разметкой и обучением моделей</a:t>
            </a:r>
          </a:p>
          <a:p>
            <a:pPr algn="l">
              <a:defRPr sz="3500">
                <a:latin typeface="+mj-lt"/>
                <a:ea typeface="+mj-ea"/>
                <a:cs typeface="+mj-cs"/>
                <a:sym typeface="Helvetica"/>
              </a:defRPr>
            </a:pPr>
            <a:r>
              <a:t>— Научились пользоваться симулятором данной компетенции</a:t>
            </a:r>
          </a:p>
          <a:p>
            <a:pPr algn="l">
              <a:defRPr sz="3500">
                <a:latin typeface="+mj-lt"/>
                <a:ea typeface="+mj-ea"/>
                <a:cs typeface="+mj-cs"/>
                <a:sym typeface="Helvetica"/>
              </a:defRPr>
            </a:pPr>
            <a:r>
              <a:t>— Познакомились с экспертным сообществом и дальнейшими планами развития</a:t>
            </a:r>
          </a:p>
          <a:p>
            <a:pPr algn="l">
              <a:defRPr sz="3500">
                <a:latin typeface="+mj-lt"/>
                <a:ea typeface="+mj-ea"/>
                <a:cs typeface="+mj-cs"/>
                <a:sym typeface="Helvetica"/>
              </a:defRPr>
            </a:pPr>
          </a:p>
          <a:p>
            <a:pPr algn="l">
              <a:defRPr sz="3500">
                <a:latin typeface="+mj-lt"/>
                <a:ea typeface="+mj-ea"/>
                <a:cs typeface="+mj-cs"/>
                <a:sym typeface="Helvetica"/>
              </a:defRPr>
            </a:pPr>
            <a:r>
              <a:t>Далее вас ждет итоговое тестирование на все изученные темы, после чего можно </a:t>
            </a:r>
          </a:p>
          <a:p>
            <a:pPr algn="l">
              <a:defRPr sz="3500">
                <a:latin typeface="+mj-lt"/>
                <a:ea typeface="+mj-ea"/>
                <a:cs typeface="+mj-cs"/>
                <a:sym typeface="Helvetica"/>
              </a:defRPr>
            </a:pPr>
            <a:r>
              <a:t>можно приступать к Отраслевому чемпионату.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0">
            <a:off x="21418176" y="9035952"/>
            <a:ext cx="2402920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Google Shape;258;p20"/>
          <p:cNvSpPr/>
          <p:nvPr/>
        </p:nvSpPr>
        <p:spPr>
          <a:xfrm rot="10800000">
            <a:off x="-11" y="2038510"/>
            <a:ext cx="24384013" cy="1093711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258" name="Прямоугольник: скругленные углы 37"/>
          <p:cNvSpPr/>
          <p:nvPr/>
        </p:nvSpPr>
        <p:spPr>
          <a:xfrm>
            <a:off x="1" y="3848258"/>
            <a:ext cx="23653617" cy="7612224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grpSp>
        <p:nvGrpSpPr>
          <p:cNvPr id="261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259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60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10</a:t>
              </a:r>
            </a:p>
          </p:txBody>
        </p:sp>
      </p:grpSp>
      <p:pic>
        <p:nvPicPr>
          <p:cNvPr id="262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263" name="СТОРОНА 1"/>
          <p:cNvSpPr txBox="1"/>
          <p:nvPr/>
        </p:nvSpPr>
        <p:spPr>
          <a:xfrm>
            <a:off x="383073" y="2111372"/>
            <a:ext cx="11626047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Заключение</a:t>
            </a:r>
          </a:p>
        </p:txBody>
      </p:sp>
      <p:sp>
        <p:nvSpPr>
          <p:cNvPr id="264" name="Участниками могут стать учащиеся или выпускники практически любого технического направления,…"/>
          <p:cNvSpPr txBox="1"/>
          <p:nvPr/>
        </p:nvSpPr>
        <p:spPr>
          <a:xfrm>
            <a:off x="9800662" y="7341950"/>
            <a:ext cx="4782673" cy="624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l">
              <a:defRPr sz="3500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Спасибо за внимание!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